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128cf55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128cf55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128cf558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128cf558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128cf558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128cf55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128cf558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128cf558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128cf558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128cf558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128cf558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128cf558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128cf558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128cf558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128cf558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128cf558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128cf558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128cf558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128cf558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128cf558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128cf558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128cf558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128cf558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128cf558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128cf558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128cf558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128cf558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128cf558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f75a04f25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f75a04f25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f75a04f25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f75a04f2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f75a04f25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f75a04f25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f75a04f25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f75a04f25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f75a04f25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f75a04f25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f75a04f25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f75a04f25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128cf55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128cf55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.lanbook.com/book/121485" TargetMode="External"/><Relationship Id="rId4" Type="http://schemas.openxmlformats.org/officeDocument/2006/relationships/hyperlink" Target="https://e.lanbook.com/book/10054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Файлы. Дополнительные конструкции языка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Файловые потоки в C++</a:t>
            </a:r>
            <a:endParaRPr sz="282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2100"/>
              <a:t>Для открытия файла можно задать имя файла непосредственно в конструкторе потока или воспользоваться функцией </a:t>
            </a:r>
            <a:r>
              <a:rPr b="1" lang="ru" sz="2100"/>
              <a:t>open</a:t>
            </a:r>
            <a:r>
              <a:rPr lang="ru" sz="2100"/>
              <a:t>.</a:t>
            </a:r>
            <a:endParaRPr sz="2100"/>
          </a:p>
          <a:p>
            <a:pPr indent="457200" lvl="0" marL="0" marR="76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fstream </a:t>
            </a:r>
            <a:r>
              <a:rPr lang="ru" sz="2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fs1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2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"f1.txt"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fstream </a:t>
            </a:r>
            <a:r>
              <a:rPr lang="ru" sz="2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fs2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2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"f2.txt"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ios_base::in);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fstream f;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8100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f.open(</a:t>
            </a:r>
            <a:r>
              <a:rPr lang="ru" sz="2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"f3.txt"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ios_base::out | 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ios_base::in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2100"/>
              <a:t>Изменить поведение по умолчанию, а также задать другие режимы открытия файла можно с помощью следующих констант (можно комбинировать, с помощью | ):</a:t>
            </a:r>
            <a:endParaRPr sz="2100"/>
          </a:p>
          <a:p>
            <a:pPr indent="381000" lvl="0" marL="76200" marR="76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ios_base::app     – открытие файла для добавления;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8100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ios_base::in      – открытие файла для чтения;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8100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ios_base::out     – открытие файла для записи;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8100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ios_base::trunc   – удаление содержимого файла при открытии.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Файловые потоки в C++</a:t>
            </a:r>
            <a:endParaRPr sz="282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2540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700"/>
              <a:t>Для проверки открытия файла служит функция </a:t>
            </a:r>
            <a:r>
              <a:rPr b="1" lang="ru" sz="1700"/>
              <a:t>is_open</a:t>
            </a:r>
            <a:r>
              <a:rPr lang="ru" sz="1700"/>
              <a:t>.</a:t>
            </a:r>
            <a:endParaRPr sz="1700"/>
          </a:p>
          <a:p>
            <a:pPr indent="0" lvl="0" marL="457200" marR="2540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fstream f;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f.open(</a:t>
            </a:r>
            <a:r>
              <a:rPr lang="ru" sz="17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"in.txt"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ios_base::in);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(!f.is_open()) {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7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"Невозможно открыть файл 'in.txt'\n"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700"/>
              <a:t>Потоки автоматически закрываются при завершении программы. Однако при необходимости можно закрыть поток функцией </a:t>
            </a:r>
            <a:r>
              <a:rPr b="1" lang="ru" sz="1700"/>
              <a:t>close</a:t>
            </a:r>
            <a:r>
              <a:rPr lang="ru" sz="1700"/>
              <a:t> и затем снова открыть его, связав с другим файлом.</a:t>
            </a:r>
            <a:endParaRPr sz="1700"/>
          </a:p>
          <a:p>
            <a:pPr indent="0" lvl="0" marL="0" marR="254000" rtl="0" algn="l">
              <a:lnSpc>
                <a:spcPct val="9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ru" sz="1700"/>
              <a:t>	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f.close();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Файловые потоки в C++. Пример</a:t>
            </a:r>
            <a:endParaRPr sz="2820"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ru" sz="15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"stdafx.h"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&lt;fstream&gt;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fstream f;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f.open(</a:t>
            </a:r>
            <a:r>
              <a:rPr lang="ru" sz="15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"1.txt"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ios::in);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 &gt;&gt; x;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f.close();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5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"x="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x &lt;&lt; </a:t>
            </a:r>
            <a:r>
              <a:rPr lang="ru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Аргументы командной строки</a:t>
            </a:r>
            <a:endParaRPr sz="2820"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argc, 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*argv[])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argc</a:t>
            </a:r>
            <a:r>
              <a:rPr lang="ru" sz="1600"/>
              <a:t>  - число параметров командной строки</a:t>
            </a:r>
            <a:endParaRPr sz="1600"/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argv[]</a:t>
            </a:r>
            <a:r>
              <a:rPr lang="ru" sz="1600"/>
              <a:t> – массив параметров.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Аргументы командной строки</a:t>
            </a:r>
            <a:endParaRPr sz="2820"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argc, 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*argv[])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i;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"%d\n"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argc);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 = 0; i &lt; argc; i++)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puts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(argv[i]);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puts</a:t>
            </a:r>
            <a:r>
              <a:rPr lang="ru" sz="1400"/>
              <a:t> – стандартная функция из </a:t>
            </a:r>
            <a:r>
              <a:rPr b="1" lang="ru" sz="1400"/>
              <a:t>stdio.h</a:t>
            </a:r>
            <a:endParaRPr b="1" sz="1400"/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Выводит свой аргумент на экран с новой строки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Аргументы командной строки</a:t>
            </a:r>
            <a:endParaRPr sz="2820"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argc, </a:t>
            </a:r>
            <a:r>
              <a:rPr lang="ru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*argv[])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str_file[100];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FILE *fp 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fp = fopen(argv[1], </a:t>
            </a:r>
            <a:r>
              <a:rPr lang="ru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(fp != </a:t>
            </a:r>
            <a:r>
              <a:rPr lang="ru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0;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((ch = getc(fp)) != EOF)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str_file[i++] = ch;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str_file[i] = </a:t>
            </a:r>
            <a:r>
              <a:rPr lang="ru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(str_file);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"Невозможно открыть файл на чтение.\n"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fclose(fp);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2B91A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Аргументы командной строки</a:t>
            </a:r>
            <a:endParaRPr sz="2820"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76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Имя входного файла определяется параметром командной строки</a:t>
            </a:r>
            <a:endParaRPr sz="1500"/>
          </a:p>
          <a:p>
            <a:pPr indent="-323850" lvl="0" marL="457200" marR="76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В приведенном листинге функция </a:t>
            </a:r>
            <a:r>
              <a:rPr b="1" lang="ru" sz="1500"/>
              <a:t>fopen()</a:t>
            </a:r>
            <a:r>
              <a:rPr lang="ru" sz="1500"/>
              <a:t> открывает файл на чтение, что определяется значением второго аргумента равного «</a:t>
            </a:r>
            <a:r>
              <a:rPr b="1" lang="ru" sz="1500"/>
              <a:t>r</a:t>
            </a:r>
            <a:r>
              <a:rPr lang="ru" sz="1500"/>
              <a:t>». Это значит, что в него невозможно произвести запись данных, а только считывание.</a:t>
            </a:r>
            <a:endParaRPr sz="1500"/>
          </a:p>
          <a:p>
            <a:pPr indent="-323850" lvl="0" marL="457200" marR="76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Сначала выполняется цикл </a:t>
            </a:r>
            <a:r>
              <a:rPr b="1" lang="ru" sz="1500"/>
              <a:t>while</a:t>
            </a:r>
            <a:r>
              <a:rPr lang="ru" sz="1500"/>
              <a:t>, в котором из файла считывается символ с помощью функции </a:t>
            </a:r>
            <a:r>
              <a:rPr b="1" lang="ru" sz="1500"/>
              <a:t>getc()</a:t>
            </a:r>
            <a:r>
              <a:rPr lang="ru" sz="1500"/>
              <a:t> и выполняется проверка: если считанное значение не равно символу конца файла </a:t>
            </a:r>
            <a:r>
              <a:rPr b="1" lang="ru" sz="1500"/>
              <a:t>EOF</a:t>
            </a:r>
            <a:r>
              <a:rPr lang="ru" sz="1500"/>
              <a:t>, то значение переменной </a:t>
            </a:r>
            <a:r>
              <a:rPr b="1" lang="ru" sz="1500"/>
              <a:t>ch</a:t>
            </a:r>
            <a:r>
              <a:rPr lang="ru" sz="1500"/>
              <a:t> записывается в массив </a:t>
            </a:r>
            <a:r>
              <a:rPr b="1" lang="ru" sz="1500"/>
              <a:t>str_file</a:t>
            </a:r>
            <a:r>
              <a:rPr lang="ru" sz="1500"/>
              <a:t>.</a:t>
            </a:r>
            <a:endParaRPr sz="1500"/>
          </a:p>
          <a:p>
            <a:pPr indent="-323850" lvl="0" marL="457200" marR="76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Данный цикл будет выполняться до тех пор, пока не будут считаны все символы из файла, т.е. пока не будет достигнут символ </a:t>
            </a:r>
            <a:r>
              <a:rPr b="1" lang="ru" sz="1500"/>
              <a:t>EOF</a:t>
            </a:r>
            <a:r>
              <a:rPr lang="ru" sz="1500"/>
              <a:t>. </a:t>
            </a:r>
            <a:endParaRPr sz="1500"/>
          </a:p>
          <a:p>
            <a:pPr indent="-323850" lvl="0" marL="457200" marR="76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После завершения цикла формируется строка </a:t>
            </a:r>
            <a:r>
              <a:rPr b="1" lang="ru" sz="1500"/>
              <a:t>str_file</a:t>
            </a:r>
            <a:r>
              <a:rPr lang="ru" sz="1500"/>
              <a:t>, которая выводится на экран с помощью функции </a:t>
            </a:r>
            <a:r>
              <a:rPr b="1" lang="ru" sz="1500"/>
              <a:t>printf()</a:t>
            </a:r>
            <a:r>
              <a:rPr lang="ru" sz="1500"/>
              <a:t>. Перед завершением программы также выполняется функция закрытия файла </a:t>
            </a:r>
            <a:r>
              <a:rPr b="1" lang="ru" sz="1500"/>
              <a:t>fclose()</a:t>
            </a:r>
            <a:r>
              <a:rPr lang="ru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Оператор множественного выбора switch</a:t>
            </a:r>
            <a:endParaRPr sz="2820"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2540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700"/>
              <a:t>Если для решения задачи требуется  организация множественного выбора, когда проверяется значение переменной на соответствие тому или иному другому значению, бывает удобно использовать не условный оператор </a:t>
            </a:r>
            <a:r>
              <a:rPr b="1" lang="ru" sz="1700"/>
              <a:t>if-else</a:t>
            </a:r>
            <a:r>
              <a:rPr lang="ru" sz="1700"/>
              <a:t>, а оператор переключения </a:t>
            </a:r>
            <a:r>
              <a:rPr b="1" lang="ru" sz="1700"/>
              <a:t>switch</a:t>
            </a:r>
            <a:r>
              <a:rPr lang="ru" sz="1700"/>
              <a:t>.</a:t>
            </a:r>
            <a:endParaRPr sz="1700"/>
          </a:p>
          <a:p>
            <a:pPr indent="0" lvl="0" marL="0" marR="2540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700"/>
              <a:t>Его синтаксис можно описать так:</a:t>
            </a:r>
            <a:endParaRPr sz="1700"/>
          </a:p>
          <a:p>
            <a:pPr indent="0" lvl="0" marL="457200" marR="2540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(&lt;выражение&gt;)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&lt;константное выражение 1&gt;: &lt;операторы 1&gt;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&lt;константное выражение 2&gt;: &lt;операторы 2&gt;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&lt;константное выражение N&gt;: &lt;операторы N&gt;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[</a:t>
            </a:r>
            <a:r>
              <a:rPr lang="ru" sz="1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&lt;операторы&gt;]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Оператор множественного выбора switch</a:t>
            </a:r>
            <a:endParaRPr sz="2820"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31946" lvl="0" marL="457200" marR="76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100"/>
              <a:t>В скобках после слова </a:t>
            </a:r>
            <a:r>
              <a:rPr b="1" lang="ru" sz="2100"/>
              <a:t>switch</a:t>
            </a:r>
            <a:r>
              <a:rPr lang="ru" sz="2100"/>
              <a:t> может стоять не только переменная, но и выражение, результат выполнения которого возвращает целое значение (может быть символ).</a:t>
            </a:r>
            <a:endParaRPr sz="2100"/>
          </a:p>
          <a:p>
            <a:pPr indent="-331946" lvl="0" marL="457200" marR="76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100"/>
              <a:t>Константы при </a:t>
            </a:r>
            <a:r>
              <a:rPr b="1" lang="ru" sz="2100"/>
              <a:t>case</a:t>
            </a:r>
            <a:r>
              <a:rPr lang="ru" sz="2100"/>
              <a:t> также могут быть результатом выполнения выражений. </a:t>
            </a:r>
            <a:endParaRPr sz="2100"/>
          </a:p>
          <a:p>
            <a:pPr indent="-331946" lvl="0" marL="457200" marR="76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100"/>
              <a:t>Константы можно группировать в одном </a:t>
            </a:r>
            <a:r>
              <a:rPr b="1" lang="ru" sz="2100"/>
              <a:t>case</a:t>
            </a:r>
            <a:r>
              <a:rPr lang="ru" sz="2100"/>
              <a:t> (например, </a:t>
            </a:r>
            <a:r>
              <a:rPr lang="ru" sz="2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12, 13, 18</a:t>
            </a:r>
            <a:r>
              <a:rPr lang="ru" sz="2100"/>
              <a:t>).</a:t>
            </a:r>
            <a:endParaRPr sz="2100"/>
          </a:p>
          <a:p>
            <a:pPr indent="-331946" lvl="0" marL="457200" marR="76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100"/>
              <a:t>Ветка </a:t>
            </a:r>
            <a:r>
              <a:rPr b="1" lang="ru" sz="2100"/>
              <a:t>default</a:t>
            </a:r>
            <a:r>
              <a:rPr lang="ru" sz="2100"/>
              <a:t> не обязательна.</a:t>
            </a:r>
            <a:endParaRPr sz="2100"/>
          </a:p>
          <a:p>
            <a:pPr indent="-331946" lvl="0" marL="457200" marR="76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100"/>
              <a:t>При выполнении оператора </a:t>
            </a:r>
            <a:r>
              <a:rPr b="1" lang="ru" sz="2100"/>
              <a:t>switch</a:t>
            </a:r>
            <a:r>
              <a:rPr lang="ru" sz="2100"/>
              <a:t>, заданное значение в круглых скобках сравнивается с константами. Как только совпадение будет найдено, </a:t>
            </a:r>
            <a:r>
              <a:rPr b="1" lang="ru" sz="2100"/>
              <a:t>все последующие вложенные во все case операции начинают выполняться</a:t>
            </a:r>
            <a:r>
              <a:rPr lang="ru" sz="2100"/>
              <a:t>.</a:t>
            </a:r>
            <a:endParaRPr sz="2100"/>
          </a:p>
          <a:p>
            <a:pPr indent="-331946" lvl="0" marL="457200" marR="76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100"/>
              <a:t>Другими словами, выполняется не только случай, где произошло совпадение, но и все нижележащие ветки </a:t>
            </a:r>
            <a:r>
              <a:rPr b="1" lang="ru" sz="2100"/>
              <a:t>case</a:t>
            </a:r>
            <a:r>
              <a:rPr lang="ru" sz="2100"/>
              <a:t> (и </a:t>
            </a:r>
            <a:r>
              <a:rPr b="1" lang="ru" sz="2100"/>
              <a:t>default</a:t>
            </a:r>
            <a:r>
              <a:rPr lang="ru" sz="2100"/>
              <a:t> тоже), константы которых не совпадают со значением при </a:t>
            </a:r>
            <a:r>
              <a:rPr b="1" lang="ru" sz="2100"/>
              <a:t>switch</a:t>
            </a:r>
            <a:r>
              <a:rPr lang="ru" sz="2100"/>
              <a:t>.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Оператор множественного выбора switch</a:t>
            </a:r>
            <a:endParaRPr sz="2820"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= 1;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(a)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0);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1);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2: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2);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 "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-1);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Результат</a:t>
            </a:r>
            <a:r>
              <a:rPr lang="ru" sz="1400"/>
              <a:t>: 1 2 -1</a:t>
            </a:r>
            <a:endParaRPr sz="1400"/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как только совпадение было обнаружено, </a:t>
            </a:r>
            <a:r>
              <a:rPr b="1" lang="ru" sz="1400"/>
              <a:t>все</a:t>
            </a:r>
            <a:r>
              <a:rPr lang="ru" sz="1400"/>
              <a:t> нижеследующие инструкции были выполнены.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Основы языка С++. Учебное пособие. М.:  Издательство МЭИ, 2013 – 80 с. ISBN 978-5-7046-1425-8.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Работа со сложными структурами данных на  языке С++. Учебное пособие. М.: Издательство МЭИ, 2015 – 48 с. ISBN 978-5-7046-1658-0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Программирование. Сборник задач. Учебное пособие.  Санкт-Петербург: Лань, 2019 – 140 с. ISBN 978-5-8114-3857-0 </a:t>
            </a:r>
            <a:r>
              <a:rPr lang="ru"/>
              <a:t>UR</a:t>
            </a:r>
            <a:r>
              <a:rPr lang="ru"/>
              <a:t>L: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https://e.lanbook.com/book/121485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 Керниган, Д.М. Ричи. Язык программирования C. – Национальный Открытый Университет "ИНТУИТ", </a:t>
            </a:r>
            <a:r>
              <a:rPr lang="ru"/>
              <a:t>2016</a:t>
            </a:r>
            <a:r>
              <a:rPr lang="ru"/>
              <a:t>. –  313 с. URL: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https://e.lanbook.com/book/100543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Оператор множественного выбора switch</a:t>
            </a:r>
            <a:endParaRPr sz="2820"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Необходимо использовать оператор </a:t>
            </a:r>
            <a:r>
              <a:rPr b="1" lang="ru" sz="1300"/>
              <a:t>break</a:t>
            </a:r>
            <a:r>
              <a:rPr lang="ru" sz="1300"/>
              <a:t>, который осуществляет принудительный выход из блока </a:t>
            </a:r>
            <a:r>
              <a:rPr b="1" lang="ru" sz="1300"/>
              <a:t>case</a:t>
            </a:r>
            <a:r>
              <a:rPr lang="ru" sz="1300"/>
              <a:t>.</a:t>
            </a:r>
            <a:endParaRPr sz="1300"/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= 1;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(a)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 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0);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 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1);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2: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 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2);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 "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-1);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Перечислимый тип</a:t>
            </a:r>
            <a:endParaRPr sz="2820"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Иногда при написании программ могут понадобится переменные, которые могут принимать только строго определенные значения, которые известны заранее.</a:t>
            </a:r>
            <a:endParaRPr sz="1300"/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Например, можно задать ограниченный набор цветов, которые пользователь может выбрать. </a:t>
            </a:r>
            <a:endParaRPr sz="1300"/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Очень удобно иметь сразу и набор доступных констант и тип переменной, который связан с этим набором.</a:t>
            </a:r>
            <a:endParaRPr sz="1300"/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Тип </a:t>
            </a:r>
            <a:r>
              <a:rPr b="1" lang="ru" sz="1300"/>
              <a:t>enum</a:t>
            </a:r>
            <a:r>
              <a:rPr lang="ru" sz="1300"/>
              <a:t> (сокращение от «</a:t>
            </a:r>
            <a:r>
              <a:rPr b="1" lang="ru" sz="1300"/>
              <a:t>enumerated type</a:t>
            </a:r>
            <a:r>
              <a:rPr lang="ru" sz="1300"/>
              <a:t>») содержит перечисление различных значений, например цветов радуги:</a:t>
            </a:r>
            <a:endParaRPr sz="1300"/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RainbowColor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RC_RED, RC_ORANGE, RC_YELLOW, RC_GREEN, RC_BLUE, RC_INDIGO, RC_VIOLET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00"/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Теперь можно объявлять переменные с типом </a:t>
            </a:r>
            <a:r>
              <a:rPr b="1" lang="ru" sz="1300"/>
              <a:t>RainbowColor</a:t>
            </a:r>
            <a:r>
              <a:rPr lang="ru" sz="1300"/>
              <a:t>:</a:t>
            </a:r>
            <a:endParaRPr sz="1300"/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RainbowColor chosen_color;</a:t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Перечислимый тип</a:t>
            </a:r>
            <a:endParaRPr sz="2820"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Значения констант в перечислении — это простой </a:t>
            </a:r>
            <a:r>
              <a:rPr b="1" lang="ru" sz="1600"/>
              <a:t>int</a:t>
            </a:r>
            <a:r>
              <a:rPr lang="ru" sz="1600"/>
              <a:t>, по умолчанию каждое следующее значение больше предыдущего на 1. </a:t>
            </a:r>
            <a:endParaRPr sz="1600"/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Для первого — 0, для второго — 1 и т.д.</a:t>
            </a:r>
            <a:endParaRPr sz="1600"/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Можно задать собственные значения:</a:t>
            </a:r>
            <a:endParaRPr sz="1600"/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RainbowColor 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RC_RED = 1, RC_ORANGE = 3, RC_YELLOW = 5, RC_GREEN = 7,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RC_BLUE = 9, RC_INDIGO = 11, RC_VIOLET = 13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Перечислимый тип и switch</a:t>
            </a:r>
            <a:endParaRPr sz="2820"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Переменные перечислимого типа хорошо подходят для использования в switch:</a:t>
            </a:r>
            <a:endParaRPr sz="1300"/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RainbowColor {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RC_RED, RC_ORANGE, RC_YELLOW, RC_GREEN, RC_BLUE, RC_INDIGO, RC_VIOLET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RainbowColor chosen_color;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(chosen_color)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RC_RED: 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paint screen red */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RC_ORANGE: 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paint screen orange */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RC_YELLOW: 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paint screen yellow */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RC_GREEN: 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paint screen green */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RC_BLUE: 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paint screen blue */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RC_INDIGO: 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paint screen indigo */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RC_VIOLET: 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paint screen violet */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обработка исключений */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Работа с файлами в языке C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Файл — именованная область данных на носителе информации.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Для программиста открытый файл представляется как последовательность считываемых или записываемых данных.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При открытии файла с ним связывается поток ввода-вывода. Выводимая информация записывается в поток, вводимая информация считывается из потока.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Существует 3 стандартных потока: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поток ввода (клавиатура)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поток вывода (экран)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поток ошибок (обычно экран)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Когда поток открывается для ввода-вывода, он связывается со стандартной структурой типа </a:t>
            </a:r>
            <a:r>
              <a:rPr b="1" lang="ru"/>
              <a:t>FILE</a:t>
            </a:r>
            <a:r>
              <a:rPr lang="ru"/>
              <a:t>, которая определена в </a:t>
            </a:r>
            <a:r>
              <a:rPr b="1" lang="ru"/>
              <a:t>stdio.h</a:t>
            </a:r>
            <a:r>
              <a:rPr lang="ru"/>
              <a:t>. Структура </a:t>
            </a:r>
            <a:r>
              <a:rPr b="1" lang="ru"/>
              <a:t>FILE</a:t>
            </a:r>
            <a:r>
              <a:rPr lang="ru"/>
              <a:t> содержит необходимую информацию о файле.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Работа с файлами в языке C</a:t>
            </a:r>
            <a:endParaRPr sz="28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работы с файлом нужно объявить переменную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 *&lt;имя&gt;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Открытие файла осуществляется с помощью функции </a:t>
            </a:r>
            <a:r>
              <a:rPr b="1" lang="ru"/>
              <a:t>fopen()</a:t>
            </a:r>
            <a:r>
              <a:rPr lang="ru"/>
              <a:t>, которая возвращает ссылку на структуру типа </a:t>
            </a:r>
            <a:r>
              <a:rPr b="1" lang="ru"/>
              <a:t>FILE</a:t>
            </a:r>
            <a:r>
              <a:rPr lang="ru"/>
              <a:t>, которую можно использовать для последующих операций с файлом.</a:t>
            </a:r>
            <a:endParaRPr/>
          </a:p>
          <a:p>
            <a:pPr indent="457200" lvl="0" marL="0" marR="254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 *</a:t>
            </a:r>
            <a:r>
              <a:rPr lang="ru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fopen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*name,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*mode);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/>
              <a:t>Первый параметр задаёт имя файла (включая путь). Второй параметр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ru"/>
              <a:t> задаёт требуемый тип доступа к файлу.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"r" — открыть файл для чтения (файл должен существовать);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"w" — открыть пустой файл для записи; если файл существует, то его содержимое теряется;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"a" — открыть файл для записи в конец (для добавления); файл создается, если он не существует;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"r+" — открыть файл для чтения и записи (файл должен существовать);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"w+" — открыть пустой файл для чтения и записи; если файл существует, то его содержимое теряется;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"a+" — открыть файл для чтения и дополнения, если файл не  существует, то он создаётся.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случае ошибки функция fopen возвращает значение NULL.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Работа с файлами в языке C</a:t>
            </a:r>
            <a:endParaRPr sz="282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fclose()</a:t>
            </a:r>
            <a:r>
              <a:rPr lang="ru"/>
              <a:t> закрывает поток или потоки, связанные с открытыми при помощи </a:t>
            </a:r>
            <a:r>
              <a:rPr b="1" lang="ru"/>
              <a:t>fopen()</a:t>
            </a:r>
            <a:r>
              <a:rPr lang="ru"/>
              <a:t> файлами. Закрываемый поток определяется аргументом </a:t>
            </a:r>
            <a:r>
              <a:rPr b="1" lang="ru"/>
              <a:t>fclose()</a:t>
            </a:r>
            <a:r>
              <a:rPr lang="ru"/>
              <a:t>.</a:t>
            </a:r>
            <a:endParaRPr/>
          </a:p>
          <a:p>
            <a:pPr indent="457200" lvl="0" marL="0" marR="254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fclose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(FILE *file);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rPr lang="ru"/>
              <a:t>Возвращаемое значение: значение </a:t>
            </a:r>
            <a:r>
              <a:rPr b="1" lang="ru"/>
              <a:t>0</a:t>
            </a:r>
            <a:r>
              <a:rPr lang="ru"/>
              <a:t>, если поток успешно закрыт; константа </a:t>
            </a:r>
            <a:r>
              <a:rPr b="1" lang="ru"/>
              <a:t>EOF</a:t>
            </a:r>
            <a:r>
              <a:rPr lang="ru"/>
              <a:t>, если произошла ошибка.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Работа с файлами в языке C</a:t>
            </a:r>
            <a:endParaRPr sz="282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&lt;conio.h&gt;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FILE *fp;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name[] = 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"my.txt"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((fp = fopen(name, 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== 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Открываем файл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"Не удалось открыть файл"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getch();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открыть файл удалось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требуемые действия над данными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fclose(fp);  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Закрываем файл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getch();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Работа с файлами в языке C</a:t>
            </a:r>
            <a:endParaRPr sz="282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</a:t>
            </a:r>
            <a:r>
              <a:rPr b="1" lang="ru"/>
              <a:t>fscanf()</a:t>
            </a:r>
            <a:r>
              <a:rPr lang="ru"/>
              <a:t> и </a:t>
            </a:r>
            <a:r>
              <a:rPr b="1" lang="ru"/>
              <a:t>fprintf()</a:t>
            </a:r>
            <a:r>
              <a:rPr lang="ru"/>
              <a:t> аналогичны функциям </a:t>
            </a:r>
            <a:r>
              <a:rPr b="1" lang="ru"/>
              <a:t>scanf()</a:t>
            </a:r>
            <a:r>
              <a:rPr lang="ru"/>
              <a:t> и </a:t>
            </a:r>
            <a:r>
              <a:rPr b="1" lang="ru"/>
              <a:t>printf()</a:t>
            </a:r>
            <a:r>
              <a:rPr lang="ru"/>
              <a:t>, 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работают с файлами данных, и имеют первый аргумент — имя  файловой переменной.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(FILE *file,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*format, ...);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254000" rtl="0" algn="l">
              <a:spcBef>
                <a:spcPts val="1200"/>
              </a:spcBef>
              <a:spcAft>
                <a:spcPts val="1400"/>
              </a:spcAft>
              <a:buNone/>
            </a:pP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(FILE *file, </a:t>
            </a:r>
            <a:r>
              <a:rPr lang="ru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*format, ...);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Работа с файлами в языке C. Пример</a:t>
            </a:r>
            <a:endParaRPr sz="282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FILE *S1, *S2;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x, y;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"Введите число : 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&amp;x);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S1 = fopen(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"S1.txt"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Открываем S1 на запись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(S1, 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x); 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Пишем в S1 значение переменной x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fclose(S1); 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Закрываем файл для фиксации изменений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S1 = fopen(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"S1.txt"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Открываем S1 на чтение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S2 = fopen(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"S2.txt"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S2 на запись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(S1, 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&amp;y); 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Читаем из S1 в переменную y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y += 3;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fclose(S1);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(S2, 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"%d\n"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y); 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Пишем в S2 значение y и \n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fclose(S2);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Файловые потоки в C++</a:t>
            </a:r>
            <a:endParaRPr sz="282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254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ru" sz="2200"/>
              <a:t>Чтобы программа могла взаимодействовать с файлом, необходимо использовать переменную специального типа - файловый поток. Для использования файловых потоков необходимо включить заголовочный файл &lt;fstream&gt;.</a:t>
            </a:r>
            <a:endParaRPr sz="2200"/>
          </a:p>
          <a:p>
            <a:pPr indent="0" lvl="0" marL="0" marR="2540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2200"/>
              <a:t>Переменная ф</a:t>
            </a:r>
            <a:r>
              <a:rPr lang="ru" sz="2200"/>
              <a:t>айлового потока</a:t>
            </a:r>
            <a:r>
              <a:rPr lang="ru" sz="2200"/>
              <a:t> задается ключевым словом fstream. </a:t>
            </a:r>
            <a:endParaRPr sz="2200"/>
          </a:p>
          <a:p>
            <a:pPr indent="457200" lvl="0" marL="0" marR="76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fstream f;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0" rtl="0" algn="l">
              <a:spcBef>
                <a:spcPts val="900"/>
              </a:spcBef>
              <a:spcAft>
                <a:spcPts val="1400"/>
              </a:spcAft>
              <a:buNone/>
            </a:pPr>
            <a:r>
              <a:rPr lang="ru" sz="2200"/>
              <a:t>Существует три разновидности файловых потоков: fstream, ifstream и ofstream.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