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224B19-15A7-4273-87E4-217DA2E84021}">
  <a:tblStyle styleId="{6A224B19-15A7-4273-87E4-217DA2E840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8bada38c9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8bada38c9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fde549a8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fde549a8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fde549a8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fde549a8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fde549a8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fde549a8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fde549a8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fde549a8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fde549a8b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ffde549a8b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fde549a8b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ffde549a8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ffde549a8b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ffde549a8b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ffde549a8b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ffde549a8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fde549a8b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ffde549a8b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ffde549a8b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ffde549a8b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8bada36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8bada36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ffde549a8b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ffde549a8b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ffde549a8b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ffde549a8b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ffde549a8b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ffde549a8b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ffde549a8b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ffde549a8b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ffde549a8b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ffde549a8b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f75a04f25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f75a04f25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fde549a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fde549a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fde549a8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fde549a8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fde549a8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fde549a8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fde549a8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fde549a8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fde549a8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fde549a8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fde549a8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fde549a8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.lanbook.com/book/121485" TargetMode="External"/><Relationship Id="rId4" Type="http://schemas.openxmlformats.org/officeDocument/2006/relationships/hyperlink" Target="https://e.lanbook.com/book/100543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978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с многомерными массивами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88" y="340625"/>
            <a:ext cx="8166424" cy="33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45025"/>
            <a:ext cx="185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Пример 1</a:t>
            </a:r>
            <a:endParaRPr sz="2820"/>
          </a:p>
        </p:txBody>
      </p:sp>
      <p:sp>
        <p:nvSpPr>
          <p:cNvPr id="139" name="Google Shape;139;p22"/>
          <p:cNvSpPr/>
          <p:nvPr/>
        </p:nvSpPr>
        <p:spPr>
          <a:xfrm>
            <a:off x="3356373" y="445025"/>
            <a:ext cx="1128600" cy="3198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начало</a:t>
            </a:r>
            <a:endParaRPr sz="1200"/>
          </a:p>
        </p:txBody>
      </p:sp>
      <p:sp>
        <p:nvSpPr>
          <p:cNvPr id="140" name="Google Shape;140;p22"/>
          <p:cNvSpPr/>
          <p:nvPr/>
        </p:nvSpPr>
        <p:spPr>
          <a:xfrm>
            <a:off x="3305525" y="891350"/>
            <a:ext cx="1230300" cy="319800"/>
          </a:xfrm>
          <a:prstGeom prst="parallelogram">
            <a:avLst>
              <a:gd fmla="val 2500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Ввод A</a:t>
            </a:r>
            <a:endParaRPr sz="1200"/>
          </a:p>
        </p:txBody>
      </p:sp>
      <p:sp>
        <p:nvSpPr>
          <p:cNvPr id="141" name="Google Shape;141;p22"/>
          <p:cNvSpPr/>
          <p:nvPr/>
        </p:nvSpPr>
        <p:spPr>
          <a:xfrm>
            <a:off x="3459875" y="1337675"/>
            <a:ext cx="921600" cy="319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i = 0</a:t>
            </a:r>
            <a:endParaRPr sz="1200"/>
          </a:p>
        </p:txBody>
      </p:sp>
      <p:sp>
        <p:nvSpPr>
          <p:cNvPr id="142" name="Google Shape;142;p22"/>
          <p:cNvSpPr/>
          <p:nvPr/>
        </p:nvSpPr>
        <p:spPr>
          <a:xfrm>
            <a:off x="3459875" y="2306525"/>
            <a:ext cx="921600" cy="319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B[i]</a:t>
            </a:r>
            <a:r>
              <a:rPr lang="ru" sz="1200"/>
              <a:t> = 0</a:t>
            </a:r>
            <a:endParaRPr sz="1200"/>
          </a:p>
        </p:txBody>
      </p:sp>
      <p:sp>
        <p:nvSpPr>
          <p:cNvPr id="143" name="Google Shape;143;p22"/>
          <p:cNvSpPr/>
          <p:nvPr/>
        </p:nvSpPr>
        <p:spPr>
          <a:xfrm>
            <a:off x="3459875" y="2752850"/>
            <a:ext cx="921600" cy="319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j</a:t>
            </a:r>
            <a:r>
              <a:rPr lang="ru" sz="1200"/>
              <a:t> = 0</a:t>
            </a:r>
            <a:endParaRPr sz="1200"/>
          </a:p>
        </p:txBody>
      </p:sp>
      <p:sp>
        <p:nvSpPr>
          <p:cNvPr id="144" name="Google Shape;144;p22"/>
          <p:cNvSpPr/>
          <p:nvPr/>
        </p:nvSpPr>
        <p:spPr>
          <a:xfrm>
            <a:off x="3145925" y="3721700"/>
            <a:ext cx="1549500" cy="319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B[i] = B[i] + A[i][j]</a:t>
            </a:r>
            <a:endParaRPr sz="1200"/>
          </a:p>
        </p:txBody>
      </p:sp>
      <p:sp>
        <p:nvSpPr>
          <p:cNvPr id="145" name="Google Shape;145;p22"/>
          <p:cNvSpPr/>
          <p:nvPr/>
        </p:nvSpPr>
        <p:spPr>
          <a:xfrm>
            <a:off x="3391475" y="1784000"/>
            <a:ext cx="1058400" cy="396000"/>
          </a:xfrm>
          <a:prstGeom prst="diamond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i &lt; n</a:t>
            </a:r>
            <a:endParaRPr sz="1200"/>
          </a:p>
        </p:txBody>
      </p:sp>
      <p:sp>
        <p:nvSpPr>
          <p:cNvPr id="146" name="Google Shape;146;p22"/>
          <p:cNvSpPr/>
          <p:nvPr/>
        </p:nvSpPr>
        <p:spPr>
          <a:xfrm>
            <a:off x="3391475" y="3199175"/>
            <a:ext cx="1058400" cy="396000"/>
          </a:xfrm>
          <a:prstGeom prst="diamond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j</a:t>
            </a:r>
            <a:r>
              <a:rPr lang="ru" sz="1200"/>
              <a:t> &lt; m</a:t>
            </a:r>
            <a:endParaRPr sz="1200"/>
          </a:p>
        </p:txBody>
      </p:sp>
      <p:sp>
        <p:nvSpPr>
          <p:cNvPr id="147" name="Google Shape;147;p22"/>
          <p:cNvSpPr/>
          <p:nvPr/>
        </p:nvSpPr>
        <p:spPr>
          <a:xfrm>
            <a:off x="3459875" y="4168025"/>
            <a:ext cx="921600" cy="319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j++</a:t>
            </a:r>
            <a:endParaRPr sz="1200"/>
          </a:p>
        </p:txBody>
      </p:sp>
      <p:sp>
        <p:nvSpPr>
          <p:cNvPr id="148" name="Google Shape;148;p22"/>
          <p:cNvSpPr/>
          <p:nvPr/>
        </p:nvSpPr>
        <p:spPr>
          <a:xfrm>
            <a:off x="3459875" y="4614350"/>
            <a:ext cx="921600" cy="319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i</a:t>
            </a:r>
            <a:r>
              <a:rPr lang="ru" sz="1200"/>
              <a:t>++</a:t>
            </a:r>
            <a:endParaRPr sz="1200"/>
          </a:p>
        </p:txBody>
      </p:sp>
      <p:cxnSp>
        <p:nvCxnSpPr>
          <p:cNvPr id="149" name="Google Shape;149;p22"/>
          <p:cNvCxnSpPr>
            <a:stCxn id="139" idx="4"/>
            <a:endCxn id="140" idx="0"/>
          </p:cNvCxnSpPr>
          <p:nvPr/>
        </p:nvCxnSpPr>
        <p:spPr>
          <a:xfrm>
            <a:off x="3920673" y="764825"/>
            <a:ext cx="0" cy="1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2"/>
          <p:cNvCxnSpPr>
            <a:stCxn id="140" idx="4"/>
            <a:endCxn id="141" idx="0"/>
          </p:cNvCxnSpPr>
          <p:nvPr/>
        </p:nvCxnSpPr>
        <p:spPr>
          <a:xfrm>
            <a:off x="3920675" y="1211150"/>
            <a:ext cx="0" cy="1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2"/>
          <p:cNvCxnSpPr>
            <a:stCxn id="141" idx="2"/>
            <a:endCxn id="145" idx="0"/>
          </p:cNvCxnSpPr>
          <p:nvPr/>
        </p:nvCxnSpPr>
        <p:spPr>
          <a:xfrm>
            <a:off x="3920675" y="1657475"/>
            <a:ext cx="0" cy="1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2"/>
          <p:cNvCxnSpPr>
            <a:stCxn id="145" idx="2"/>
            <a:endCxn id="142" idx="0"/>
          </p:cNvCxnSpPr>
          <p:nvPr/>
        </p:nvCxnSpPr>
        <p:spPr>
          <a:xfrm>
            <a:off x="3920675" y="2180000"/>
            <a:ext cx="0" cy="1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2"/>
          <p:cNvCxnSpPr>
            <a:stCxn id="142" idx="2"/>
            <a:endCxn id="143" idx="0"/>
          </p:cNvCxnSpPr>
          <p:nvPr/>
        </p:nvCxnSpPr>
        <p:spPr>
          <a:xfrm>
            <a:off x="3920675" y="2626325"/>
            <a:ext cx="0" cy="1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2"/>
          <p:cNvCxnSpPr>
            <a:stCxn id="143" idx="2"/>
            <a:endCxn id="146" idx="0"/>
          </p:cNvCxnSpPr>
          <p:nvPr/>
        </p:nvCxnSpPr>
        <p:spPr>
          <a:xfrm>
            <a:off x="3920675" y="3072650"/>
            <a:ext cx="0" cy="1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2"/>
          <p:cNvCxnSpPr>
            <a:stCxn id="146" idx="2"/>
            <a:endCxn id="144" idx="0"/>
          </p:cNvCxnSpPr>
          <p:nvPr/>
        </p:nvCxnSpPr>
        <p:spPr>
          <a:xfrm>
            <a:off x="3920675" y="3595175"/>
            <a:ext cx="0" cy="1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2"/>
          <p:cNvCxnSpPr>
            <a:stCxn id="144" idx="2"/>
            <a:endCxn id="147" idx="0"/>
          </p:cNvCxnSpPr>
          <p:nvPr/>
        </p:nvCxnSpPr>
        <p:spPr>
          <a:xfrm>
            <a:off x="3920675" y="4041500"/>
            <a:ext cx="0" cy="1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2"/>
          <p:cNvCxnSpPr>
            <a:stCxn id="147" idx="1"/>
            <a:endCxn id="146" idx="0"/>
          </p:cNvCxnSpPr>
          <p:nvPr/>
        </p:nvCxnSpPr>
        <p:spPr>
          <a:xfrm flipH="1" rot="10800000">
            <a:off x="3459875" y="3199025"/>
            <a:ext cx="460800" cy="1128900"/>
          </a:xfrm>
          <a:prstGeom prst="bentConnector4">
            <a:avLst>
              <a:gd fmla="val -136627" name="adj1"/>
              <a:gd fmla="val 10685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2"/>
          <p:cNvCxnSpPr>
            <a:stCxn id="146" idx="3"/>
            <a:endCxn id="148" idx="3"/>
          </p:cNvCxnSpPr>
          <p:nvPr/>
        </p:nvCxnSpPr>
        <p:spPr>
          <a:xfrm flipH="1">
            <a:off x="4381475" y="3397175"/>
            <a:ext cx="68400" cy="1377000"/>
          </a:xfrm>
          <a:prstGeom prst="bentConnector3">
            <a:avLst>
              <a:gd fmla="val -78333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2"/>
          <p:cNvCxnSpPr>
            <a:stCxn id="148" idx="1"/>
            <a:endCxn id="145" idx="0"/>
          </p:cNvCxnSpPr>
          <p:nvPr/>
        </p:nvCxnSpPr>
        <p:spPr>
          <a:xfrm flipH="1" rot="10800000">
            <a:off x="3459875" y="1783850"/>
            <a:ext cx="460800" cy="2990400"/>
          </a:xfrm>
          <a:prstGeom prst="bentConnector4">
            <a:avLst>
              <a:gd fmla="val -198047" name="adj1"/>
              <a:gd fmla="val 10222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2"/>
          <p:cNvSpPr/>
          <p:nvPr/>
        </p:nvSpPr>
        <p:spPr>
          <a:xfrm>
            <a:off x="5275825" y="2306525"/>
            <a:ext cx="1230300" cy="319800"/>
          </a:xfrm>
          <a:prstGeom prst="parallelogram">
            <a:avLst>
              <a:gd fmla="val 2500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Вывод B</a:t>
            </a:r>
            <a:endParaRPr sz="1200"/>
          </a:p>
        </p:txBody>
      </p:sp>
      <p:sp>
        <p:nvSpPr>
          <p:cNvPr id="161" name="Google Shape;161;p22"/>
          <p:cNvSpPr/>
          <p:nvPr/>
        </p:nvSpPr>
        <p:spPr>
          <a:xfrm>
            <a:off x="5326673" y="2752850"/>
            <a:ext cx="1128600" cy="3198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конец</a:t>
            </a:r>
            <a:endParaRPr sz="1200"/>
          </a:p>
        </p:txBody>
      </p:sp>
      <p:cxnSp>
        <p:nvCxnSpPr>
          <p:cNvPr id="162" name="Google Shape;162;p22"/>
          <p:cNvCxnSpPr>
            <a:stCxn id="145" idx="3"/>
            <a:endCxn id="160" idx="0"/>
          </p:cNvCxnSpPr>
          <p:nvPr/>
        </p:nvCxnSpPr>
        <p:spPr>
          <a:xfrm>
            <a:off x="4449875" y="1982000"/>
            <a:ext cx="1441200" cy="324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2"/>
          <p:cNvCxnSpPr>
            <a:stCxn id="160" idx="4"/>
            <a:endCxn id="161" idx="0"/>
          </p:cNvCxnSpPr>
          <p:nvPr/>
        </p:nvCxnSpPr>
        <p:spPr>
          <a:xfrm>
            <a:off x="5890975" y="2626325"/>
            <a:ext cx="0" cy="1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22"/>
          <p:cNvSpPr txBox="1"/>
          <p:nvPr/>
        </p:nvSpPr>
        <p:spPr>
          <a:xfrm>
            <a:off x="3920675" y="2020500"/>
            <a:ext cx="37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да</a:t>
            </a:r>
            <a:endParaRPr sz="1200"/>
          </a:p>
        </p:txBody>
      </p:sp>
      <p:sp>
        <p:nvSpPr>
          <p:cNvPr id="165" name="Google Shape;165;p22"/>
          <p:cNvSpPr txBox="1"/>
          <p:nvPr/>
        </p:nvSpPr>
        <p:spPr>
          <a:xfrm>
            <a:off x="3964775" y="3435688"/>
            <a:ext cx="37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да</a:t>
            </a:r>
            <a:endParaRPr sz="1200"/>
          </a:p>
        </p:txBody>
      </p:sp>
      <p:sp>
        <p:nvSpPr>
          <p:cNvPr id="166" name="Google Shape;166;p22"/>
          <p:cNvSpPr txBox="1"/>
          <p:nvPr/>
        </p:nvSpPr>
        <p:spPr>
          <a:xfrm>
            <a:off x="4450625" y="1657475"/>
            <a:ext cx="46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нет</a:t>
            </a:r>
            <a:endParaRPr sz="1200"/>
          </a:p>
        </p:txBody>
      </p:sp>
      <p:sp>
        <p:nvSpPr>
          <p:cNvPr id="167" name="Google Shape;167;p22"/>
          <p:cNvSpPr txBox="1"/>
          <p:nvPr/>
        </p:nvSpPr>
        <p:spPr>
          <a:xfrm>
            <a:off x="4450625" y="3077450"/>
            <a:ext cx="46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нет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Пример 1</a:t>
            </a:r>
            <a:endParaRPr sz="2820"/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#define n 5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#define m 5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6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ru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A[n][m]; </a:t>
            </a:r>
            <a:r>
              <a:rPr lang="ru" sz="16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матрица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ru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B[n]; </a:t>
            </a:r>
            <a:r>
              <a:rPr lang="ru" sz="16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массив сумм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i,j; </a:t>
            </a:r>
            <a:r>
              <a:rPr lang="ru" sz="16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номера строки и столбца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 = 0; i &lt; n; i++) { </a:t>
            </a:r>
            <a:r>
              <a:rPr lang="ru" sz="16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ввод матрицы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ru" sz="1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(j = 0; j &lt; m; j++) {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ru" sz="1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lang="ru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6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"%f"</a:t>
            </a:r>
            <a:r>
              <a:rPr lang="ru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&amp;A[i][j]); 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Пример 1</a:t>
            </a:r>
            <a:endParaRPr sz="2820"/>
          </a:p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 = 0; i &lt; n; i++) { </a:t>
            </a:r>
            <a:r>
              <a:rPr lang="ru" sz="16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цикл для перебора строк 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B[i]=0;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ru" sz="1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(j = 0; j &lt; m; j++) { </a:t>
            </a:r>
            <a:r>
              <a:rPr lang="ru" sz="16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суммирование строки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B[i] = B[i] + A[i][j];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 = 0; i &lt; n; i++) { </a:t>
            </a:r>
            <a:r>
              <a:rPr lang="ru" sz="16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вывод массива сумм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ru" sz="1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6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"%5.1f"</a:t>
            </a:r>
            <a:r>
              <a:rPr lang="ru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B[i]);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0;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50">
              <a:solidFill>
                <a:srgbClr val="2B91A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Пример 2</a:t>
            </a:r>
            <a:endParaRPr sz="2820"/>
          </a:p>
        </p:txBody>
      </p: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40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ru" sz="1400"/>
              <a:t>Задана матрица </a:t>
            </a:r>
            <a:r>
              <a:rPr b="1" lang="ru" sz="1400"/>
              <a:t>X</a:t>
            </a:r>
            <a:r>
              <a:rPr lang="ru" sz="1400"/>
              <a:t> из целых чисел.</a:t>
            </a:r>
            <a:endParaRPr sz="1400"/>
          </a:p>
          <a:p>
            <a:pPr indent="0" lvl="0" marL="0" marR="2540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400"/>
              <a:t>Определить в скольких столбцах матрицы встречаются чётные числа и найти сумму элементов матрицы.</a:t>
            </a:r>
            <a:endParaRPr sz="1400"/>
          </a:p>
          <a:p>
            <a:pPr indent="0" lvl="0" marL="0" marR="2540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ru" sz="1400"/>
              <a:t>Метод решения</a:t>
            </a:r>
            <a:endParaRPr b="1" sz="1400"/>
          </a:p>
          <a:p>
            <a:pPr indent="0" lvl="0" marL="0" marR="2540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400"/>
              <a:t>Будем просматривать матрицу по столбцам и суммировать элементы.</a:t>
            </a:r>
            <a:endParaRPr sz="1400"/>
          </a:p>
          <a:p>
            <a:pPr indent="0" lvl="0" marL="0" marR="2540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400"/>
              <a:t>Для подсчёта количества столбцов, имеющих чётные элементы, введём логическую переменную </a:t>
            </a:r>
            <a:r>
              <a:rPr b="1" lang="ru" sz="1400"/>
              <a:t>F</a:t>
            </a:r>
            <a:r>
              <a:rPr lang="ru" sz="1400"/>
              <a:t>, которой будем присваивать значение </a:t>
            </a:r>
            <a:r>
              <a:rPr b="1" lang="ru" sz="1400"/>
              <a:t>TRUE</a:t>
            </a:r>
            <a:r>
              <a:rPr lang="ru" sz="1400"/>
              <a:t>, если в столбце есть чётный элемент, и значение </a:t>
            </a:r>
            <a:r>
              <a:rPr b="1" lang="ru" sz="1400"/>
              <a:t>FALSE</a:t>
            </a:r>
            <a:r>
              <a:rPr lang="ru" sz="1400"/>
              <a:t>, если таких элементов нет.</a:t>
            </a:r>
            <a:endParaRPr sz="1400"/>
          </a:p>
          <a:p>
            <a:pPr indent="0" lvl="0" marL="0" marR="2540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400"/>
              <a:t>Обозначим сумму элементов матрицы через </a:t>
            </a:r>
            <a:r>
              <a:rPr b="1" lang="ru" sz="1400"/>
              <a:t>S</a:t>
            </a:r>
            <a:r>
              <a:rPr lang="ru" sz="1400"/>
              <a:t>, а количество столбцов с чётными элементами </a:t>
            </a:r>
            <a:r>
              <a:rPr b="1" lang="ru" sz="1400"/>
              <a:t>K</a:t>
            </a:r>
            <a:r>
              <a:rPr lang="ru" sz="1400"/>
              <a:t>.</a:t>
            </a:r>
            <a:endParaRPr sz="1400"/>
          </a:p>
          <a:p>
            <a:pPr indent="0" lvl="0" marL="0" marR="254000" rtl="0" algn="l"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311700" y="445025"/>
            <a:ext cx="185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Пример 2</a:t>
            </a:r>
            <a:endParaRPr sz="2820"/>
          </a:p>
        </p:txBody>
      </p:sp>
      <p:sp>
        <p:nvSpPr>
          <p:cNvPr id="191" name="Google Shape;191;p26"/>
          <p:cNvSpPr/>
          <p:nvPr/>
        </p:nvSpPr>
        <p:spPr>
          <a:xfrm>
            <a:off x="4783075" y="1289888"/>
            <a:ext cx="921600" cy="319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F = false</a:t>
            </a:r>
            <a:endParaRPr sz="1200"/>
          </a:p>
        </p:txBody>
      </p:sp>
      <p:sp>
        <p:nvSpPr>
          <p:cNvPr id="192" name="Google Shape;192;p26"/>
          <p:cNvSpPr/>
          <p:nvPr/>
        </p:nvSpPr>
        <p:spPr>
          <a:xfrm>
            <a:off x="4783075" y="1736175"/>
            <a:ext cx="921600" cy="319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i = 0</a:t>
            </a:r>
            <a:endParaRPr sz="1200"/>
          </a:p>
        </p:txBody>
      </p:sp>
      <p:sp>
        <p:nvSpPr>
          <p:cNvPr id="193" name="Google Shape;193;p26"/>
          <p:cNvSpPr/>
          <p:nvPr/>
        </p:nvSpPr>
        <p:spPr>
          <a:xfrm>
            <a:off x="4628725" y="2730288"/>
            <a:ext cx="1230300" cy="319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S = S + X[i][j]</a:t>
            </a:r>
            <a:endParaRPr sz="1200"/>
          </a:p>
        </p:txBody>
      </p:sp>
      <p:sp>
        <p:nvSpPr>
          <p:cNvPr id="194" name="Google Shape;194;p26"/>
          <p:cNvSpPr/>
          <p:nvPr/>
        </p:nvSpPr>
        <p:spPr>
          <a:xfrm>
            <a:off x="4714675" y="2182500"/>
            <a:ext cx="1058400" cy="396000"/>
          </a:xfrm>
          <a:prstGeom prst="diamond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i &lt; n</a:t>
            </a:r>
            <a:endParaRPr sz="1200"/>
          </a:p>
        </p:txBody>
      </p:sp>
      <p:sp>
        <p:nvSpPr>
          <p:cNvPr id="195" name="Google Shape;195;p26"/>
          <p:cNvSpPr/>
          <p:nvPr/>
        </p:nvSpPr>
        <p:spPr>
          <a:xfrm>
            <a:off x="4557175" y="3248069"/>
            <a:ext cx="1373400" cy="572700"/>
          </a:xfrm>
          <a:prstGeom prst="diamond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X[i][j] четное</a:t>
            </a:r>
            <a:endParaRPr sz="1200"/>
          </a:p>
        </p:txBody>
      </p:sp>
      <p:sp>
        <p:nvSpPr>
          <p:cNvPr id="196" name="Google Shape;196;p26"/>
          <p:cNvSpPr/>
          <p:nvPr/>
        </p:nvSpPr>
        <p:spPr>
          <a:xfrm>
            <a:off x="4783075" y="4449913"/>
            <a:ext cx="921600" cy="319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i++</a:t>
            </a:r>
            <a:endParaRPr sz="1200"/>
          </a:p>
        </p:txBody>
      </p:sp>
      <p:cxnSp>
        <p:nvCxnSpPr>
          <p:cNvPr id="197" name="Google Shape;197;p26"/>
          <p:cNvCxnSpPr>
            <a:stCxn id="198" idx="4"/>
            <a:endCxn id="191" idx="0"/>
          </p:cNvCxnSpPr>
          <p:nvPr/>
        </p:nvCxnSpPr>
        <p:spPr>
          <a:xfrm>
            <a:off x="5243875" y="1163288"/>
            <a:ext cx="0" cy="1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6"/>
          <p:cNvCxnSpPr>
            <a:stCxn id="191" idx="2"/>
            <a:endCxn id="192" idx="0"/>
          </p:cNvCxnSpPr>
          <p:nvPr/>
        </p:nvCxnSpPr>
        <p:spPr>
          <a:xfrm>
            <a:off x="5243875" y="1609688"/>
            <a:ext cx="0" cy="1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6"/>
          <p:cNvCxnSpPr>
            <a:stCxn id="192" idx="2"/>
            <a:endCxn id="194" idx="0"/>
          </p:cNvCxnSpPr>
          <p:nvPr/>
        </p:nvCxnSpPr>
        <p:spPr>
          <a:xfrm>
            <a:off x="5243875" y="2055975"/>
            <a:ext cx="0" cy="1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6"/>
          <p:cNvCxnSpPr>
            <a:stCxn id="194" idx="2"/>
            <a:endCxn id="193" idx="0"/>
          </p:cNvCxnSpPr>
          <p:nvPr/>
        </p:nvCxnSpPr>
        <p:spPr>
          <a:xfrm>
            <a:off x="5243875" y="2578500"/>
            <a:ext cx="0" cy="15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6"/>
          <p:cNvCxnSpPr>
            <a:stCxn id="193" idx="2"/>
            <a:endCxn id="195" idx="0"/>
          </p:cNvCxnSpPr>
          <p:nvPr/>
        </p:nvCxnSpPr>
        <p:spPr>
          <a:xfrm>
            <a:off x="5243875" y="3050088"/>
            <a:ext cx="0" cy="19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26"/>
          <p:cNvCxnSpPr>
            <a:stCxn id="196" idx="1"/>
            <a:endCxn id="194" idx="0"/>
          </p:cNvCxnSpPr>
          <p:nvPr/>
        </p:nvCxnSpPr>
        <p:spPr>
          <a:xfrm flipH="1" rot="10800000">
            <a:off x="4783075" y="2182513"/>
            <a:ext cx="460800" cy="2427300"/>
          </a:xfrm>
          <a:prstGeom prst="bentConnector4">
            <a:avLst>
              <a:gd fmla="val -214442" name="adj1"/>
              <a:gd fmla="val 10286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6"/>
          <p:cNvCxnSpPr>
            <a:stCxn id="194" idx="3"/>
            <a:endCxn id="205" idx="0"/>
          </p:cNvCxnSpPr>
          <p:nvPr/>
        </p:nvCxnSpPr>
        <p:spPr>
          <a:xfrm>
            <a:off x="5773075" y="2380500"/>
            <a:ext cx="1818300" cy="223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6"/>
          <p:cNvSpPr txBox="1"/>
          <p:nvPr/>
        </p:nvSpPr>
        <p:spPr>
          <a:xfrm>
            <a:off x="5322550" y="2419000"/>
            <a:ext cx="37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да</a:t>
            </a:r>
            <a:endParaRPr sz="1200"/>
          </a:p>
        </p:txBody>
      </p:sp>
      <p:sp>
        <p:nvSpPr>
          <p:cNvPr id="207" name="Google Shape;207;p26"/>
          <p:cNvSpPr txBox="1"/>
          <p:nvPr/>
        </p:nvSpPr>
        <p:spPr>
          <a:xfrm>
            <a:off x="5930575" y="3176713"/>
            <a:ext cx="37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да</a:t>
            </a:r>
            <a:endParaRPr sz="1200"/>
          </a:p>
        </p:txBody>
      </p:sp>
      <p:sp>
        <p:nvSpPr>
          <p:cNvPr id="208" name="Google Shape;208;p26"/>
          <p:cNvSpPr txBox="1"/>
          <p:nvPr/>
        </p:nvSpPr>
        <p:spPr>
          <a:xfrm>
            <a:off x="5773825" y="2055975"/>
            <a:ext cx="46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нет</a:t>
            </a:r>
            <a:endParaRPr sz="1200"/>
          </a:p>
        </p:txBody>
      </p:sp>
      <p:sp>
        <p:nvSpPr>
          <p:cNvPr id="209" name="Google Shape;209;p26"/>
          <p:cNvSpPr txBox="1"/>
          <p:nvPr/>
        </p:nvSpPr>
        <p:spPr>
          <a:xfrm>
            <a:off x="4188400" y="3176700"/>
            <a:ext cx="46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нет</a:t>
            </a:r>
            <a:endParaRPr sz="1200"/>
          </a:p>
        </p:txBody>
      </p:sp>
      <p:sp>
        <p:nvSpPr>
          <p:cNvPr id="210" name="Google Shape;210;p26"/>
          <p:cNvSpPr/>
          <p:nvPr/>
        </p:nvSpPr>
        <p:spPr>
          <a:xfrm>
            <a:off x="500323" y="1151425"/>
            <a:ext cx="1128600" cy="3198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начало</a:t>
            </a:r>
            <a:endParaRPr sz="1200"/>
          </a:p>
        </p:txBody>
      </p:sp>
      <p:sp>
        <p:nvSpPr>
          <p:cNvPr id="211" name="Google Shape;211;p26"/>
          <p:cNvSpPr/>
          <p:nvPr/>
        </p:nvSpPr>
        <p:spPr>
          <a:xfrm>
            <a:off x="449475" y="1597750"/>
            <a:ext cx="1230300" cy="319800"/>
          </a:xfrm>
          <a:prstGeom prst="parallelogram">
            <a:avLst>
              <a:gd fmla="val 2500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Ввод X</a:t>
            </a:r>
            <a:endParaRPr sz="1200"/>
          </a:p>
        </p:txBody>
      </p:sp>
      <p:sp>
        <p:nvSpPr>
          <p:cNvPr id="212" name="Google Shape;212;p26"/>
          <p:cNvSpPr/>
          <p:nvPr/>
        </p:nvSpPr>
        <p:spPr>
          <a:xfrm>
            <a:off x="603825" y="3046613"/>
            <a:ext cx="921600" cy="319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j</a:t>
            </a:r>
            <a:r>
              <a:rPr lang="ru" sz="1200"/>
              <a:t> = 0</a:t>
            </a:r>
            <a:endParaRPr sz="1200"/>
          </a:p>
        </p:txBody>
      </p:sp>
      <p:sp>
        <p:nvSpPr>
          <p:cNvPr id="213" name="Google Shape;213;p26"/>
          <p:cNvSpPr/>
          <p:nvPr/>
        </p:nvSpPr>
        <p:spPr>
          <a:xfrm>
            <a:off x="603825" y="4045094"/>
            <a:ext cx="921600" cy="509400"/>
          </a:xfrm>
          <a:prstGeom prst="rect">
            <a:avLst/>
          </a:prstGeom>
          <a:solidFill>
            <a:srgbClr val="EEEEEE"/>
          </a:solidFill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Просмотр столбца</a:t>
            </a:r>
            <a:endParaRPr sz="1200"/>
          </a:p>
        </p:txBody>
      </p:sp>
      <p:sp>
        <p:nvSpPr>
          <p:cNvPr id="214" name="Google Shape;214;p26"/>
          <p:cNvSpPr/>
          <p:nvPr/>
        </p:nvSpPr>
        <p:spPr>
          <a:xfrm>
            <a:off x="535425" y="3492962"/>
            <a:ext cx="1058400" cy="396000"/>
          </a:xfrm>
          <a:prstGeom prst="diamond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j</a:t>
            </a:r>
            <a:r>
              <a:rPr lang="ru" sz="1200"/>
              <a:t> &lt; m</a:t>
            </a:r>
            <a:endParaRPr sz="1200"/>
          </a:p>
        </p:txBody>
      </p:sp>
      <p:sp>
        <p:nvSpPr>
          <p:cNvPr id="215" name="Google Shape;215;p26"/>
          <p:cNvSpPr/>
          <p:nvPr/>
        </p:nvSpPr>
        <p:spPr>
          <a:xfrm>
            <a:off x="603825" y="4710600"/>
            <a:ext cx="921600" cy="319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j++</a:t>
            </a:r>
            <a:endParaRPr sz="1200"/>
          </a:p>
        </p:txBody>
      </p:sp>
      <p:sp>
        <p:nvSpPr>
          <p:cNvPr id="216" name="Google Shape;216;p26"/>
          <p:cNvSpPr/>
          <p:nvPr/>
        </p:nvSpPr>
        <p:spPr>
          <a:xfrm>
            <a:off x="934400" y="7326938"/>
            <a:ext cx="921600" cy="319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i++</a:t>
            </a:r>
            <a:endParaRPr sz="1200"/>
          </a:p>
        </p:txBody>
      </p:sp>
      <p:cxnSp>
        <p:nvCxnSpPr>
          <p:cNvPr id="217" name="Google Shape;217;p26"/>
          <p:cNvCxnSpPr>
            <a:stCxn id="210" idx="4"/>
            <a:endCxn id="211" idx="0"/>
          </p:cNvCxnSpPr>
          <p:nvPr/>
        </p:nvCxnSpPr>
        <p:spPr>
          <a:xfrm>
            <a:off x="1064623" y="1471225"/>
            <a:ext cx="0" cy="1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26"/>
          <p:cNvCxnSpPr>
            <a:stCxn id="212" idx="2"/>
            <a:endCxn id="214" idx="0"/>
          </p:cNvCxnSpPr>
          <p:nvPr/>
        </p:nvCxnSpPr>
        <p:spPr>
          <a:xfrm>
            <a:off x="1064625" y="3366413"/>
            <a:ext cx="0" cy="1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26"/>
          <p:cNvCxnSpPr>
            <a:stCxn id="214" idx="2"/>
            <a:endCxn id="213" idx="0"/>
          </p:cNvCxnSpPr>
          <p:nvPr/>
        </p:nvCxnSpPr>
        <p:spPr>
          <a:xfrm>
            <a:off x="1064625" y="3888962"/>
            <a:ext cx="0" cy="15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26"/>
          <p:cNvSpPr/>
          <p:nvPr/>
        </p:nvSpPr>
        <p:spPr>
          <a:xfrm>
            <a:off x="1973475" y="4044963"/>
            <a:ext cx="1373400" cy="319800"/>
          </a:xfrm>
          <a:prstGeom prst="parallelogram">
            <a:avLst>
              <a:gd fmla="val 2500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Вывод S, K</a:t>
            </a:r>
            <a:endParaRPr sz="1200"/>
          </a:p>
        </p:txBody>
      </p:sp>
      <p:sp>
        <p:nvSpPr>
          <p:cNvPr id="221" name="Google Shape;221;p26"/>
          <p:cNvSpPr/>
          <p:nvPr/>
        </p:nvSpPr>
        <p:spPr>
          <a:xfrm>
            <a:off x="2095873" y="4554625"/>
            <a:ext cx="1128600" cy="3198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конец</a:t>
            </a:r>
            <a:endParaRPr sz="1200"/>
          </a:p>
        </p:txBody>
      </p:sp>
      <p:cxnSp>
        <p:nvCxnSpPr>
          <p:cNvPr id="222" name="Google Shape;222;p26"/>
          <p:cNvCxnSpPr>
            <a:stCxn id="214" idx="3"/>
            <a:endCxn id="220" idx="0"/>
          </p:cNvCxnSpPr>
          <p:nvPr/>
        </p:nvCxnSpPr>
        <p:spPr>
          <a:xfrm>
            <a:off x="1593825" y="3690962"/>
            <a:ext cx="1066500" cy="354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26"/>
          <p:cNvCxnSpPr>
            <a:stCxn id="220" idx="4"/>
            <a:endCxn id="221" idx="0"/>
          </p:cNvCxnSpPr>
          <p:nvPr/>
        </p:nvCxnSpPr>
        <p:spPr>
          <a:xfrm>
            <a:off x="2660175" y="4364763"/>
            <a:ext cx="0" cy="18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26"/>
          <p:cNvSpPr txBox="1"/>
          <p:nvPr/>
        </p:nvSpPr>
        <p:spPr>
          <a:xfrm>
            <a:off x="1142950" y="3745250"/>
            <a:ext cx="37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да</a:t>
            </a:r>
            <a:endParaRPr sz="1200"/>
          </a:p>
        </p:txBody>
      </p:sp>
      <p:sp>
        <p:nvSpPr>
          <p:cNvPr id="225" name="Google Shape;225;p26"/>
          <p:cNvSpPr txBox="1"/>
          <p:nvPr/>
        </p:nvSpPr>
        <p:spPr>
          <a:xfrm>
            <a:off x="1593825" y="3375950"/>
            <a:ext cx="46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нет</a:t>
            </a:r>
            <a:endParaRPr sz="1200"/>
          </a:p>
        </p:txBody>
      </p:sp>
      <p:sp>
        <p:nvSpPr>
          <p:cNvPr id="226" name="Google Shape;226;p26"/>
          <p:cNvSpPr/>
          <p:nvPr/>
        </p:nvSpPr>
        <p:spPr>
          <a:xfrm>
            <a:off x="603825" y="2082175"/>
            <a:ext cx="921600" cy="319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K</a:t>
            </a:r>
            <a:r>
              <a:rPr lang="ru" sz="1200"/>
              <a:t> = 0</a:t>
            </a:r>
            <a:endParaRPr sz="1200"/>
          </a:p>
        </p:txBody>
      </p:sp>
      <p:sp>
        <p:nvSpPr>
          <p:cNvPr id="227" name="Google Shape;227;p26"/>
          <p:cNvSpPr/>
          <p:nvPr/>
        </p:nvSpPr>
        <p:spPr>
          <a:xfrm>
            <a:off x="603825" y="2566600"/>
            <a:ext cx="921600" cy="319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S</a:t>
            </a:r>
            <a:r>
              <a:rPr lang="ru" sz="1200"/>
              <a:t> = 0</a:t>
            </a:r>
            <a:endParaRPr sz="1200"/>
          </a:p>
        </p:txBody>
      </p:sp>
      <p:cxnSp>
        <p:nvCxnSpPr>
          <p:cNvPr id="228" name="Google Shape;228;p26"/>
          <p:cNvCxnSpPr>
            <a:stCxn id="213" idx="2"/>
            <a:endCxn id="215" idx="0"/>
          </p:cNvCxnSpPr>
          <p:nvPr/>
        </p:nvCxnSpPr>
        <p:spPr>
          <a:xfrm>
            <a:off x="1064625" y="4554494"/>
            <a:ext cx="0" cy="15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6"/>
          <p:cNvCxnSpPr>
            <a:stCxn id="215" idx="1"/>
            <a:endCxn id="214" idx="0"/>
          </p:cNvCxnSpPr>
          <p:nvPr/>
        </p:nvCxnSpPr>
        <p:spPr>
          <a:xfrm flipH="1" rot="10800000">
            <a:off x="603825" y="3492900"/>
            <a:ext cx="460800" cy="1377600"/>
          </a:xfrm>
          <a:prstGeom prst="bentConnector4">
            <a:avLst>
              <a:gd fmla="val -63395" name="adj1"/>
              <a:gd fmla="val 10437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26"/>
          <p:cNvCxnSpPr>
            <a:stCxn id="211" idx="4"/>
            <a:endCxn id="226" idx="0"/>
          </p:cNvCxnSpPr>
          <p:nvPr/>
        </p:nvCxnSpPr>
        <p:spPr>
          <a:xfrm>
            <a:off x="1064625" y="1917550"/>
            <a:ext cx="0" cy="1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26"/>
          <p:cNvCxnSpPr>
            <a:stCxn id="226" idx="2"/>
            <a:endCxn id="227" idx="0"/>
          </p:cNvCxnSpPr>
          <p:nvPr/>
        </p:nvCxnSpPr>
        <p:spPr>
          <a:xfrm>
            <a:off x="1064625" y="2401975"/>
            <a:ext cx="0" cy="1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26"/>
          <p:cNvCxnSpPr>
            <a:stCxn id="227" idx="2"/>
            <a:endCxn id="212" idx="0"/>
          </p:cNvCxnSpPr>
          <p:nvPr/>
        </p:nvCxnSpPr>
        <p:spPr>
          <a:xfrm>
            <a:off x="1064625" y="2886400"/>
            <a:ext cx="0" cy="16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" name="Google Shape;233;p26"/>
          <p:cNvSpPr/>
          <p:nvPr/>
        </p:nvSpPr>
        <p:spPr>
          <a:xfrm>
            <a:off x="5704675" y="3858938"/>
            <a:ext cx="921600" cy="319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F = true</a:t>
            </a:r>
            <a:endParaRPr sz="1200"/>
          </a:p>
        </p:txBody>
      </p:sp>
      <p:cxnSp>
        <p:nvCxnSpPr>
          <p:cNvPr id="234" name="Google Shape;234;p26"/>
          <p:cNvCxnSpPr>
            <a:stCxn id="195" idx="3"/>
            <a:endCxn id="233" idx="0"/>
          </p:cNvCxnSpPr>
          <p:nvPr/>
        </p:nvCxnSpPr>
        <p:spPr>
          <a:xfrm>
            <a:off x="5930575" y="3534419"/>
            <a:ext cx="234900" cy="324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26"/>
          <p:cNvCxnSpPr>
            <a:stCxn id="195" idx="1"/>
            <a:endCxn id="196" idx="0"/>
          </p:cNvCxnSpPr>
          <p:nvPr/>
        </p:nvCxnSpPr>
        <p:spPr>
          <a:xfrm>
            <a:off x="4557175" y="3534419"/>
            <a:ext cx="686700" cy="915600"/>
          </a:xfrm>
          <a:prstGeom prst="bentConnector4">
            <a:avLst>
              <a:gd fmla="val -34677" name="adj1"/>
              <a:gd fmla="val 8541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26"/>
          <p:cNvCxnSpPr>
            <a:stCxn id="233" idx="2"/>
            <a:endCxn id="196" idx="0"/>
          </p:cNvCxnSpPr>
          <p:nvPr/>
        </p:nvCxnSpPr>
        <p:spPr>
          <a:xfrm rot="5400000">
            <a:off x="5569075" y="3853538"/>
            <a:ext cx="271200" cy="921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26"/>
          <p:cNvSpPr/>
          <p:nvPr/>
        </p:nvSpPr>
        <p:spPr>
          <a:xfrm>
            <a:off x="6784950" y="2603788"/>
            <a:ext cx="1613100" cy="572700"/>
          </a:xfrm>
          <a:prstGeom prst="diamond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F == true</a:t>
            </a:r>
            <a:endParaRPr sz="1200"/>
          </a:p>
        </p:txBody>
      </p:sp>
      <p:sp>
        <p:nvSpPr>
          <p:cNvPr id="237" name="Google Shape;237;p26"/>
          <p:cNvSpPr/>
          <p:nvPr/>
        </p:nvSpPr>
        <p:spPr>
          <a:xfrm>
            <a:off x="8073675" y="3201463"/>
            <a:ext cx="921600" cy="319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K = K + 1</a:t>
            </a:r>
            <a:endParaRPr sz="1200"/>
          </a:p>
        </p:txBody>
      </p:sp>
      <p:cxnSp>
        <p:nvCxnSpPr>
          <p:cNvPr id="238" name="Google Shape;238;p26"/>
          <p:cNvCxnSpPr>
            <a:stCxn id="205" idx="3"/>
            <a:endCxn id="237" idx="0"/>
          </p:cNvCxnSpPr>
          <p:nvPr/>
        </p:nvCxnSpPr>
        <p:spPr>
          <a:xfrm>
            <a:off x="8398050" y="2890138"/>
            <a:ext cx="136500" cy="311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26"/>
          <p:cNvSpPr/>
          <p:nvPr/>
        </p:nvSpPr>
        <p:spPr>
          <a:xfrm flipH="1">
            <a:off x="7589700" y="3965150"/>
            <a:ext cx="3600" cy="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0" name="Google Shape;240;p26"/>
          <p:cNvCxnSpPr>
            <a:stCxn id="205" idx="1"/>
            <a:endCxn id="239" idx="4"/>
          </p:cNvCxnSpPr>
          <p:nvPr/>
        </p:nvCxnSpPr>
        <p:spPr>
          <a:xfrm>
            <a:off x="6784950" y="2890138"/>
            <a:ext cx="806700" cy="1078500"/>
          </a:xfrm>
          <a:prstGeom prst="bentConnector4">
            <a:avLst>
              <a:gd fmla="val -19180" name="adj1"/>
              <a:gd fmla="val 8126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26"/>
          <p:cNvCxnSpPr>
            <a:stCxn id="237" idx="2"/>
            <a:endCxn id="239" idx="0"/>
          </p:cNvCxnSpPr>
          <p:nvPr/>
        </p:nvCxnSpPr>
        <p:spPr>
          <a:xfrm rot="5400000">
            <a:off x="7841025" y="3271813"/>
            <a:ext cx="444000" cy="942900"/>
          </a:xfrm>
          <a:prstGeom prst="bentConnector3">
            <a:avLst>
              <a:gd fmla="val 570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26"/>
          <p:cNvSpPr txBox="1"/>
          <p:nvPr/>
        </p:nvSpPr>
        <p:spPr>
          <a:xfrm>
            <a:off x="8280000" y="2578488"/>
            <a:ext cx="37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да</a:t>
            </a:r>
            <a:endParaRPr sz="1200"/>
          </a:p>
        </p:txBody>
      </p:sp>
      <p:sp>
        <p:nvSpPr>
          <p:cNvPr id="243" name="Google Shape;243;p26"/>
          <p:cNvSpPr txBox="1"/>
          <p:nvPr/>
        </p:nvSpPr>
        <p:spPr>
          <a:xfrm>
            <a:off x="6528988" y="2578475"/>
            <a:ext cx="46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нет</a:t>
            </a:r>
            <a:endParaRPr sz="1200"/>
          </a:p>
        </p:txBody>
      </p:sp>
      <p:sp>
        <p:nvSpPr>
          <p:cNvPr id="244" name="Google Shape;244;p26"/>
          <p:cNvSpPr txBox="1"/>
          <p:nvPr/>
        </p:nvSpPr>
        <p:spPr>
          <a:xfrm>
            <a:off x="5322550" y="501850"/>
            <a:ext cx="1992600" cy="400200"/>
          </a:xfrm>
          <a:prstGeom prst="rect">
            <a:avLst/>
          </a:prstGeom>
          <a:noFill/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Просмотр столбца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Пример 2</a:t>
            </a:r>
            <a:endParaRPr sz="2820"/>
          </a:p>
        </p:txBody>
      </p:sp>
      <p:sp>
        <p:nvSpPr>
          <p:cNvPr id="250" name="Google Shape;2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#define n 5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#define m 5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X[n][m];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S, K, i, j;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 = 0; i &lt; n; i++) { </a:t>
            </a:r>
            <a:r>
              <a:rPr lang="ru" sz="14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ввод матрицы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(j = 0; j &lt; m; j++) {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"\n Введите элемент X[%d][%d]: "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i, j);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&gt;&gt; X[i][j];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400">
              <a:solidFill>
                <a:srgbClr val="2B91A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Пример 2</a:t>
            </a:r>
            <a:endParaRPr sz="2820"/>
          </a:p>
        </p:txBody>
      </p:sp>
      <p:sp>
        <p:nvSpPr>
          <p:cNvPr id="256" name="Google Shape;25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K = 0; </a:t>
            </a:r>
            <a:r>
              <a:rPr lang="ru" sz="14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кол-во столбцов с чётными эл-ми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S = 0; </a:t>
            </a:r>
            <a:r>
              <a:rPr lang="ru" sz="14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сумма элементов матрицы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(j = 0; j &lt; m; j++) {        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F = </a:t>
            </a:r>
            <a:r>
              <a:rPr lang="ru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4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начальное значение флажка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 = 0; i &lt; n; i++) {            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S += X[i][j];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(X[i][j] % 2 == 0) F = </a:t>
            </a:r>
            <a:r>
              <a:rPr lang="ru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 == </a:t>
            </a:r>
            <a:r>
              <a:rPr lang="ru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K++;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    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ru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 = "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S &lt;&lt; </a:t>
            </a:r>
            <a:r>
              <a:rPr lang="ru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| k = "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K;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2B91A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Пример 3</a:t>
            </a:r>
            <a:endParaRPr sz="2820"/>
          </a:p>
        </p:txBody>
      </p:sp>
      <p:sp>
        <p:nvSpPr>
          <p:cNvPr id="262" name="Google Shape;26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40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ru"/>
              <a:t>Задана матрица </a:t>
            </a:r>
            <a:r>
              <a:rPr b="1" lang="ru"/>
              <a:t>x</a:t>
            </a:r>
            <a:r>
              <a:rPr lang="ru"/>
              <a:t> размерностью </a:t>
            </a:r>
            <a:r>
              <a:rPr b="1" lang="ru"/>
              <a:t>n×n</a:t>
            </a:r>
            <a:r>
              <a:rPr lang="ru"/>
              <a:t>.</a:t>
            </a:r>
            <a:endParaRPr/>
          </a:p>
          <a:p>
            <a:pPr indent="0" lvl="0" marL="0" marR="2540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ru"/>
              <a:t>Найти индексы минимального по модулю элемента матрицы выше главной диагонали.</a:t>
            </a:r>
            <a:endParaRPr/>
          </a:p>
          <a:p>
            <a:pPr indent="0" lvl="0" marL="0" marR="2540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ru"/>
              <a:t>Обозначим через </a:t>
            </a:r>
            <a:r>
              <a:rPr b="1" lang="ru"/>
              <a:t>imin, jmin</a:t>
            </a:r>
            <a:r>
              <a:rPr lang="ru"/>
              <a:t> индексы минимального по модулю элемента матрицы.</a:t>
            </a:r>
            <a:endParaRPr/>
          </a:p>
          <a:p>
            <a:pPr indent="0" lvl="0" marL="0" marR="254000" rtl="0" algn="l">
              <a:spcBef>
                <a:spcPts val="1400"/>
              </a:spcBef>
              <a:spcAft>
                <a:spcPts val="1400"/>
              </a:spcAft>
              <a:buNone/>
            </a:pPr>
            <a:r>
              <a:rPr lang="ru"/>
              <a:t>Величину минимума по модулю обозначим - </a:t>
            </a:r>
            <a:r>
              <a:rPr b="1" lang="ru"/>
              <a:t>min</a:t>
            </a:r>
            <a:r>
              <a:rPr lang="ru"/>
              <a:t>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/>
          <p:nvPr>
            <p:ph type="title"/>
          </p:nvPr>
        </p:nvSpPr>
        <p:spPr>
          <a:xfrm>
            <a:off x="311700" y="445025"/>
            <a:ext cx="185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Пример 3</a:t>
            </a:r>
            <a:endParaRPr sz="2820"/>
          </a:p>
        </p:txBody>
      </p:sp>
      <p:sp>
        <p:nvSpPr>
          <p:cNvPr id="268" name="Google Shape;268;p30"/>
          <p:cNvSpPr/>
          <p:nvPr/>
        </p:nvSpPr>
        <p:spPr>
          <a:xfrm>
            <a:off x="3319748" y="100425"/>
            <a:ext cx="1128600" cy="3198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начало</a:t>
            </a:r>
            <a:endParaRPr sz="1200"/>
          </a:p>
        </p:txBody>
      </p:sp>
      <p:sp>
        <p:nvSpPr>
          <p:cNvPr id="269" name="Google Shape;269;p30"/>
          <p:cNvSpPr/>
          <p:nvPr/>
        </p:nvSpPr>
        <p:spPr>
          <a:xfrm>
            <a:off x="3268900" y="546750"/>
            <a:ext cx="1230300" cy="319800"/>
          </a:xfrm>
          <a:prstGeom prst="parallelogram">
            <a:avLst>
              <a:gd fmla="val 2500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Ввод x</a:t>
            </a:r>
            <a:endParaRPr sz="1200"/>
          </a:p>
        </p:txBody>
      </p:sp>
      <p:sp>
        <p:nvSpPr>
          <p:cNvPr id="270" name="Google Shape;270;p30"/>
          <p:cNvSpPr/>
          <p:nvPr/>
        </p:nvSpPr>
        <p:spPr>
          <a:xfrm>
            <a:off x="3423225" y="1446600"/>
            <a:ext cx="921600" cy="319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i = 0</a:t>
            </a:r>
            <a:endParaRPr sz="1200"/>
          </a:p>
        </p:txBody>
      </p:sp>
      <p:sp>
        <p:nvSpPr>
          <p:cNvPr id="271" name="Google Shape;271;p30"/>
          <p:cNvSpPr/>
          <p:nvPr/>
        </p:nvSpPr>
        <p:spPr>
          <a:xfrm>
            <a:off x="3423225" y="2440650"/>
            <a:ext cx="921600" cy="319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j = i+1</a:t>
            </a:r>
            <a:endParaRPr sz="1200"/>
          </a:p>
        </p:txBody>
      </p:sp>
      <p:sp>
        <p:nvSpPr>
          <p:cNvPr id="272" name="Google Shape;272;p30"/>
          <p:cNvSpPr/>
          <p:nvPr/>
        </p:nvSpPr>
        <p:spPr>
          <a:xfrm>
            <a:off x="2815725" y="3483863"/>
            <a:ext cx="2136600" cy="516000"/>
          </a:xfrm>
          <a:prstGeom prst="diamond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min &gt; |x[i][j]|</a:t>
            </a:r>
            <a:endParaRPr sz="1200"/>
          </a:p>
        </p:txBody>
      </p:sp>
      <p:sp>
        <p:nvSpPr>
          <p:cNvPr id="273" name="Google Shape;273;p30"/>
          <p:cNvSpPr/>
          <p:nvPr/>
        </p:nvSpPr>
        <p:spPr>
          <a:xfrm>
            <a:off x="3225850" y="1905525"/>
            <a:ext cx="1316400" cy="396000"/>
          </a:xfrm>
          <a:prstGeom prst="diamond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i &lt; n-1</a:t>
            </a:r>
            <a:endParaRPr sz="1200"/>
          </a:p>
        </p:txBody>
      </p:sp>
      <p:sp>
        <p:nvSpPr>
          <p:cNvPr id="274" name="Google Shape;274;p30"/>
          <p:cNvSpPr/>
          <p:nvPr/>
        </p:nvSpPr>
        <p:spPr>
          <a:xfrm>
            <a:off x="3354825" y="2925075"/>
            <a:ext cx="1058400" cy="396000"/>
          </a:xfrm>
          <a:prstGeom prst="diamond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j &lt; m</a:t>
            </a:r>
            <a:endParaRPr sz="1200"/>
          </a:p>
        </p:txBody>
      </p:sp>
      <p:sp>
        <p:nvSpPr>
          <p:cNvPr id="275" name="Google Shape;275;p30"/>
          <p:cNvSpPr/>
          <p:nvPr/>
        </p:nvSpPr>
        <p:spPr>
          <a:xfrm>
            <a:off x="3423225" y="4276950"/>
            <a:ext cx="921600" cy="319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j++</a:t>
            </a:r>
            <a:endParaRPr sz="1200"/>
          </a:p>
        </p:txBody>
      </p:sp>
      <p:sp>
        <p:nvSpPr>
          <p:cNvPr id="276" name="Google Shape;276;p30"/>
          <p:cNvSpPr/>
          <p:nvPr/>
        </p:nvSpPr>
        <p:spPr>
          <a:xfrm>
            <a:off x="3423225" y="4723275"/>
            <a:ext cx="921600" cy="319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i++</a:t>
            </a:r>
            <a:endParaRPr sz="1200"/>
          </a:p>
        </p:txBody>
      </p:sp>
      <p:cxnSp>
        <p:nvCxnSpPr>
          <p:cNvPr id="277" name="Google Shape;277;p30"/>
          <p:cNvCxnSpPr>
            <a:stCxn id="268" idx="4"/>
            <a:endCxn id="269" idx="0"/>
          </p:cNvCxnSpPr>
          <p:nvPr/>
        </p:nvCxnSpPr>
        <p:spPr>
          <a:xfrm>
            <a:off x="3884048" y="420225"/>
            <a:ext cx="0" cy="1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30"/>
          <p:cNvCxnSpPr>
            <a:stCxn id="270" idx="2"/>
            <a:endCxn id="273" idx="0"/>
          </p:cNvCxnSpPr>
          <p:nvPr/>
        </p:nvCxnSpPr>
        <p:spPr>
          <a:xfrm>
            <a:off x="3884025" y="1766400"/>
            <a:ext cx="0" cy="13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30"/>
          <p:cNvCxnSpPr>
            <a:stCxn id="273" idx="2"/>
            <a:endCxn id="271" idx="0"/>
          </p:cNvCxnSpPr>
          <p:nvPr/>
        </p:nvCxnSpPr>
        <p:spPr>
          <a:xfrm>
            <a:off x="3884050" y="2301525"/>
            <a:ext cx="0" cy="13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30"/>
          <p:cNvCxnSpPr>
            <a:stCxn id="271" idx="2"/>
            <a:endCxn id="274" idx="0"/>
          </p:cNvCxnSpPr>
          <p:nvPr/>
        </p:nvCxnSpPr>
        <p:spPr>
          <a:xfrm>
            <a:off x="3884025" y="2760450"/>
            <a:ext cx="0" cy="1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30"/>
          <p:cNvCxnSpPr>
            <a:stCxn id="274" idx="2"/>
            <a:endCxn id="272" idx="0"/>
          </p:cNvCxnSpPr>
          <p:nvPr/>
        </p:nvCxnSpPr>
        <p:spPr>
          <a:xfrm>
            <a:off x="3884025" y="3321075"/>
            <a:ext cx="0" cy="16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30"/>
          <p:cNvCxnSpPr>
            <a:stCxn id="275" idx="1"/>
            <a:endCxn id="274" idx="0"/>
          </p:cNvCxnSpPr>
          <p:nvPr/>
        </p:nvCxnSpPr>
        <p:spPr>
          <a:xfrm flipH="1" rot="10800000">
            <a:off x="3423225" y="2925150"/>
            <a:ext cx="460800" cy="1511700"/>
          </a:xfrm>
          <a:prstGeom prst="bentConnector4">
            <a:avLst>
              <a:gd fmla="val -252756" name="adj1"/>
              <a:gd fmla="val 10614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30"/>
          <p:cNvCxnSpPr>
            <a:stCxn id="274" idx="3"/>
            <a:endCxn id="276" idx="3"/>
          </p:cNvCxnSpPr>
          <p:nvPr/>
        </p:nvCxnSpPr>
        <p:spPr>
          <a:xfrm flipH="1">
            <a:off x="4344825" y="3123075"/>
            <a:ext cx="68400" cy="1760100"/>
          </a:xfrm>
          <a:prstGeom prst="bentConnector3">
            <a:avLst>
              <a:gd fmla="val -448896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30"/>
          <p:cNvCxnSpPr>
            <a:stCxn id="276" idx="1"/>
            <a:endCxn id="273" idx="0"/>
          </p:cNvCxnSpPr>
          <p:nvPr/>
        </p:nvCxnSpPr>
        <p:spPr>
          <a:xfrm flipH="1" rot="10800000">
            <a:off x="3423225" y="1905675"/>
            <a:ext cx="460800" cy="2977500"/>
          </a:xfrm>
          <a:prstGeom prst="bentConnector4">
            <a:avLst>
              <a:gd fmla="val -302507" name="adj1"/>
              <a:gd fmla="val 10259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5" name="Google Shape;285;p30"/>
          <p:cNvSpPr/>
          <p:nvPr/>
        </p:nvSpPr>
        <p:spPr>
          <a:xfrm>
            <a:off x="5239175" y="2217450"/>
            <a:ext cx="1854600" cy="319800"/>
          </a:xfrm>
          <a:prstGeom prst="parallelogram">
            <a:avLst>
              <a:gd fmla="val 2500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Вывод imin, jmin</a:t>
            </a:r>
            <a:endParaRPr sz="1200"/>
          </a:p>
        </p:txBody>
      </p:sp>
      <p:sp>
        <p:nvSpPr>
          <p:cNvPr id="286" name="Google Shape;286;p30"/>
          <p:cNvSpPr/>
          <p:nvPr/>
        </p:nvSpPr>
        <p:spPr>
          <a:xfrm>
            <a:off x="5602173" y="2670263"/>
            <a:ext cx="1128600" cy="3198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конец</a:t>
            </a:r>
            <a:endParaRPr sz="1200"/>
          </a:p>
        </p:txBody>
      </p:sp>
      <p:cxnSp>
        <p:nvCxnSpPr>
          <p:cNvPr id="287" name="Google Shape;287;p30"/>
          <p:cNvCxnSpPr>
            <a:stCxn id="273" idx="3"/>
            <a:endCxn id="285" idx="0"/>
          </p:cNvCxnSpPr>
          <p:nvPr/>
        </p:nvCxnSpPr>
        <p:spPr>
          <a:xfrm>
            <a:off x="4542250" y="2103525"/>
            <a:ext cx="1624200" cy="114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30"/>
          <p:cNvCxnSpPr>
            <a:stCxn id="285" idx="4"/>
            <a:endCxn id="286" idx="0"/>
          </p:cNvCxnSpPr>
          <p:nvPr/>
        </p:nvCxnSpPr>
        <p:spPr>
          <a:xfrm>
            <a:off x="6166475" y="2537250"/>
            <a:ext cx="0" cy="13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" name="Google Shape;289;p30"/>
          <p:cNvSpPr txBox="1"/>
          <p:nvPr/>
        </p:nvSpPr>
        <p:spPr>
          <a:xfrm>
            <a:off x="3962325" y="2161075"/>
            <a:ext cx="37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да</a:t>
            </a:r>
            <a:endParaRPr sz="1200"/>
          </a:p>
        </p:txBody>
      </p:sp>
      <p:sp>
        <p:nvSpPr>
          <p:cNvPr id="290" name="Google Shape;290;p30"/>
          <p:cNvSpPr txBox="1"/>
          <p:nvPr/>
        </p:nvSpPr>
        <p:spPr>
          <a:xfrm>
            <a:off x="4879875" y="3449925"/>
            <a:ext cx="37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да</a:t>
            </a:r>
            <a:endParaRPr sz="1200"/>
          </a:p>
        </p:txBody>
      </p:sp>
      <p:sp>
        <p:nvSpPr>
          <p:cNvPr id="291" name="Google Shape;291;p30"/>
          <p:cNvSpPr txBox="1"/>
          <p:nvPr/>
        </p:nvSpPr>
        <p:spPr>
          <a:xfrm>
            <a:off x="4413225" y="1810163"/>
            <a:ext cx="46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нет</a:t>
            </a:r>
            <a:endParaRPr sz="1200"/>
          </a:p>
        </p:txBody>
      </p:sp>
      <p:sp>
        <p:nvSpPr>
          <p:cNvPr id="292" name="Google Shape;292;p30"/>
          <p:cNvSpPr txBox="1"/>
          <p:nvPr/>
        </p:nvSpPr>
        <p:spPr>
          <a:xfrm>
            <a:off x="2502700" y="3449925"/>
            <a:ext cx="46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нет</a:t>
            </a:r>
            <a:endParaRPr sz="1200"/>
          </a:p>
        </p:txBody>
      </p:sp>
      <p:sp>
        <p:nvSpPr>
          <p:cNvPr id="293" name="Google Shape;293;p30"/>
          <p:cNvSpPr/>
          <p:nvPr/>
        </p:nvSpPr>
        <p:spPr>
          <a:xfrm>
            <a:off x="2634400" y="996675"/>
            <a:ext cx="2499300" cy="319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min = |x[0][1]|; imin = 0; jmin = 1</a:t>
            </a:r>
            <a:endParaRPr sz="1200"/>
          </a:p>
        </p:txBody>
      </p:sp>
      <p:cxnSp>
        <p:nvCxnSpPr>
          <p:cNvPr id="294" name="Google Shape;294;p30"/>
          <p:cNvCxnSpPr>
            <a:stCxn id="269" idx="4"/>
            <a:endCxn id="293" idx="0"/>
          </p:cNvCxnSpPr>
          <p:nvPr/>
        </p:nvCxnSpPr>
        <p:spPr>
          <a:xfrm>
            <a:off x="3884050" y="866550"/>
            <a:ext cx="0" cy="1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30"/>
          <p:cNvCxnSpPr>
            <a:stCxn id="293" idx="2"/>
            <a:endCxn id="270" idx="0"/>
          </p:cNvCxnSpPr>
          <p:nvPr/>
        </p:nvCxnSpPr>
        <p:spPr>
          <a:xfrm>
            <a:off x="3884050" y="1316475"/>
            <a:ext cx="0" cy="1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6" name="Google Shape;296;p30"/>
          <p:cNvSpPr/>
          <p:nvPr/>
        </p:nvSpPr>
        <p:spPr>
          <a:xfrm>
            <a:off x="4740225" y="3843225"/>
            <a:ext cx="2499300" cy="258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min = |x[i][j]|; imin = i; jmin = j</a:t>
            </a:r>
            <a:endParaRPr sz="1200"/>
          </a:p>
        </p:txBody>
      </p:sp>
      <p:cxnSp>
        <p:nvCxnSpPr>
          <p:cNvPr id="297" name="Google Shape;297;p30"/>
          <p:cNvCxnSpPr>
            <a:stCxn id="272" idx="3"/>
            <a:endCxn id="296" idx="0"/>
          </p:cNvCxnSpPr>
          <p:nvPr/>
        </p:nvCxnSpPr>
        <p:spPr>
          <a:xfrm>
            <a:off x="4952325" y="3741863"/>
            <a:ext cx="1037700" cy="101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30"/>
          <p:cNvCxnSpPr>
            <a:stCxn id="296" idx="2"/>
            <a:endCxn id="275" idx="0"/>
          </p:cNvCxnSpPr>
          <p:nvPr/>
        </p:nvCxnSpPr>
        <p:spPr>
          <a:xfrm rot="5400000">
            <a:off x="4849425" y="3136575"/>
            <a:ext cx="174900" cy="2106000"/>
          </a:xfrm>
          <a:prstGeom prst="bentConnector3">
            <a:avLst>
              <a:gd fmla="val 6273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30"/>
          <p:cNvCxnSpPr>
            <a:stCxn id="272" idx="1"/>
            <a:endCxn id="275" idx="0"/>
          </p:cNvCxnSpPr>
          <p:nvPr/>
        </p:nvCxnSpPr>
        <p:spPr>
          <a:xfrm>
            <a:off x="2815725" y="3741863"/>
            <a:ext cx="1068300" cy="535200"/>
          </a:xfrm>
          <a:prstGeom prst="bentConnector4">
            <a:avLst>
              <a:gd fmla="val -29301" name="adj1"/>
              <a:gd fmla="val 8781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30"/>
          <p:cNvSpPr txBox="1"/>
          <p:nvPr/>
        </p:nvSpPr>
        <p:spPr>
          <a:xfrm>
            <a:off x="3928125" y="3203188"/>
            <a:ext cx="37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да</a:t>
            </a:r>
            <a:endParaRPr sz="1200"/>
          </a:p>
        </p:txBody>
      </p:sp>
      <p:sp>
        <p:nvSpPr>
          <p:cNvPr id="301" name="Google Shape;301;p30"/>
          <p:cNvSpPr txBox="1"/>
          <p:nvPr/>
        </p:nvSpPr>
        <p:spPr>
          <a:xfrm>
            <a:off x="4413225" y="2826688"/>
            <a:ext cx="46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нет</a:t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Пример 3</a:t>
            </a:r>
            <a:endParaRPr sz="2820"/>
          </a:p>
        </p:txBody>
      </p:sp>
      <p:sp>
        <p:nvSpPr>
          <p:cNvPr id="307" name="Google Shape;30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#define n 10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x[n][n];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min;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imin, jmin, i, j;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 = 0; i &lt; n; i++) { </a:t>
            </a:r>
            <a:r>
              <a:rPr lang="ru" sz="14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ввод матрицы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(j = 0; j &lt; n; j++) {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"\n Введите элемент x</a:t>
            </a:r>
            <a:r>
              <a:rPr lang="ru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%d][%d]: "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i, j);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&gt;&gt; x[i][j];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400">
              <a:solidFill>
                <a:srgbClr val="2B91A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Список литературы по курсу</a:t>
            </a:r>
            <a:endParaRPr sz="28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Князев А.В. Основы языка С++. Учебное пособие. М.:  Издательство МЭИ, 2013 – 80 с. ISBN 978-5-7046-1425-8.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Князев А.В. Работа со сложными структурами данных на  языке С++. Учебное пособие. М.: Издательство МЭИ, 2015 – 48 с. ISBN 978-5-7046-1658-0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Программирование. Сборник задач. Учебное пособие.  Санкт-Петербург: Лань, 2019 – 140 с. ISBN 978-5-8114-3857-0 </a:t>
            </a:r>
            <a:r>
              <a:rPr lang="ru"/>
              <a:t>UR</a:t>
            </a:r>
            <a:r>
              <a:rPr lang="ru"/>
              <a:t>L: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https://e.lanbook.com/book/121485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В. Керниган, Д.М. Ричи. Язык программирования C. – Национальный Открытый Университет "ИНТУИТ", </a:t>
            </a:r>
            <a:r>
              <a:rPr lang="ru"/>
              <a:t>2016</a:t>
            </a:r>
            <a:r>
              <a:rPr lang="ru"/>
              <a:t>. –  313 с. URL: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https://e.lanbook.com/book/100543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Пример 3</a:t>
            </a:r>
            <a:endParaRPr sz="2820"/>
          </a:p>
        </p:txBody>
      </p:sp>
      <p:sp>
        <p:nvSpPr>
          <p:cNvPr id="313" name="Google Shape;31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min = 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fabs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(x[0][1]);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imin = 0;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jmin = 1;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 = 0; i &lt; n - 1; i++) {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(j = i + 1; j &lt; n; j++) {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(min &gt; 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fabs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(x[i][j])) {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	min = 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fabs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(x[i][j]);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	imin = i;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	jmin = j;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}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ru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"imin = "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imin &lt;&lt; </a:t>
            </a:r>
            <a:r>
              <a:rPr lang="ru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| jmin = "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jmin;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2B91A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Обход матриц. Диагонали</a:t>
            </a:r>
            <a:endParaRPr sz="2820"/>
          </a:p>
        </p:txBody>
      </p:sp>
      <p:sp>
        <p:nvSpPr>
          <p:cNvPr id="319" name="Google Shape;319;p33"/>
          <p:cNvSpPr txBox="1"/>
          <p:nvPr>
            <p:ph idx="1" type="body"/>
          </p:nvPr>
        </p:nvSpPr>
        <p:spPr>
          <a:xfrm>
            <a:off x="311700" y="1152475"/>
            <a:ext cx="570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254000" rtl="0" algn="l">
              <a:spcBef>
                <a:spcPts val="90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Для обращения к элементам </a:t>
            </a:r>
            <a:r>
              <a:rPr b="1" lang="ru" sz="1600"/>
              <a:t>главной диагонали</a:t>
            </a:r>
            <a:r>
              <a:rPr lang="ru" sz="1600"/>
              <a:t> матрицы a можно указать </a:t>
            </a:r>
            <a:r>
              <a:rPr b="1" lang="ru" sz="1600"/>
              <a:t>a[i][i]</a:t>
            </a:r>
            <a:r>
              <a:rPr lang="ru" sz="1600"/>
              <a:t>, т.к. на главной </a:t>
            </a:r>
            <a:r>
              <a:rPr lang="ru" sz="1600"/>
              <a:t>диагонали</a:t>
            </a:r>
            <a:r>
              <a:rPr lang="ru" sz="1600"/>
              <a:t> матрицы </a:t>
            </a:r>
            <a:r>
              <a:rPr b="1" lang="ru" sz="1600"/>
              <a:t>i = j</a:t>
            </a:r>
            <a:r>
              <a:rPr lang="ru" sz="1600"/>
              <a:t>.</a:t>
            </a:r>
            <a:endParaRPr sz="1600"/>
          </a:p>
          <a:p>
            <a:pPr indent="-330200" lvl="0" marL="457200" marR="2540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Для обращения к элементам матрицы </a:t>
            </a:r>
            <a:r>
              <a:rPr b="1" lang="ru" sz="1600"/>
              <a:t>a</a:t>
            </a:r>
            <a:r>
              <a:rPr lang="ru" sz="1600"/>
              <a:t>, лежащим </a:t>
            </a:r>
            <a:r>
              <a:rPr b="1" lang="ru" sz="1600"/>
              <a:t>выше главной диагонали</a:t>
            </a:r>
            <a:r>
              <a:rPr lang="ru" sz="1600"/>
              <a:t> необходимо учитывать, что </a:t>
            </a:r>
            <a:r>
              <a:rPr b="1" lang="ru" sz="1600"/>
              <a:t>j &gt; i</a:t>
            </a:r>
            <a:r>
              <a:rPr lang="ru" sz="1600"/>
              <a:t>.</a:t>
            </a:r>
            <a:endParaRPr sz="1600"/>
          </a:p>
          <a:p>
            <a:pPr indent="0" lvl="0" marL="914400" marR="2540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 = 0; i &lt; n - 1; i++) {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2540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(j = i + 1; j &lt; n; j++) {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2540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…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2540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381000" lvl="0" marL="5334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/>
          </a:p>
        </p:txBody>
      </p:sp>
      <p:sp>
        <p:nvSpPr>
          <p:cNvPr id="320" name="Google Shape;320;p33"/>
          <p:cNvSpPr/>
          <p:nvPr/>
        </p:nvSpPr>
        <p:spPr>
          <a:xfrm>
            <a:off x="6458175" y="1611575"/>
            <a:ext cx="2088000" cy="20877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3"/>
          <p:cNvSpPr/>
          <p:nvPr/>
        </p:nvSpPr>
        <p:spPr>
          <a:xfrm>
            <a:off x="6458175" y="1611425"/>
            <a:ext cx="2088000" cy="20880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2" name="Google Shape;322;p33"/>
          <p:cNvCxnSpPr/>
          <p:nvPr/>
        </p:nvCxnSpPr>
        <p:spPr>
          <a:xfrm>
            <a:off x="6266350" y="1611425"/>
            <a:ext cx="0" cy="20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33"/>
          <p:cNvCxnSpPr/>
          <p:nvPr/>
        </p:nvCxnSpPr>
        <p:spPr>
          <a:xfrm>
            <a:off x="7502177" y="369785"/>
            <a:ext cx="0" cy="208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33"/>
          <p:cNvSpPr txBox="1"/>
          <p:nvPr/>
        </p:nvSpPr>
        <p:spPr>
          <a:xfrm>
            <a:off x="7380675" y="1017725"/>
            <a:ext cx="2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j</a:t>
            </a:r>
            <a:endParaRPr b="1"/>
          </a:p>
        </p:txBody>
      </p:sp>
      <p:sp>
        <p:nvSpPr>
          <p:cNvPr id="325" name="Google Shape;325;p33"/>
          <p:cNvSpPr txBox="1"/>
          <p:nvPr/>
        </p:nvSpPr>
        <p:spPr>
          <a:xfrm>
            <a:off x="6023350" y="2455325"/>
            <a:ext cx="2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i</a:t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Обход матриц. Диагонали</a:t>
            </a:r>
            <a:endParaRPr sz="2820"/>
          </a:p>
        </p:txBody>
      </p:sp>
      <p:sp>
        <p:nvSpPr>
          <p:cNvPr id="331" name="Google Shape;331;p34"/>
          <p:cNvSpPr txBox="1"/>
          <p:nvPr>
            <p:ph idx="1" type="body"/>
          </p:nvPr>
        </p:nvSpPr>
        <p:spPr>
          <a:xfrm>
            <a:off x="311700" y="1152475"/>
            <a:ext cx="570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254000" rtl="0" algn="l">
              <a:spcBef>
                <a:spcPts val="90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Для обращения к элементам матрицы </a:t>
            </a:r>
            <a:r>
              <a:rPr b="1" lang="ru" sz="1600"/>
              <a:t>a</a:t>
            </a:r>
            <a:r>
              <a:rPr lang="ru" sz="1600"/>
              <a:t>, лежащим </a:t>
            </a:r>
            <a:r>
              <a:rPr b="1" lang="ru" sz="1600"/>
              <a:t>ниже главной диагонали</a:t>
            </a:r>
            <a:r>
              <a:rPr lang="ru" sz="1600"/>
              <a:t> необходимо учитывать, что </a:t>
            </a:r>
            <a:r>
              <a:rPr b="1" lang="ru" sz="1600"/>
              <a:t>i &gt; j</a:t>
            </a:r>
            <a:r>
              <a:rPr lang="ru" sz="1600"/>
              <a:t>.</a:t>
            </a:r>
            <a:endParaRPr sz="1600"/>
          </a:p>
          <a:p>
            <a:pPr indent="0" lvl="0" marL="914400" marR="2540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 = 1; i &lt; n; i++) {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2540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(j = 0; j &lt; i; j++) {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2540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…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2540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381000" lvl="0" marL="5334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/>
          </a:p>
        </p:txBody>
      </p:sp>
      <p:sp>
        <p:nvSpPr>
          <p:cNvPr id="332" name="Google Shape;332;p34"/>
          <p:cNvSpPr/>
          <p:nvPr/>
        </p:nvSpPr>
        <p:spPr>
          <a:xfrm>
            <a:off x="6458175" y="1611575"/>
            <a:ext cx="2088000" cy="208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4"/>
          <p:cNvSpPr/>
          <p:nvPr/>
        </p:nvSpPr>
        <p:spPr>
          <a:xfrm>
            <a:off x="6458175" y="1611425"/>
            <a:ext cx="2088000" cy="2088000"/>
          </a:xfrm>
          <a:prstGeom prst="rtTriangl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4" name="Google Shape;334;p34"/>
          <p:cNvCxnSpPr/>
          <p:nvPr/>
        </p:nvCxnSpPr>
        <p:spPr>
          <a:xfrm>
            <a:off x="6266350" y="1611425"/>
            <a:ext cx="0" cy="20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34"/>
          <p:cNvCxnSpPr/>
          <p:nvPr/>
        </p:nvCxnSpPr>
        <p:spPr>
          <a:xfrm>
            <a:off x="7502177" y="369785"/>
            <a:ext cx="0" cy="208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6" name="Google Shape;336;p34"/>
          <p:cNvSpPr txBox="1"/>
          <p:nvPr/>
        </p:nvSpPr>
        <p:spPr>
          <a:xfrm>
            <a:off x="7380675" y="1017725"/>
            <a:ext cx="2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j</a:t>
            </a:r>
            <a:endParaRPr b="1"/>
          </a:p>
        </p:txBody>
      </p:sp>
      <p:sp>
        <p:nvSpPr>
          <p:cNvPr id="337" name="Google Shape;337;p34"/>
          <p:cNvSpPr txBox="1"/>
          <p:nvPr/>
        </p:nvSpPr>
        <p:spPr>
          <a:xfrm>
            <a:off x="6023350" y="2455325"/>
            <a:ext cx="2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i</a:t>
            </a: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Обход матриц. Диагонали</a:t>
            </a:r>
            <a:endParaRPr sz="2820"/>
          </a:p>
        </p:txBody>
      </p:sp>
      <p:sp>
        <p:nvSpPr>
          <p:cNvPr id="343" name="Google Shape;343;p35"/>
          <p:cNvSpPr txBox="1"/>
          <p:nvPr>
            <p:ph idx="1" type="body"/>
          </p:nvPr>
        </p:nvSpPr>
        <p:spPr>
          <a:xfrm>
            <a:off x="311700" y="1152475"/>
            <a:ext cx="583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254000" rtl="0" algn="l">
              <a:spcBef>
                <a:spcPts val="90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Для обращения к элементам </a:t>
            </a:r>
            <a:r>
              <a:rPr b="1" lang="ru" sz="1600"/>
              <a:t>побочной</a:t>
            </a:r>
            <a:r>
              <a:rPr b="1" lang="ru" sz="1600"/>
              <a:t> диагонали</a:t>
            </a:r>
            <a:r>
              <a:rPr lang="ru" sz="1600"/>
              <a:t> матрицы a можно указать </a:t>
            </a:r>
            <a:r>
              <a:rPr b="1" lang="ru" sz="1600"/>
              <a:t>a[i][n - i - 1]</a:t>
            </a:r>
            <a:r>
              <a:rPr lang="ru" sz="1600"/>
              <a:t>, т.к. на побочной </a:t>
            </a:r>
            <a:r>
              <a:rPr lang="ru" sz="1600"/>
              <a:t>диагонали</a:t>
            </a:r>
            <a:r>
              <a:rPr lang="ru" sz="1600"/>
              <a:t> матрицы </a:t>
            </a:r>
            <a:r>
              <a:rPr b="1" lang="ru" sz="1600"/>
              <a:t>j</a:t>
            </a:r>
            <a:r>
              <a:rPr b="1" lang="ru" sz="1600"/>
              <a:t> = n - i - 1</a:t>
            </a:r>
            <a:r>
              <a:rPr lang="ru" sz="1600"/>
              <a:t>.</a:t>
            </a:r>
            <a:endParaRPr sz="1600"/>
          </a:p>
          <a:p>
            <a:pPr indent="-330200" lvl="0" marL="457200" marR="2540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Для обращения к элементам матрицы </a:t>
            </a:r>
            <a:r>
              <a:rPr b="1" lang="ru" sz="1600"/>
              <a:t>a</a:t>
            </a:r>
            <a:r>
              <a:rPr lang="ru" sz="1600"/>
              <a:t>, лежащим </a:t>
            </a:r>
            <a:r>
              <a:rPr b="1" lang="ru" sz="1600"/>
              <a:t>выше </a:t>
            </a:r>
            <a:r>
              <a:rPr b="1" lang="ru" sz="1600"/>
              <a:t>побочной диагонали</a:t>
            </a:r>
            <a:r>
              <a:rPr lang="ru" sz="1600"/>
              <a:t> необходимо учитывать, что </a:t>
            </a:r>
            <a:r>
              <a:rPr b="1" lang="ru" sz="1600"/>
              <a:t>j &lt; </a:t>
            </a:r>
            <a:r>
              <a:rPr b="1" lang="ru" sz="1600"/>
              <a:t>n - i - 1</a:t>
            </a:r>
            <a:r>
              <a:rPr lang="ru" sz="1600"/>
              <a:t>.</a:t>
            </a:r>
            <a:endParaRPr sz="1600"/>
          </a:p>
          <a:p>
            <a:pPr indent="0" lvl="0" marL="914400" marR="2540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 = 0; i &lt; n - 1; i++) {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2540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(j = 0; j &lt; 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 - i - 1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j++) {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2540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…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2540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381000" lvl="0" marL="5334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/>
          </a:p>
        </p:txBody>
      </p:sp>
      <p:sp>
        <p:nvSpPr>
          <p:cNvPr id="344" name="Google Shape;344;p35"/>
          <p:cNvSpPr/>
          <p:nvPr/>
        </p:nvSpPr>
        <p:spPr>
          <a:xfrm>
            <a:off x="6458175" y="1611575"/>
            <a:ext cx="2088000" cy="20877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5"/>
          <p:cNvSpPr/>
          <p:nvPr/>
        </p:nvSpPr>
        <p:spPr>
          <a:xfrm rot="-5400000">
            <a:off x="6458224" y="1611197"/>
            <a:ext cx="2088300" cy="20883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6" name="Google Shape;346;p35"/>
          <p:cNvCxnSpPr/>
          <p:nvPr/>
        </p:nvCxnSpPr>
        <p:spPr>
          <a:xfrm>
            <a:off x="6266350" y="1611425"/>
            <a:ext cx="0" cy="20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35"/>
          <p:cNvCxnSpPr/>
          <p:nvPr/>
        </p:nvCxnSpPr>
        <p:spPr>
          <a:xfrm>
            <a:off x="7502177" y="369785"/>
            <a:ext cx="0" cy="208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8" name="Google Shape;348;p35"/>
          <p:cNvSpPr txBox="1"/>
          <p:nvPr/>
        </p:nvSpPr>
        <p:spPr>
          <a:xfrm>
            <a:off x="7380675" y="1017725"/>
            <a:ext cx="2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j</a:t>
            </a:r>
            <a:endParaRPr b="1"/>
          </a:p>
        </p:txBody>
      </p:sp>
      <p:sp>
        <p:nvSpPr>
          <p:cNvPr id="349" name="Google Shape;349;p35"/>
          <p:cNvSpPr txBox="1"/>
          <p:nvPr/>
        </p:nvSpPr>
        <p:spPr>
          <a:xfrm>
            <a:off x="6023350" y="2455325"/>
            <a:ext cx="2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i</a:t>
            </a: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Обход матриц. Диагонали</a:t>
            </a:r>
            <a:endParaRPr sz="2820"/>
          </a:p>
        </p:txBody>
      </p:sp>
      <p:sp>
        <p:nvSpPr>
          <p:cNvPr id="355" name="Google Shape;355;p36"/>
          <p:cNvSpPr txBox="1"/>
          <p:nvPr>
            <p:ph idx="1" type="body"/>
          </p:nvPr>
        </p:nvSpPr>
        <p:spPr>
          <a:xfrm>
            <a:off x="311700" y="1152475"/>
            <a:ext cx="582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254000" rtl="0" algn="l">
              <a:spcBef>
                <a:spcPts val="90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Для обращения к элементам матрицы </a:t>
            </a:r>
            <a:r>
              <a:rPr b="1" lang="ru" sz="1600"/>
              <a:t>a</a:t>
            </a:r>
            <a:r>
              <a:rPr lang="ru" sz="1600"/>
              <a:t>, лежащим </a:t>
            </a:r>
            <a:r>
              <a:rPr b="1" lang="ru" sz="1600"/>
              <a:t>ниже побочной диагонали</a:t>
            </a:r>
            <a:r>
              <a:rPr lang="ru" sz="1600"/>
              <a:t> необходимо учитывать, что </a:t>
            </a:r>
            <a:r>
              <a:rPr b="1" lang="ru" sz="1600"/>
              <a:t>j &gt; n - i - 1</a:t>
            </a:r>
            <a:r>
              <a:rPr lang="ru" sz="1600"/>
              <a:t>.</a:t>
            </a:r>
            <a:endParaRPr sz="1600"/>
          </a:p>
          <a:p>
            <a:pPr indent="0" lvl="0" marL="914400" marR="2540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 = 1; i &lt; n; i++) {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2540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(j = n - i; j &lt; n; j++) {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2540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…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2540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381000" lvl="0" marL="5334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/>
          </a:p>
        </p:txBody>
      </p:sp>
      <p:sp>
        <p:nvSpPr>
          <p:cNvPr id="356" name="Google Shape;356;p36"/>
          <p:cNvSpPr/>
          <p:nvPr/>
        </p:nvSpPr>
        <p:spPr>
          <a:xfrm rot="-5400000">
            <a:off x="6458084" y="1611417"/>
            <a:ext cx="2088300" cy="20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6"/>
          <p:cNvSpPr/>
          <p:nvPr/>
        </p:nvSpPr>
        <p:spPr>
          <a:xfrm rot="-5400000">
            <a:off x="6458224" y="1611197"/>
            <a:ext cx="2088300" cy="2088300"/>
          </a:xfrm>
          <a:prstGeom prst="rtTriangl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8" name="Google Shape;358;p36"/>
          <p:cNvCxnSpPr/>
          <p:nvPr/>
        </p:nvCxnSpPr>
        <p:spPr>
          <a:xfrm>
            <a:off x="6266350" y="1611425"/>
            <a:ext cx="0" cy="20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36"/>
          <p:cNvCxnSpPr/>
          <p:nvPr/>
        </p:nvCxnSpPr>
        <p:spPr>
          <a:xfrm>
            <a:off x="7502177" y="369785"/>
            <a:ext cx="0" cy="208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0" name="Google Shape;360;p36"/>
          <p:cNvSpPr txBox="1"/>
          <p:nvPr/>
        </p:nvSpPr>
        <p:spPr>
          <a:xfrm>
            <a:off x="7380675" y="1017725"/>
            <a:ext cx="2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j</a:t>
            </a:r>
            <a:endParaRPr b="1"/>
          </a:p>
        </p:txBody>
      </p:sp>
      <p:sp>
        <p:nvSpPr>
          <p:cNvPr id="361" name="Google Shape;361;p36"/>
          <p:cNvSpPr txBox="1"/>
          <p:nvPr/>
        </p:nvSpPr>
        <p:spPr>
          <a:xfrm>
            <a:off x="6023350" y="2455325"/>
            <a:ext cx="2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i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Многомерные массивы</a:t>
            </a:r>
            <a:endParaRPr sz="28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В математике часто используются многомерные массивы.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Основные ограничения и принципы работы с одномерными массивы справедливы и в многомерном случае.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ru" sz="2300"/>
              <a:t>Матрица</a:t>
            </a:r>
            <a:r>
              <a:rPr lang="ru" sz="2300"/>
              <a:t> — двумерный массив, задаётся в виде прямоугольной таблицы, которая представляет собой совокупность строк и столбцов, на пересечении которых находятся её элементы.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Многомерные массивы</a:t>
            </a:r>
            <a:endParaRPr sz="282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У двумерного массива имеется два индекса:</a:t>
            </a:r>
            <a:endParaRPr sz="2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ru" sz="2300"/>
              <a:t>i</a:t>
            </a:r>
            <a:r>
              <a:rPr lang="ru" sz="2300"/>
              <a:t> – номер строки, </a:t>
            </a:r>
            <a:r>
              <a:rPr b="1" i="1" lang="ru" sz="2300"/>
              <a:t>j</a:t>
            </a:r>
            <a:r>
              <a:rPr lang="ru" sz="2300"/>
              <a:t> – номер столбца.</a:t>
            </a:r>
            <a:endParaRPr sz="2300"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Размерность матрицы — </a:t>
            </a:r>
            <a:r>
              <a:rPr b="1" i="1" lang="ru" sz="2300"/>
              <a:t>n×m</a:t>
            </a:r>
            <a:r>
              <a:rPr lang="ru" sz="2300"/>
              <a:t>, количество строк </a:t>
            </a:r>
            <a:r>
              <a:rPr b="1" i="1" lang="ru" sz="2300"/>
              <a:t>n</a:t>
            </a:r>
            <a:r>
              <a:rPr lang="ru" sz="2300"/>
              <a:t> и столбцов </a:t>
            </a:r>
            <a:r>
              <a:rPr b="1" i="1" lang="ru" sz="2300"/>
              <a:t>m</a:t>
            </a:r>
            <a:r>
              <a:rPr lang="ru" sz="2300"/>
              <a:t>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Если размерность матрицы </a:t>
            </a:r>
            <a:r>
              <a:rPr b="1" i="1" lang="ru" sz="2300"/>
              <a:t>n×m</a:t>
            </a:r>
            <a:r>
              <a:rPr lang="ru" sz="2300"/>
              <a:t> и </a:t>
            </a:r>
            <a:r>
              <a:rPr b="1" i="1" lang="ru" sz="2300"/>
              <a:t>n≠m</a:t>
            </a:r>
            <a:r>
              <a:rPr lang="ru" sz="2300"/>
              <a:t>, тогда матрица называется прямоугольной.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Если </a:t>
            </a:r>
            <a:r>
              <a:rPr b="1" i="1" lang="ru" sz="2300"/>
              <a:t>n=m</a:t>
            </a:r>
            <a:r>
              <a:rPr lang="ru" sz="2300"/>
              <a:t>, тогда матрица называется квадратной.</a:t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Многомерные массивы</a:t>
            </a:r>
            <a:endParaRPr sz="282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24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/>
              <a:t>Объявление</a:t>
            </a:r>
            <a:r>
              <a:rPr lang="ru" sz="1300"/>
              <a:t> многомерного массива имеет следующий синтаксис:</a:t>
            </a:r>
            <a:endParaRPr sz="13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&lt;спецификация типа&gt; &lt;имя&gt;</a:t>
            </a:r>
            <a:r>
              <a:rPr lang="ru" sz="1300">
                <a:solidFill>
                  <a:srgbClr val="2B91A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[&lt;константное выражение&gt;]</a:t>
            </a:r>
            <a:r>
              <a:rPr lang="ru" sz="1300">
                <a:solidFill>
                  <a:srgbClr val="2B91A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[&lt;константное выражение&gt;] …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00"/>
              <a:t>Каждое </a:t>
            </a:r>
            <a:r>
              <a:rPr i="1" lang="ru" sz="1300"/>
              <a:t>константное выражение</a:t>
            </a:r>
            <a:r>
              <a:rPr lang="ru" sz="1300"/>
              <a:t> определяет количество элементов в данном измерении массива, поэтому объявление двумерного массива содержит два константных выражение, трехмерного – три и т.д.</a:t>
            </a:r>
            <a:endParaRPr sz="1300"/>
          </a:p>
          <a:p>
            <a:pPr indent="457200" lvl="0" marL="0" marR="254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z[4][3];</a:t>
            </a:r>
            <a:r>
              <a:rPr lang="ru" sz="1300"/>
              <a:t> </a:t>
            </a:r>
            <a:endParaRPr sz="1300"/>
          </a:p>
          <a:p>
            <a:pPr indent="457200" lvl="0" marL="0" marR="2540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300"/>
              <a:t>задает матрицу (двумерный массив ) из 12 целых чисел. Четыре строки, в каждой из  которых по три числа.</a:t>
            </a:r>
            <a:endParaRPr sz="1300"/>
          </a:p>
          <a:p>
            <a:pPr indent="457200" lvl="0" marL="0" marR="2540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80" name="Google Shape;80;p17"/>
          <p:cNvGraphicFramePr/>
          <p:nvPr/>
        </p:nvGraphicFramePr>
        <p:xfrm>
          <a:off x="551175" y="359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{6A224B19-15A7-4273-87E4-217DA2E84021}</a:tableStyleId>
              </a:tblPr>
              <a:tblGrid>
                <a:gridCol w="1139375"/>
                <a:gridCol w="1139375"/>
                <a:gridCol w="1139375"/>
              </a:tblGrid>
              <a:tr h="33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u="none" cap="none" strike="noStrike"/>
                        <a:t>z[0]</a:t>
                      </a:r>
                      <a:r>
                        <a:rPr lang="ru" sz="1300"/>
                        <a:t>[</a:t>
                      </a:r>
                      <a:r>
                        <a:rPr lang="ru" sz="1300" u="none" cap="none" strike="noStrike"/>
                        <a:t>0]</a:t>
                      </a:r>
                      <a:endParaRPr sz="13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u="none" cap="none" strike="noStrike"/>
                        <a:t>z[0</a:t>
                      </a:r>
                      <a:r>
                        <a:rPr lang="ru" sz="1300">
                          <a:solidFill>
                            <a:schemeClr val="dk1"/>
                          </a:solidFill>
                        </a:rPr>
                        <a:t>][</a:t>
                      </a:r>
                      <a:r>
                        <a:rPr lang="ru" sz="1300" u="none" cap="none" strike="noStrike"/>
                        <a:t>1]</a:t>
                      </a:r>
                      <a:endParaRPr sz="13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u="none" cap="none" strike="noStrike"/>
                        <a:t>z[0</a:t>
                      </a:r>
                      <a:r>
                        <a:rPr lang="ru" sz="1300">
                          <a:solidFill>
                            <a:schemeClr val="dk1"/>
                          </a:solidFill>
                        </a:rPr>
                        <a:t>][</a:t>
                      </a:r>
                      <a:r>
                        <a:rPr lang="ru" sz="1300" u="none" cap="none" strike="noStrike"/>
                        <a:t>2]</a:t>
                      </a:r>
                      <a:endParaRPr sz="13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u="none" cap="none" strike="noStrike"/>
                        <a:t>z[1</a:t>
                      </a:r>
                      <a:r>
                        <a:rPr lang="ru" sz="1300">
                          <a:solidFill>
                            <a:schemeClr val="dk1"/>
                          </a:solidFill>
                        </a:rPr>
                        <a:t>][</a:t>
                      </a:r>
                      <a:r>
                        <a:rPr lang="ru" sz="1300" u="none" cap="none" strike="noStrike"/>
                        <a:t>0]</a:t>
                      </a:r>
                      <a:endParaRPr sz="13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u="none" cap="none" strike="noStrike"/>
                        <a:t>z[1</a:t>
                      </a:r>
                      <a:r>
                        <a:rPr lang="ru" sz="1300">
                          <a:solidFill>
                            <a:schemeClr val="dk1"/>
                          </a:solidFill>
                        </a:rPr>
                        <a:t>][</a:t>
                      </a:r>
                      <a:r>
                        <a:rPr lang="ru" sz="1300" u="none" cap="none" strike="noStrike"/>
                        <a:t>1]</a:t>
                      </a:r>
                      <a:endParaRPr sz="13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u="none" cap="none" strike="noStrike"/>
                        <a:t>z[1</a:t>
                      </a:r>
                      <a:r>
                        <a:rPr lang="ru" sz="1300">
                          <a:solidFill>
                            <a:schemeClr val="dk1"/>
                          </a:solidFill>
                        </a:rPr>
                        <a:t>][</a:t>
                      </a:r>
                      <a:r>
                        <a:rPr lang="ru" sz="1300" u="none" cap="none" strike="noStrike"/>
                        <a:t>2]</a:t>
                      </a:r>
                      <a:endParaRPr sz="13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u="none" cap="none" strike="noStrike"/>
                        <a:t>z[2</a:t>
                      </a:r>
                      <a:r>
                        <a:rPr lang="ru" sz="1300">
                          <a:solidFill>
                            <a:schemeClr val="dk1"/>
                          </a:solidFill>
                        </a:rPr>
                        <a:t>][</a:t>
                      </a:r>
                      <a:r>
                        <a:rPr lang="ru" sz="1300" u="none" cap="none" strike="noStrike"/>
                        <a:t>0]</a:t>
                      </a:r>
                      <a:endParaRPr sz="13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u="none" cap="none" strike="noStrike"/>
                        <a:t>z[2</a:t>
                      </a:r>
                      <a:r>
                        <a:rPr lang="ru" sz="1300">
                          <a:solidFill>
                            <a:schemeClr val="dk1"/>
                          </a:solidFill>
                        </a:rPr>
                        <a:t>][</a:t>
                      </a:r>
                      <a:r>
                        <a:rPr lang="ru" sz="1300" u="none" cap="none" strike="noStrike"/>
                        <a:t>1]</a:t>
                      </a:r>
                      <a:endParaRPr sz="13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u="none" cap="none" strike="noStrike"/>
                        <a:t>z[2</a:t>
                      </a:r>
                      <a:r>
                        <a:rPr lang="ru" sz="1300">
                          <a:solidFill>
                            <a:schemeClr val="dk1"/>
                          </a:solidFill>
                        </a:rPr>
                        <a:t>][</a:t>
                      </a:r>
                      <a:r>
                        <a:rPr lang="ru" sz="1300" u="none" cap="none" strike="noStrike"/>
                        <a:t>2]</a:t>
                      </a:r>
                      <a:endParaRPr sz="13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u="none" cap="none" strike="noStrike"/>
                        <a:t>z[3</a:t>
                      </a:r>
                      <a:r>
                        <a:rPr lang="ru" sz="1300">
                          <a:solidFill>
                            <a:schemeClr val="dk1"/>
                          </a:solidFill>
                        </a:rPr>
                        <a:t>][</a:t>
                      </a:r>
                      <a:r>
                        <a:rPr lang="ru" sz="1300" u="none" cap="none" strike="noStrike"/>
                        <a:t>0]</a:t>
                      </a:r>
                      <a:endParaRPr sz="13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u="none" cap="none" strike="noStrike"/>
                        <a:t>z[3</a:t>
                      </a:r>
                      <a:r>
                        <a:rPr lang="ru" sz="1300">
                          <a:solidFill>
                            <a:schemeClr val="dk1"/>
                          </a:solidFill>
                        </a:rPr>
                        <a:t>][</a:t>
                      </a:r>
                      <a:r>
                        <a:rPr lang="ru" sz="1300" u="none" cap="none" strike="noStrike"/>
                        <a:t>1]</a:t>
                      </a:r>
                      <a:endParaRPr sz="13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u="none" cap="none" strike="noStrike"/>
                        <a:t>z[3</a:t>
                      </a:r>
                      <a:r>
                        <a:rPr lang="ru" sz="1300">
                          <a:solidFill>
                            <a:schemeClr val="dk1"/>
                          </a:solidFill>
                        </a:rPr>
                        <a:t>][</a:t>
                      </a:r>
                      <a:r>
                        <a:rPr lang="ru" sz="1300" u="none" cap="none" strike="noStrike"/>
                        <a:t>2]</a:t>
                      </a:r>
                      <a:endParaRPr sz="13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1" name="Google Shape;81;p17"/>
          <p:cNvGraphicFramePr/>
          <p:nvPr/>
        </p:nvGraphicFramePr>
        <p:xfrm>
          <a:off x="4676875" y="359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{6A224B19-15A7-4273-87E4-217DA2E84021}</a:tableStyleId>
              </a:tblPr>
              <a:tblGrid>
                <a:gridCol w="1139375"/>
                <a:gridCol w="1139375"/>
                <a:gridCol w="1139375"/>
              </a:tblGrid>
              <a:tr h="33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u="none" cap="none" strike="noStrike"/>
                        <a:t>1</a:t>
                      </a:r>
                      <a:endParaRPr sz="13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u="none" cap="none" strike="noStrike"/>
                        <a:t>3</a:t>
                      </a:r>
                      <a:endParaRPr sz="13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u="none" cap="none" strike="noStrike"/>
                        <a:t>6</a:t>
                      </a:r>
                      <a:endParaRPr sz="13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u="none" cap="none" strike="noStrike"/>
                        <a:t>2</a:t>
                      </a:r>
                      <a:endParaRPr sz="13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u="none" cap="none" strike="noStrike"/>
                        <a:t>-9</a:t>
                      </a:r>
                      <a:endParaRPr sz="13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u="none" cap="none" strike="noStrike"/>
                        <a:t>0</a:t>
                      </a:r>
                      <a:endParaRPr sz="13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u="none" cap="none" strike="noStrike"/>
                        <a:t>4</a:t>
                      </a:r>
                      <a:endParaRPr sz="13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u="none" cap="none" strike="noStrike"/>
                        <a:t>0</a:t>
                      </a:r>
                      <a:endParaRPr sz="13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u="none" cap="none" strike="noStrike"/>
                        <a:t>8</a:t>
                      </a:r>
                      <a:endParaRPr sz="13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u="none" cap="none" strike="noStrike"/>
                        <a:t>88</a:t>
                      </a:r>
                      <a:endParaRPr sz="13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u="none" cap="none" strike="noStrike"/>
                        <a:t>6</a:t>
                      </a:r>
                      <a:endParaRPr sz="13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u="none" cap="none" strike="noStrike"/>
                        <a:t>-1</a:t>
                      </a:r>
                      <a:endParaRPr sz="13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Многомерные массивы</a:t>
            </a:r>
            <a:endParaRPr sz="2820"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Для </a:t>
            </a:r>
            <a:r>
              <a:rPr b="1" lang="ru" sz="1400"/>
              <a:t>обращения к элементам</a:t>
            </a:r>
            <a:r>
              <a:rPr lang="ru" sz="1400"/>
              <a:t> матрицы необходимо указать имя матрицы и индексы по строке и столбцу в квадратных скобках </a:t>
            </a:r>
            <a:r>
              <a:rPr b="1" lang="ru" sz="1400"/>
              <a:t>z[i][j]</a:t>
            </a:r>
            <a:r>
              <a:rPr lang="ru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То есть при обращении к элементам многомерного массива, число индексов должно быть равно числу измерений массива.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В качестве индекса может быть любое выражение, получающее значения типа индекса (целый тип).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ru" sz="1400"/>
              <a:t>Инициализация двумерного массива</a:t>
            </a:r>
            <a:r>
              <a:rPr lang="ru" sz="1400"/>
              <a:t>. Пример. Массив состоит из двух строк, в каждой из которых по 3 элемента. Элементы первой строки получают значения 0, 1 и 2, а второй –  значения 3, 4 и 5.</a:t>
            </a:r>
            <a:endParaRPr sz="1400"/>
          </a:p>
          <a:p>
            <a:pPr indent="457200" lvl="0" marL="457200" marR="254000" rtl="0" algn="l">
              <a:spcBef>
                <a:spcPts val="1200"/>
              </a:spcBef>
              <a:spcAft>
                <a:spcPts val="1400"/>
              </a:spcAft>
              <a:buNone/>
            </a:pP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d[2][3] = {{0, 1, 2}, {3, 4, 5}};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Ввод/вывод матрицы</a:t>
            </a:r>
            <a:endParaRPr sz="2820"/>
          </a:p>
        </p:txBody>
      </p:sp>
      <p:sp>
        <p:nvSpPr>
          <p:cNvPr id="93" name="Google Shape;93;p19"/>
          <p:cNvSpPr/>
          <p:nvPr/>
        </p:nvSpPr>
        <p:spPr>
          <a:xfrm>
            <a:off x="1353396" y="1301475"/>
            <a:ext cx="921600" cy="298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i = 0</a:t>
            </a:r>
            <a:endParaRPr sz="1200"/>
          </a:p>
        </p:txBody>
      </p:sp>
      <p:sp>
        <p:nvSpPr>
          <p:cNvPr id="94" name="Google Shape;94;p19"/>
          <p:cNvSpPr/>
          <p:nvPr/>
        </p:nvSpPr>
        <p:spPr>
          <a:xfrm>
            <a:off x="1353396" y="2357975"/>
            <a:ext cx="921600" cy="298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j</a:t>
            </a:r>
            <a:r>
              <a:rPr lang="ru" sz="1200"/>
              <a:t> = 0</a:t>
            </a:r>
            <a:endParaRPr sz="1200"/>
          </a:p>
        </p:txBody>
      </p:sp>
      <p:sp>
        <p:nvSpPr>
          <p:cNvPr id="95" name="Google Shape;95;p19"/>
          <p:cNvSpPr/>
          <p:nvPr/>
        </p:nvSpPr>
        <p:spPr>
          <a:xfrm>
            <a:off x="1284997" y="1759372"/>
            <a:ext cx="1058400" cy="439500"/>
          </a:xfrm>
          <a:prstGeom prst="diamond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i &lt; n</a:t>
            </a:r>
            <a:endParaRPr sz="1200"/>
          </a:p>
        </p:txBody>
      </p:sp>
      <p:sp>
        <p:nvSpPr>
          <p:cNvPr id="96" name="Google Shape;96;p19"/>
          <p:cNvSpPr/>
          <p:nvPr/>
        </p:nvSpPr>
        <p:spPr>
          <a:xfrm>
            <a:off x="1284997" y="2815872"/>
            <a:ext cx="1058400" cy="439500"/>
          </a:xfrm>
          <a:prstGeom prst="diamond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j</a:t>
            </a:r>
            <a:r>
              <a:rPr lang="ru" sz="1200"/>
              <a:t> &lt; m</a:t>
            </a:r>
            <a:endParaRPr sz="1200"/>
          </a:p>
        </p:txBody>
      </p:sp>
      <p:sp>
        <p:nvSpPr>
          <p:cNvPr id="97" name="Google Shape;97;p19"/>
          <p:cNvSpPr/>
          <p:nvPr/>
        </p:nvSpPr>
        <p:spPr>
          <a:xfrm>
            <a:off x="1199051" y="3414475"/>
            <a:ext cx="1230300" cy="372000"/>
          </a:xfrm>
          <a:prstGeom prst="parallelogram">
            <a:avLst>
              <a:gd fmla="val 2500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a[i][j]</a:t>
            </a:r>
            <a:endParaRPr sz="1200"/>
          </a:p>
        </p:txBody>
      </p:sp>
      <p:sp>
        <p:nvSpPr>
          <p:cNvPr id="98" name="Google Shape;98;p19"/>
          <p:cNvSpPr/>
          <p:nvPr/>
        </p:nvSpPr>
        <p:spPr>
          <a:xfrm>
            <a:off x="1353396" y="3997025"/>
            <a:ext cx="921600" cy="298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j</a:t>
            </a:r>
            <a:r>
              <a:rPr lang="ru" sz="1200"/>
              <a:t>++</a:t>
            </a:r>
            <a:endParaRPr sz="1200"/>
          </a:p>
        </p:txBody>
      </p:sp>
      <p:sp>
        <p:nvSpPr>
          <p:cNvPr id="99" name="Google Shape;99;p19"/>
          <p:cNvSpPr/>
          <p:nvPr/>
        </p:nvSpPr>
        <p:spPr>
          <a:xfrm>
            <a:off x="1353396" y="4506375"/>
            <a:ext cx="921600" cy="298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i</a:t>
            </a:r>
            <a:r>
              <a:rPr lang="ru" sz="1200"/>
              <a:t>++</a:t>
            </a:r>
            <a:endParaRPr sz="1200"/>
          </a:p>
        </p:txBody>
      </p:sp>
      <p:cxnSp>
        <p:nvCxnSpPr>
          <p:cNvPr id="100" name="Google Shape;100;p19"/>
          <p:cNvCxnSpPr>
            <a:stCxn id="93" idx="2"/>
            <a:endCxn id="95" idx="0"/>
          </p:cNvCxnSpPr>
          <p:nvPr/>
        </p:nvCxnSpPr>
        <p:spPr>
          <a:xfrm>
            <a:off x="1814196" y="1600275"/>
            <a:ext cx="0" cy="1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9"/>
          <p:cNvCxnSpPr>
            <a:stCxn id="95" idx="2"/>
            <a:endCxn id="94" idx="0"/>
          </p:cNvCxnSpPr>
          <p:nvPr/>
        </p:nvCxnSpPr>
        <p:spPr>
          <a:xfrm>
            <a:off x="1814197" y="2198872"/>
            <a:ext cx="0" cy="1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9"/>
          <p:cNvCxnSpPr>
            <a:stCxn id="94" idx="2"/>
            <a:endCxn id="96" idx="0"/>
          </p:cNvCxnSpPr>
          <p:nvPr/>
        </p:nvCxnSpPr>
        <p:spPr>
          <a:xfrm>
            <a:off x="1814196" y="2656775"/>
            <a:ext cx="0" cy="1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9"/>
          <p:cNvCxnSpPr>
            <a:stCxn id="96" idx="2"/>
            <a:endCxn id="97" idx="0"/>
          </p:cNvCxnSpPr>
          <p:nvPr/>
        </p:nvCxnSpPr>
        <p:spPr>
          <a:xfrm>
            <a:off x="1814197" y="3255372"/>
            <a:ext cx="0" cy="1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9"/>
          <p:cNvCxnSpPr>
            <a:endCxn id="98" idx="0"/>
          </p:cNvCxnSpPr>
          <p:nvPr/>
        </p:nvCxnSpPr>
        <p:spPr>
          <a:xfrm>
            <a:off x="1814196" y="3786425"/>
            <a:ext cx="0" cy="21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9"/>
          <p:cNvCxnSpPr>
            <a:stCxn id="98" idx="1"/>
            <a:endCxn id="96" idx="0"/>
          </p:cNvCxnSpPr>
          <p:nvPr/>
        </p:nvCxnSpPr>
        <p:spPr>
          <a:xfrm flipH="1" rot="10800000">
            <a:off x="1353396" y="2815925"/>
            <a:ext cx="460800" cy="1330500"/>
          </a:xfrm>
          <a:prstGeom prst="bentConnector4">
            <a:avLst>
              <a:gd fmla="val -90543" name="adj1"/>
              <a:gd fmla="val 10710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9"/>
          <p:cNvCxnSpPr>
            <a:stCxn id="96" idx="3"/>
            <a:endCxn id="99" idx="3"/>
          </p:cNvCxnSpPr>
          <p:nvPr/>
        </p:nvCxnSpPr>
        <p:spPr>
          <a:xfrm flipH="1">
            <a:off x="2274997" y="3035622"/>
            <a:ext cx="68400" cy="1620300"/>
          </a:xfrm>
          <a:prstGeom prst="bentConnector3">
            <a:avLst>
              <a:gd fmla="val -52083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9"/>
          <p:cNvCxnSpPr>
            <a:stCxn id="99" idx="1"/>
            <a:endCxn id="95" idx="0"/>
          </p:cNvCxnSpPr>
          <p:nvPr/>
        </p:nvCxnSpPr>
        <p:spPr>
          <a:xfrm flipH="1" rot="10800000">
            <a:off x="1353396" y="1759275"/>
            <a:ext cx="460800" cy="2896500"/>
          </a:xfrm>
          <a:prstGeom prst="bentConnector4">
            <a:avLst>
              <a:gd fmla="val -133067" name="adj1"/>
              <a:gd fmla="val 10361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9"/>
          <p:cNvCxnSpPr>
            <a:stCxn id="109" idx="5"/>
            <a:endCxn id="93" idx="0"/>
          </p:cNvCxnSpPr>
          <p:nvPr/>
        </p:nvCxnSpPr>
        <p:spPr>
          <a:xfrm>
            <a:off x="1813171" y="1065766"/>
            <a:ext cx="900" cy="2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9"/>
          <p:cNvSpPr/>
          <p:nvPr/>
        </p:nvSpPr>
        <p:spPr>
          <a:xfrm>
            <a:off x="1817925" y="5015725"/>
            <a:ext cx="7200" cy="24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" name="Google Shape;111;p19"/>
          <p:cNvCxnSpPr>
            <a:stCxn id="95" idx="3"/>
            <a:endCxn id="110" idx="7"/>
          </p:cNvCxnSpPr>
          <p:nvPr/>
        </p:nvCxnSpPr>
        <p:spPr>
          <a:xfrm flipH="1">
            <a:off x="1824097" y="1979122"/>
            <a:ext cx="519300" cy="3040200"/>
          </a:xfrm>
          <a:prstGeom prst="bentConnector4">
            <a:avLst>
              <a:gd fmla="val -104242" name="adj1"/>
              <a:gd fmla="val 9567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9"/>
          <p:cNvSpPr/>
          <p:nvPr/>
        </p:nvSpPr>
        <p:spPr>
          <a:xfrm>
            <a:off x="1807025" y="1045025"/>
            <a:ext cx="7200" cy="24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243950" y="1152475"/>
            <a:ext cx="558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254000" rtl="0" algn="l">
              <a:spcBef>
                <a:spcPts val="90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Если тело цикла содержит структуру, которая является циклом, то тако</a:t>
            </a:r>
            <a:r>
              <a:rPr lang="ru" sz="2000"/>
              <a:t>й </a:t>
            </a:r>
            <a:r>
              <a:rPr lang="ru" sz="2000"/>
              <a:t>цикл называется кратным. </a:t>
            </a:r>
            <a:endParaRPr sz="2000"/>
          </a:p>
          <a:p>
            <a:pPr indent="-355600" lvl="0" marL="457200" marR="2540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В этом случае различают внешний цикл и внутренний цикл</a:t>
            </a:r>
            <a:r>
              <a:rPr lang="ru" sz="2000"/>
              <a:t>.</a:t>
            </a:r>
            <a:endParaRPr sz="2000"/>
          </a:p>
          <a:p>
            <a:pPr indent="-355600" lvl="0" marL="457200" marR="2540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Кратность циклов не ограничена.</a:t>
            </a:r>
            <a:endParaRPr sz="2000"/>
          </a:p>
        </p:txBody>
      </p:sp>
      <p:sp>
        <p:nvSpPr>
          <p:cNvPr id="113" name="Google Shape;113;p19"/>
          <p:cNvSpPr txBox="1"/>
          <p:nvPr/>
        </p:nvSpPr>
        <p:spPr>
          <a:xfrm>
            <a:off x="1825125" y="2023425"/>
            <a:ext cx="37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да</a:t>
            </a:r>
            <a:endParaRPr sz="1200"/>
          </a:p>
        </p:txBody>
      </p:sp>
      <p:sp>
        <p:nvSpPr>
          <p:cNvPr id="114" name="Google Shape;114;p19"/>
          <p:cNvSpPr txBox="1"/>
          <p:nvPr/>
        </p:nvSpPr>
        <p:spPr>
          <a:xfrm>
            <a:off x="1825125" y="3116450"/>
            <a:ext cx="37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да</a:t>
            </a:r>
            <a:endParaRPr sz="1200"/>
          </a:p>
        </p:txBody>
      </p:sp>
      <p:sp>
        <p:nvSpPr>
          <p:cNvPr id="115" name="Google Shape;115;p19"/>
          <p:cNvSpPr txBox="1"/>
          <p:nvPr/>
        </p:nvSpPr>
        <p:spPr>
          <a:xfrm>
            <a:off x="2296125" y="1684925"/>
            <a:ext cx="46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нет</a:t>
            </a:r>
            <a:endParaRPr sz="1200"/>
          </a:p>
        </p:txBody>
      </p:sp>
      <p:sp>
        <p:nvSpPr>
          <p:cNvPr id="116" name="Google Shape;116;p19"/>
          <p:cNvSpPr txBox="1"/>
          <p:nvPr/>
        </p:nvSpPr>
        <p:spPr>
          <a:xfrm>
            <a:off x="2296125" y="2721425"/>
            <a:ext cx="46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нет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Ввод/вывод матрицы</a:t>
            </a:r>
            <a:endParaRPr sz="2820"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1152475"/>
            <a:ext cx="406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 = 4;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 = 3;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a[n][m];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i, j;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 = 0; i &lt; n; i++) {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(j = 0; j &lt; m; j++) {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"%lf"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&amp;a[i][j]);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 = 0; i &lt; n; i++) {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(j = 0; j &lt; m; j++) {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"%6.2lf"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a[i][j]);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"\n"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500"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4720425" y="1152475"/>
            <a:ext cx="406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 = 4;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 = 3;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a[n][m];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i, j;</a:t>
            </a:r>
            <a:endParaRPr sz="12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 = 0; i &lt; n; i++) {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(j = 0; j &lt; m; j++) {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&gt;&gt; a[i][j]; 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 = 0; i &lt; n; i++) {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(j = 0; j &lt; m; j++) {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a[i][j] &lt;&lt; </a:t>
            </a:r>
            <a:r>
              <a:rPr lang="ru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Пример 1</a:t>
            </a:r>
            <a:endParaRPr sz="2820"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152475"/>
            <a:ext cx="45870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40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ru" sz="1400"/>
              <a:t>Задана матрица </a:t>
            </a:r>
            <a:r>
              <a:rPr b="1" lang="ru" sz="1400"/>
              <a:t>A</a:t>
            </a:r>
            <a:r>
              <a:rPr lang="ru" sz="1400"/>
              <a:t> размером </a:t>
            </a:r>
            <a:r>
              <a:rPr b="1" lang="ru" sz="1400"/>
              <a:t>n×m</a:t>
            </a:r>
            <a:r>
              <a:rPr lang="ru" sz="1400"/>
              <a:t>.</a:t>
            </a:r>
            <a:endParaRPr sz="1400"/>
          </a:p>
          <a:p>
            <a:pPr indent="0" lvl="0" marL="0" marR="2540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400"/>
              <a:t>Найти построчные суммы всех строк матрицы.</a:t>
            </a:r>
            <a:endParaRPr sz="1400"/>
          </a:p>
          <a:p>
            <a:pPr indent="457200" lvl="0" marL="457200" marR="254000" rtl="0" algn="l"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0" name="Google Shape;130;p21"/>
          <p:cNvSpPr/>
          <p:nvPr/>
        </p:nvSpPr>
        <p:spPr>
          <a:xfrm>
            <a:off x="455275" y="2373100"/>
            <a:ext cx="2100900" cy="148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/>
              <a:t>A</a:t>
            </a:r>
            <a:endParaRPr sz="2900"/>
          </a:p>
        </p:txBody>
      </p:sp>
      <p:sp>
        <p:nvSpPr>
          <p:cNvPr id="131" name="Google Shape;131;p21"/>
          <p:cNvSpPr/>
          <p:nvPr/>
        </p:nvSpPr>
        <p:spPr>
          <a:xfrm>
            <a:off x="4102025" y="2373100"/>
            <a:ext cx="653100" cy="148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/>
              <a:t>B</a:t>
            </a:r>
            <a:endParaRPr sz="2900"/>
          </a:p>
        </p:txBody>
      </p:sp>
      <p:sp>
        <p:nvSpPr>
          <p:cNvPr id="132" name="Google Shape;132;p21"/>
          <p:cNvSpPr/>
          <p:nvPr/>
        </p:nvSpPr>
        <p:spPr>
          <a:xfrm>
            <a:off x="2812038" y="2901100"/>
            <a:ext cx="1034100" cy="42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2750" y="1152537"/>
            <a:ext cx="1493799" cy="84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