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1ca2635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1ca2635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01ca2635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01ca2635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01ca263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01ca263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01ca2635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01ca2635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01ca2635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01ca2635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01ca2635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01ca2635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01ca2635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01ca2635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01ca2635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01ca2635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01ca2635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01ca2635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01ca2635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01ca2635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01ca26354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01ca26354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f75a04f25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f75a04f25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01ca263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01ca263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01ca263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01ca263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01ca2635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01ca2635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01ca2635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01ca2635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01ca26354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01ca26354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1ca2635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1ca2635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.lanbook.com/book/121485" TargetMode="External"/><Relationship Id="rId4" Type="http://schemas.openxmlformats.org/officeDocument/2006/relationships/hyperlink" Target="https://e.lanbook.com/book/10054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технологии разработки программ. Структурное программирование.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Принципы структурного программирования</a:t>
            </a:r>
            <a:endParaRPr sz="282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Преимущественное использование базовых алгоритмических структур: следование, ветвление, цикл.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Метод нисходящего проектирования алгоритмов.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ru" sz="2400"/>
              <a:t>Использование  обозначений, соответствующих содержанию задачи и облегчающих понимание программы.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Преимущественное использование базовых алгоритмических структур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535225"/>
            <a:ext cx="85206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ограниченное использование операторов безусловного перехода – goto, break, continue, exit и др.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уменьшение разнообразия алгоритмов, их стандартизация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улучшение наглядности алгоритмов, понятности алгоритмов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ru" sz="2200"/>
              <a:t>уменьшение количества ошибок при разработке алгоритмов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Метод нисходящего проектирования алгоритмов</a:t>
            </a:r>
            <a:endParaRPr sz="2820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разделение задачи на связанные между собой подзадачи;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алгоритм каждой подзадачи имеет один вход и один выход;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разбиение на подзадачи отражает логику программы;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алгоритм, устанавливающий связи между подзадачами, строится с использованием базовых алгоритмических структур;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ru" sz="2000"/>
              <a:t>подзадачи автономны, независимы - кодируются как подпрограммы, преимущественно использующие локальные переменные.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Методы структурирования алгоритмов</a:t>
            </a:r>
            <a:endParaRPr sz="2820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Структурирование: приведение неструктурных алгоритмов к структурным.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Цель изучения методов структурирования: различение неструктурных алгоритмов, использование при программировании только структурных алгоритмов.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ru" sz="2200"/>
              <a:t>Неверный подход</a:t>
            </a:r>
            <a:r>
              <a:rPr lang="ru" sz="2200"/>
              <a:t>: написание неструктурных алгоритмов и последующее приведение их к структурным. 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Методы структурирования развилки</a:t>
            </a:r>
            <a:endParaRPr sz="2820"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00"/>
              <a:t>Типичная неструктурность</a:t>
            </a:r>
            <a:r>
              <a:rPr lang="ru" sz="1500"/>
              <a:t>: наличие общих блоков в ветвях «+» и «-» развилки:</a:t>
            </a:r>
            <a:endParaRPr sz="1500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4647250"/>
            <a:ext cx="8520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У структурной развилки должна четко определяться автономная точка соединения ветвей</a:t>
            </a:r>
            <a:endParaRPr sz="1500"/>
          </a:p>
        </p:txBody>
      </p:sp>
      <p:sp>
        <p:nvSpPr>
          <p:cNvPr id="141" name="Google Shape;141;p26"/>
          <p:cNvSpPr/>
          <p:nvPr/>
        </p:nvSpPr>
        <p:spPr>
          <a:xfrm>
            <a:off x="3721800" y="1521775"/>
            <a:ext cx="1295400" cy="9144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2197800" y="2207575"/>
            <a:ext cx="1295400" cy="9144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5245800" y="2207575"/>
            <a:ext cx="1295400" cy="9144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5017200" y="1565725"/>
            <a:ext cx="39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3483600" y="2295475"/>
            <a:ext cx="4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6541200" y="2295475"/>
            <a:ext cx="4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1131000" y="3274375"/>
            <a:ext cx="1219200" cy="685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6388800" y="3274375"/>
            <a:ext cx="1219200" cy="685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3759900" y="3263925"/>
            <a:ext cx="1219200" cy="685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6450900" y="1701925"/>
            <a:ext cx="238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ru" sz="1500" u="none" cap="none" strike="noStrike">
                <a:solidFill>
                  <a:srgbClr val="000000"/>
                </a:solidFill>
              </a:rPr>
              <a:t>E - общий блок для B и С</a:t>
            </a:r>
            <a:endParaRPr b="1" sz="1100"/>
          </a:p>
        </p:txBody>
      </p:sp>
      <p:sp>
        <p:nvSpPr>
          <p:cNvPr id="151" name="Google Shape;151;p26"/>
          <p:cNvSpPr/>
          <p:nvPr/>
        </p:nvSpPr>
        <p:spPr>
          <a:xfrm>
            <a:off x="4315500" y="4455125"/>
            <a:ext cx="108000" cy="10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6"/>
          <p:cNvCxnSpPr>
            <a:stCxn id="147" idx="2"/>
            <a:endCxn id="151" idx="0"/>
          </p:cNvCxnSpPr>
          <p:nvPr/>
        </p:nvCxnSpPr>
        <p:spPr>
          <a:xfrm flipH="1" rot="-5400000">
            <a:off x="2807550" y="2893225"/>
            <a:ext cx="495000" cy="2628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6"/>
          <p:cNvCxnSpPr>
            <a:stCxn id="148" idx="2"/>
            <a:endCxn id="151" idx="0"/>
          </p:cNvCxnSpPr>
          <p:nvPr/>
        </p:nvCxnSpPr>
        <p:spPr>
          <a:xfrm rot="5400000">
            <a:off x="5436450" y="2893225"/>
            <a:ext cx="495000" cy="2628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6"/>
          <p:cNvCxnSpPr>
            <a:stCxn id="141" idx="1"/>
            <a:endCxn id="142" idx="0"/>
          </p:cNvCxnSpPr>
          <p:nvPr/>
        </p:nvCxnSpPr>
        <p:spPr>
          <a:xfrm flipH="1">
            <a:off x="2845500" y="1978975"/>
            <a:ext cx="876300" cy="22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6"/>
          <p:cNvCxnSpPr>
            <a:stCxn id="141" idx="3"/>
            <a:endCxn id="143" idx="0"/>
          </p:cNvCxnSpPr>
          <p:nvPr/>
        </p:nvCxnSpPr>
        <p:spPr>
          <a:xfrm>
            <a:off x="5017200" y="1978975"/>
            <a:ext cx="876300" cy="22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6"/>
          <p:cNvCxnSpPr>
            <a:stCxn id="143" idx="1"/>
            <a:endCxn id="149" idx="0"/>
          </p:cNvCxnSpPr>
          <p:nvPr/>
        </p:nvCxnSpPr>
        <p:spPr>
          <a:xfrm flipH="1">
            <a:off x="4369500" y="2664775"/>
            <a:ext cx="876300" cy="59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6"/>
          <p:cNvCxnSpPr>
            <a:stCxn id="143" idx="3"/>
            <a:endCxn id="148" idx="0"/>
          </p:cNvCxnSpPr>
          <p:nvPr/>
        </p:nvCxnSpPr>
        <p:spPr>
          <a:xfrm>
            <a:off x="6541200" y="2664775"/>
            <a:ext cx="457200" cy="609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6"/>
          <p:cNvCxnSpPr>
            <a:stCxn id="142" idx="1"/>
            <a:endCxn id="147" idx="0"/>
          </p:cNvCxnSpPr>
          <p:nvPr/>
        </p:nvCxnSpPr>
        <p:spPr>
          <a:xfrm flipH="1">
            <a:off x="1740600" y="2664775"/>
            <a:ext cx="457200" cy="609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6"/>
          <p:cNvCxnSpPr>
            <a:stCxn id="142" idx="3"/>
            <a:endCxn id="149" idx="0"/>
          </p:cNvCxnSpPr>
          <p:nvPr/>
        </p:nvCxnSpPr>
        <p:spPr>
          <a:xfrm>
            <a:off x="3493200" y="2664775"/>
            <a:ext cx="876300" cy="59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6"/>
          <p:cNvCxnSpPr>
            <a:stCxn id="149" idx="2"/>
            <a:endCxn id="151" idx="0"/>
          </p:cNvCxnSpPr>
          <p:nvPr/>
        </p:nvCxnSpPr>
        <p:spPr>
          <a:xfrm>
            <a:off x="4369500" y="3949725"/>
            <a:ext cx="0" cy="5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6"/>
          <p:cNvSpPr txBox="1"/>
          <p:nvPr/>
        </p:nvSpPr>
        <p:spPr>
          <a:xfrm>
            <a:off x="402000" y="1701925"/>
            <a:ext cx="188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ru" sz="1500"/>
              <a:t>Неструктурный алгоритм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Методы структурирования развилки</a:t>
            </a:r>
            <a:endParaRPr sz="2820"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00"/>
              <a:t>1. Метод дублирования блоков (блока Е)</a:t>
            </a:r>
            <a:endParaRPr b="1" sz="1500"/>
          </a:p>
        </p:txBody>
      </p:sp>
      <p:sp>
        <p:nvSpPr>
          <p:cNvPr id="168" name="Google Shape;168;p27"/>
          <p:cNvSpPr txBox="1"/>
          <p:nvPr/>
        </p:nvSpPr>
        <p:spPr>
          <a:xfrm>
            <a:off x="5017200" y="1565725"/>
            <a:ext cx="39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3721800" y="1521775"/>
            <a:ext cx="1295400" cy="9144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2197800" y="2207575"/>
            <a:ext cx="1295400" cy="9144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5245800" y="2207575"/>
            <a:ext cx="1295400" cy="9144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3483600" y="2295475"/>
            <a:ext cx="4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6541200" y="2295475"/>
            <a:ext cx="4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1131000" y="3274375"/>
            <a:ext cx="1219200" cy="685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475300" y="3274375"/>
            <a:ext cx="1219200" cy="685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3349900" y="3274375"/>
            <a:ext cx="933250" cy="685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4340250" y="4859650"/>
            <a:ext cx="58500" cy="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7"/>
          <p:cNvCxnSpPr>
            <a:stCxn id="169" idx="1"/>
            <a:endCxn id="170" idx="0"/>
          </p:cNvCxnSpPr>
          <p:nvPr/>
        </p:nvCxnSpPr>
        <p:spPr>
          <a:xfrm flipH="1">
            <a:off x="2845500" y="1978975"/>
            <a:ext cx="876300" cy="22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7"/>
          <p:cNvCxnSpPr>
            <a:stCxn id="169" idx="3"/>
            <a:endCxn id="171" idx="0"/>
          </p:cNvCxnSpPr>
          <p:nvPr/>
        </p:nvCxnSpPr>
        <p:spPr>
          <a:xfrm>
            <a:off x="5017200" y="1978975"/>
            <a:ext cx="876300" cy="22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7"/>
          <p:cNvCxnSpPr>
            <a:stCxn id="171" idx="3"/>
            <a:endCxn id="175" idx="0"/>
          </p:cNvCxnSpPr>
          <p:nvPr/>
        </p:nvCxnSpPr>
        <p:spPr>
          <a:xfrm>
            <a:off x="6541200" y="2664775"/>
            <a:ext cx="543600" cy="609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7"/>
          <p:cNvCxnSpPr>
            <a:stCxn id="170" idx="1"/>
            <a:endCxn id="174" idx="0"/>
          </p:cNvCxnSpPr>
          <p:nvPr/>
        </p:nvCxnSpPr>
        <p:spPr>
          <a:xfrm flipH="1">
            <a:off x="1740600" y="2664775"/>
            <a:ext cx="457200" cy="609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7"/>
          <p:cNvCxnSpPr>
            <a:stCxn id="170" idx="3"/>
            <a:endCxn id="176" idx="0"/>
          </p:cNvCxnSpPr>
          <p:nvPr/>
        </p:nvCxnSpPr>
        <p:spPr>
          <a:xfrm>
            <a:off x="3493200" y="2664775"/>
            <a:ext cx="323400" cy="609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7"/>
          <p:cNvSpPr txBox="1"/>
          <p:nvPr/>
        </p:nvSpPr>
        <p:spPr>
          <a:xfrm>
            <a:off x="402000" y="1701925"/>
            <a:ext cx="188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ru" sz="1500"/>
              <a:t>С</a:t>
            </a:r>
            <a:r>
              <a:rPr b="1" i="1" lang="ru" sz="1500"/>
              <a:t>труктурный алгоритм</a:t>
            </a:r>
            <a:endParaRPr sz="1100"/>
          </a:p>
        </p:txBody>
      </p:sp>
      <p:sp>
        <p:nvSpPr>
          <p:cNvPr id="184" name="Google Shape;184;p27"/>
          <p:cNvSpPr/>
          <p:nvPr/>
        </p:nvSpPr>
        <p:spPr>
          <a:xfrm>
            <a:off x="4483850" y="3274375"/>
            <a:ext cx="933250" cy="685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185" name="Google Shape;185;p27"/>
          <p:cNvCxnSpPr>
            <a:stCxn id="171" idx="1"/>
            <a:endCxn id="184" idx="0"/>
          </p:cNvCxnSpPr>
          <p:nvPr/>
        </p:nvCxnSpPr>
        <p:spPr>
          <a:xfrm flipH="1">
            <a:off x="4950600" y="2664775"/>
            <a:ext cx="295200" cy="609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7"/>
          <p:cNvSpPr/>
          <p:nvPr/>
        </p:nvSpPr>
        <p:spPr>
          <a:xfrm>
            <a:off x="2787000" y="4421950"/>
            <a:ext cx="58500" cy="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7"/>
          <p:cNvCxnSpPr>
            <a:stCxn id="174" idx="2"/>
            <a:endCxn id="186" idx="0"/>
          </p:cNvCxnSpPr>
          <p:nvPr/>
        </p:nvCxnSpPr>
        <p:spPr>
          <a:xfrm flipH="1" rot="-5400000">
            <a:off x="2047650" y="3653125"/>
            <a:ext cx="461700" cy="1075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7"/>
          <p:cNvCxnSpPr>
            <a:stCxn id="176" idx="2"/>
            <a:endCxn id="186" idx="0"/>
          </p:cNvCxnSpPr>
          <p:nvPr/>
        </p:nvCxnSpPr>
        <p:spPr>
          <a:xfrm rot="5400000">
            <a:off x="3085575" y="3690925"/>
            <a:ext cx="461700" cy="1000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7"/>
          <p:cNvSpPr/>
          <p:nvPr/>
        </p:nvSpPr>
        <p:spPr>
          <a:xfrm>
            <a:off x="5864250" y="4421950"/>
            <a:ext cx="58500" cy="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7"/>
          <p:cNvCxnSpPr>
            <a:stCxn id="184" idx="2"/>
            <a:endCxn id="189" idx="0"/>
          </p:cNvCxnSpPr>
          <p:nvPr/>
        </p:nvCxnSpPr>
        <p:spPr>
          <a:xfrm flipH="1" rot="-5400000">
            <a:off x="5191075" y="3719575"/>
            <a:ext cx="461700" cy="9429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7"/>
          <p:cNvCxnSpPr>
            <a:stCxn id="175" idx="2"/>
            <a:endCxn id="189" idx="0"/>
          </p:cNvCxnSpPr>
          <p:nvPr/>
        </p:nvCxnSpPr>
        <p:spPr>
          <a:xfrm rot="5400000">
            <a:off x="6258400" y="3595375"/>
            <a:ext cx="461700" cy="11913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7"/>
          <p:cNvCxnSpPr>
            <a:stCxn id="186" idx="4"/>
            <a:endCxn id="177" idx="0"/>
          </p:cNvCxnSpPr>
          <p:nvPr/>
        </p:nvCxnSpPr>
        <p:spPr>
          <a:xfrm flipH="1" rot="-5400000">
            <a:off x="3406050" y="3896050"/>
            <a:ext cx="373800" cy="155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7"/>
          <p:cNvCxnSpPr>
            <a:stCxn id="189" idx="4"/>
            <a:endCxn id="177" idx="0"/>
          </p:cNvCxnSpPr>
          <p:nvPr/>
        </p:nvCxnSpPr>
        <p:spPr>
          <a:xfrm rot="5400000">
            <a:off x="4944600" y="3910750"/>
            <a:ext cx="373800" cy="152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Методы структурирования развилки</a:t>
            </a:r>
            <a:endParaRPr sz="2820"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152475"/>
            <a:ext cx="8520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00"/>
              <a:t>2. Метод объединения условий</a:t>
            </a:r>
            <a:endParaRPr b="1" sz="1500"/>
          </a:p>
        </p:txBody>
      </p:sp>
      <p:sp>
        <p:nvSpPr>
          <p:cNvPr id="200" name="Google Shape;200;p28"/>
          <p:cNvSpPr txBox="1"/>
          <p:nvPr/>
        </p:nvSpPr>
        <p:spPr>
          <a:xfrm>
            <a:off x="5665050" y="1656525"/>
            <a:ext cx="39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cxnSp>
        <p:nvCxnSpPr>
          <p:cNvPr id="201" name="Google Shape;201;p28"/>
          <p:cNvCxnSpPr>
            <a:stCxn id="202" idx="1"/>
            <a:endCxn id="203" idx="0"/>
          </p:cNvCxnSpPr>
          <p:nvPr/>
        </p:nvCxnSpPr>
        <p:spPr>
          <a:xfrm flipH="1">
            <a:off x="1260300" y="2664775"/>
            <a:ext cx="406500" cy="47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8"/>
          <p:cNvSpPr/>
          <p:nvPr/>
        </p:nvSpPr>
        <p:spPr>
          <a:xfrm>
            <a:off x="4369650" y="1555500"/>
            <a:ext cx="1295400" cy="9144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A∧</a:t>
            </a: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1666800" y="2207575"/>
            <a:ext cx="2417150" cy="9144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￢</a:t>
            </a: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∧￢</a:t>
            </a: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3922350" y="2304300"/>
            <a:ext cx="4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6541200" y="2295475"/>
            <a:ext cx="4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650775" y="3134975"/>
            <a:ext cx="1219200" cy="685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6541200" y="2673600"/>
            <a:ext cx="1219200" cy="685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3962400" y="3134975"/>
            <a:ext cx="1219200" cy="685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4340250" y="4859650"/>
            <a:ext cx="58500" cy="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8"/>
          <p:cNvCxnSpPr>
            <a:stCxn id="204" idx="1"/>
            <a:endCxn id="202" idx="0"/>
          </p:cNvCxnSpPr>
          <p:nvPr/>
        </p:nvCxnSpPr>
        <p:spPr>
          <a:xfrm flipH="1">
            <a:off x="2875350" y="2012700"/>
            <a:ext cx="1494300" cy="19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8"/>
          <p:cNvCxnSpPr>
            <a:stCxn id="204" idx="3"/>
            <a:endCxn id="207" idx="0"/>
          </p:cNvCxnSpPr>
          <p:nvPr/>
        </p:nvCxnSpPr>
        <p:spPr>
          <a:xfrm>
            <a:off x="5665050" y="2012700"/>
            <a:ext cx="1485900" cy="66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8"/>
          <p:cNvCxnSpPr>
            <a:stCxn id="202" idx="3"/>
            <a:endCxn id="208" idx="0"/>
          </p:cNvCxnSpPr>
          <p:nvPr/>
        </p:nvCxnSpPr>
        <p:spPr>
          <a:xfrm>
            <a:off x="4083950" y="2664775"/>
            <a:ext cx="488100" cy="47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8"/>
          <p:cNvSpPr txBox="1"/>
          <p:nvPr/>
        </p:nvSpPr>
        <p:spPr>
          <a:xfrm>
            <a:off x="402000" y="1701925"/>
            <a:ext cx="188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ru" sz="1500"/>
              <a:t>Структурный алгоритм</a:t>
            </a:r>
            <a:endParaRPr sz="1100"/>
          </a:p>
        </p:txBody>
      </p:sp>
      <p:sp>
        <p:nvSpPr>
          <p:cNvPr id="214" name="Google Shape;214;p28"/>
          <p:cNvSpPr/>
          <p:nvPr/>
        </p:nvSpPr>
        <p:spPr>
          <a:xfrm>
            <a:off x="2787000" y="4421950"/>
            <a:ext cx="58500" cy="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28"/>
          <p:cNvCxnSpPr>
            <a:stCxn id="203" idx="2"/>
            <a:endCxn id="214" idx="0"/>
          </p:cNvCxnSpPr>
          <p:nvPr/>
        </p:nvCxnSpPr>
        <p:spPr>
          <a:xfrm flipH="1" rot="-5400000">
            <a:off x="1737675" y="3343475"/>
            <a:ext cx="601200" cy="1555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8"/>
          <p:cNvCxnSpPr>
            <a:stCxn id="208" idx="2"/>
            <a:endCxn id="214" idx="0"/>
          </p:cNvCxnSpPr>
          <p:nvPr/>
        </p:nvCxnSpPr>
        <p:spPr>
          <a:xfrm rot="5400000">
            <a:off x="3393450" y="3243425"/>
            <a:ext cx="601200" cy="1755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8"/>
          <p:cNvCxnSpPr>
            <a:stCxn id="207" idx="2"/>
            <a:endCxn id="209" idx="0"/>
          </p:cNvCxnSpPr>
          <p:nvPr/>
        </p:nvCxnSpPr>
        <p:spPr>
          <a:xfrm rot="5400000">
            <a:off x="5010000" y="2718900"/>
            <a:ext cx="1500300" cy="2781300"/>
          </a:xfrm>
          <a:prstGeom prst="bentConnector3">
            <a:avLst>
              <a:gd fmla="val 871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8"/>
          <p:cNvCxnSpPr>
            <a:stCxn id="214" idx="4"/>
            <a:endCxn id="209" idx="0"/>
          </p:cNvCxnSpPr>
          <p:nvPr/>
        </p:nvCxnSpPr>
        <p:spPr>
          <a:xfrm flipH="1" rot="-5400000">
            <a:off x="3406050" y="3896050"/>
            <a:ext cx="373800" cy="155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Методы структурирования цикла</a:t>
            </a:r>
            <a:endParaRPr sz="2820"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Если цикл является структурным, то: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Цикл имеет один блок анализа на выход из (продолжение)  цикла.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Блок анализа на выход из (продолжение) цикла стоит либо в начале (цикл ПОКА), либо в конце (цикл ДО) цикла.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ru" sz="2200"/>
              <a:t>Ветвь «обратной связи» не содержит операторов.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2820"/>
              <a:t>Методы структурирования цикла</a:t>
            </a:r>
            <a:endParaRPr sz="2820"/>
          </a:p>
        </p:txBody>
      </p:sp>
      <p:sp>
        <p:nvSpPr>
          <p:cNvPr id="230" name="Google Shape;230;p30"/>
          <p:cNvSpPr txBox="1"/>
          <p:nvPr/>
        </p:nvSpPr>
        <p:spPr>
          <a:xfrm>
            <a:off x="4412700" y="1233175"/>
            <a:ext cx="4419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dk2"/>
                </a:solidFill>
              </a:rPr>
              <a:t>Типичная неструктурность</a:t>
            </a:r>
            <a:r>
              <a:rPr lang="ru" sz="2000">
                <a:solidFill>
                  <a:schemeClr val="dk2"/>
                </a:solidFill>
              </a:rPr>
              <a:t>: более одного блока анализа на выход из цикла.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2"/>
                </a:solidFill>
              </a:rPr>
              <a:t>Порядок следования P и Q менять нельзя: изменится логика алгоритма в ситуации, когда и P, и Q истинны</a:t>
            </a:r>
            <a:endParaRPr sz="2000"/>
          </a:p>
        </p:txBody>
      </p:sp>
      <p:sp>
        <p:nvSpPr>
          <p:cNvPr id="231" name="Google Shape;231;p30"/>
          <p:cNvSpPr/>
          <p:nvPr/>
        </p:nvSpPr>
        <p:spPr>
          <a:xfrm>
            <a:off x="962225" y="1537975"/>
            <a:ext cx="914400" cy="6858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962225" y="2452375"/>
            <a:ext cx="914400" cy="6858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cxnSp>
        <p:nvCxnSpPr>
          <p:cNvPr id="233" name="Google Shape;233;p30"/>
          <p:cNvCxnSpPr>
            <a:endCxn id="231" idx="0"/>
          </p:cNvCxnSpPr>
          <p:nvPr/>
        </p:nvCxnSpPr>
        <p:spPr>
          <a:xfrm>
            <a:off x="1419425" y="1233175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4" name="Google Shape;234;p30"/>
          <p:cNvSpPr txBox="1"/>
          <p:nvPr/>
        </p:nvSpPr>
        <p:spPr>
          <a:xfrm>
            <a:off x="1571825" y="1995175"/>
            <a:ext cx="26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2634650" y="1614175"/>
            <a:ext cx="838200" cy="5334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1724225" y="1496550"/>
            <a:ext cx="9525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alibri"/>
              <a:buNone/>
            </a:pPr>
            <a:r>
              <a:rPr b="1" i="0" lang="ru" u="none">
                <a:solidFill>
                  <a:schemeClr val="dk1"/>
                </a:solidFill>
              </a:rPr>
              <a:t>1 выход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1724225" y="2431663"/>
            <a:ext cx="9525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alibri"/>
              <a:buNone/>
            </a:pPr>
            <a:r>
              <a:rPr b="1" i="0" lang="ru" u="none">
                <a:solidFill>
                  <a:schemeClr val="dk1"/>
                </a:solidFill>
              </a:rPr>
              <a:t>2 выход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2634650" y="2528575"/>
            <a:ext cx="838200" cy="5334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239" name="Google Shape;239;p30"/>
          <p:cNvCxnSpPr>
            <a:endCxn id="235" idx="1"/>
          </p:cNvCxnSpPr>
          <p:nvPr/>
        </p:nvCxnSpPr>
        <p:spPr>
          <a:xfrm>
            <a:off x="1876550" y="1880875"/>
            <a:ext cx="7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0"/>
          <p:cNvCxnSpPr>
            <a:stCxn id="232" idx="3"/>
            <a:endCxn id="238" idx="1"/>
          </p:cNvCxnSpPr>
          <p:nvPr/>
        </p:nvCxnSpPr>
        <p:spPr>
          <a:xfrm>
            <a:off x="1876625" y="2795275"/>
            <a:ext cx="7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0"/>
          <p:cNvCxnSpPr>
            <a:stCxn id="231" idx="2"/>
            <a:endCxn id="232" idx="0"/>
          </p:cNvCxnSpPr>
          <p:nvPr/>
        </p:nvCxnSpPr>
        <p:spPr>
          <a:xfrm>
            <a:off x="1419425" y="2223775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0"/>
          <p:cNvCxnSpPr>
            <a:stCxn id="232" idx="2"/>
            <a:endCxn id="243" idx="0"/>
          </p:cNvCxnSpPr>
          <p:nvPr/>
        </p:nvCxnSpPr>
        <p:spPr>
          <a:xfrm>
            <a:off x="1419425" y="3138175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0"/>
          <p:cNvSpPr/>
          <p:nvPr/>
        </p:nvSpPr>
        <p:spPr>
          <a:xfrm>
            <a:off x="1000325" y="3366775"/>
            <a:ext cx="838200" cy="5334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1390175" y="4546300"/>
            <a:ext cx="58500" cy="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30"/>
          <p:cNvCxnSpPr>
            <a:stCxn id="243" idx="2"/>
            <a:endCxn id="231" idx="0"/>
          </p:cNvCxnSpPr>
          <p:nvPr/>
        </p:nvCxnSpPr>
        <p:spPr>
          <a:xfrm rot="-5400000">
            <a:off x="238625" y="2718775"/>
            <a:ext cx="2362200" cy="600"/>
          </a:xfrm>
          <a:prstGeom prst="bentConnector5">
            <a:avLst>
              <a:gd fmla="val -10081" name="adj1"/>
              <a:gd fmla="val -121137500" name="adj2"/>
              <a:gd fmla="val 110081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0"/>
          <p:cNvCxnSpPr>
            <a:stCxn id="235" idx="3"/>
            <a:endCxn id="244" idx="0"/>
          </p:cNvCxnSpPr>
          <p:nvPr/>
        </p:nvCxnSpPr>
        <p:spPr>
          <a:xfrm flipH="1">
            <a:off x="1419350" y="1880875"/>
            <a:ext cx="2053500" cy="2665500"/>
          </a:xfrm>
          <a:prstGeom prst="bentConnector4">
            <a:avLst>
              <a:gd fmla="val -11596" name="adj1"/>
              <a:gd fmla="val 9369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0"/>
          <p:cNvCxnSpPr>
            <a:stCxn id="238" idx="3"/>
            <a:endCxn id="244" idx="0"/>
          </p:cNvCxnSpPr>
          <p:nvPr/>
        </p:nvCxnSpPr>
        <p:spPr>
          <a:xfrm flipH="1">
            <a:off x="1419350" y="2795275"/>
            <a:ext cx="2053500" cy="1751100"/>
          </a:xfrm>
          <a:prstGeom prst="bentConnector4">
            <a:avLst>
              <a:gd fmla="val -11596" name="adj1"/>
              <a:gd fmla="val 9039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0"/>
          <p:cNvSpPr txBox="1"/>
          <p:nvPr/>
        </p:nvSpPr>
        <p:spPr>
          <a:xfrm>
            <a:off x="1571825" y="2956250"/>
            <a:ext cx="26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2820"/>
              <a:t>Методы структурирования цикла</a:t>
            </a:r>
            <a:endParaRPr sz="2820"/>
          </a:p>
        </p:txBody>
      </p:sp>
      <p:sp>
        <p:nvSpPr>
          <p:cNvPr id="254" name="Google Shape;254;p31"/>
          <p:cNvSpPr txBox="1"/>
          <p:nvPr/>
        </p:nvSpPr>
        <p:spPr>
          <a:xfrm>
            <a:off x="3561600" y="1233175"/>
            <a:ext cx="52707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2"/>
                </a:solidFill>
              </a:rPr>
              <a:t>1. Метод объединения условий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2"/>
                </a:solidFill>
              </a:rPr>
              <a:t>P - приоритетное условие: при одновременном выполнении P и Q должен выполниться оператор А, а не В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1095900" y="1537975"/>
            <a:ext cx="1347650" cy="6858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∧Q</a:t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1312525" y="3376788"/>
            <a:ext cx="914400" cy="6858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￢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P</a:t>
            </a:r>
            <a:endParaRPr sz="1000"/>
          </a:p>
        </p:txBody>
      </p:sp>
      <p:cxnSp>
        <p:nvCxnSpPr>
          <p:cNvPr id="257" name="Google Shape;257;p31"/>
          <p:cNvCxnSpPr>
            <a:endCxn id="255" idx="0"/>
          </p:cNvCxnSpPr>
          <p:nvPr/>
        </p:nvCxnSpPr>
        <p:spPr>
          <a:xfrm>
            <a:off x="1769725" y="1233175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8" name="Google Shape;258;p31"/>
          <p:cNvSpPr txBox="1"/>
          <p:nvPr/>
        </p:nvSpPr>
        <p:spPr>
          <a:xfrm>
            <a:off x="1922125" y="2033575"/>
            <a:ext cx="26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1350625" y="2487250"/>
            <a:ext cx="838200" cy="3693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1711225" y="4888775"/>
            <a:ext cx="58500" cy="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31"/>
          <p:cNvCxnSpPr>
            <a:stCxn id="259" idx="2"/>
            <a:endCxn id="255" idx="0"/>
          </p:cNvCxnSpPr>
          <p:nvPr/>
        </p:nvCxnSpPr>
        <p:spPr>
          <a:xfrm rot="-5400000">
            <a:off x="1110775" y="2197000"/>
            <a:ext cx="1318500" cy="600"/>
          </a:xfrm>
          <a:prstGeom prst="bentConnector5">
            <a:avLst>
              <a:gd fmla="val -18060" name="adj1"/>
              <a:gd fmla="val -161770833" name="adj2"/>
              <a:gd fmla="val 118066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1"/>
          <p:cNvSpPr txBox="1"/>
          <p:nvPr/>
        </p:nvSpPr>
        <p:spPr>
          <a:xfrm>
            <a:off x="2188825" y="3418725"/>
            <a:ext cx="26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cxnSp>
        <p:nvCxnSpPr>
          <p:cNvPr id="263" name="Google Shape;263;p31"/>
          <p:cNvCxnSpPr>
            <a:stCxn id="255" idx="2"/>
            <a:endCxn id="259" idx="0"/>
          </p:cNvCxnSpPr>
          <p:nvPr/>
        </p:nvCxnSpPr>
        <p:spPr>
          <a:xfrm>
            <a:off x="1769725" y="2223775"/>
            <a:ext cx="0" cy="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1"/>
          <p:cNvCxnSpPr>
            <a:stCxn id="255" idx="3"/>
            <a:endCxn id="256" idx="0"/>
          </p:cNvCxnSpPr>
          <p:nvPr/>
        </p:nvCxnSpPr>
        <p:spPr>
          <a:xfrm flipH="1">
            <a:off x="1769750" y="1880875"/>
            <a:ext cx="673800" cy="1495800"/>
          </a:xfrm>
          <a:prstGeom prst="bentConnector4">
            <a:avLst>
              <a:gd fmla="val -35341" name="adj1"/>
              <a:gd fmla="val 8794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1"/>
          <p:cNvSpPr/>
          <p:nvPr/>
        </p:nvSpPr>
        <p:spPr>
          <a:xfrm>
            <a:off x="2226925" y="4062600"/>
            <a:ext cx="838200" cy="3693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474325" y="4062600"/>
            <a:ext cx="838200" cy="3693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267" name="Google Shape;267;p31"/>
          <p:cNvCxnSpPr>
            <a:stCxn id="256" idx="3"/>
            <a:endCxn id="265" idx="0"/>
          </p:cNvCxnSpPr>
          <p:nvPr/>
        </p:nvCxnSpPr>
        <p:spPr>
          <a:xfrm>
            <a:off x="2226925" y="3719688"/>
            <a:ext cx="419100" cy="34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1"/>
          <p:cNvCxnSpPr>
            <a:stCxn id="256" idx="1"/>
            <a:endCxn id="266" idx="0"/>
          </p:cNvCxnSpPr>
          <p:nvPr/>
        </p:nvCxnSpPr>
        <p:spPr>
          <a:xfrm flipH="1">
            <a:off x="893425" y="3719688"/>
            <a:ext cx="419100" cy="34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1"/>
          <p:cNvCxnSpPr>
            <a:stCxn id="265" idx="2"/>
            <a:endCxn id="260" idx="0"/>
          </p:cNvCxnSpPr>
          <p:nvPr/>
        </p:nvCxnSpPr>
        <p:spPr>
          <a:xfrm rot="5400000">
            <a:off x="1964875" y="4207650"/>
            <a:ext cx="456900" cy="905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1"/>
          <p:cNvCxnSpPr>
            <a:stCxn id="266" idx="2"/>
            <a:endCxn id="260" idx="0"/>
          </p:cNvCxnSpPr>
          <p:nvPr/>
        </p:nvCxnSpPr>
        <p:spPr>
          <a:xfrm flipH="1" rot="-5400000">
            <a:off x="1088575" y="4236750"/>
            <a:ext cx="456900" cy="847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Основы языка С++. Учебное пособие. М.:  Издательство МЭИ, 2013 – 80 с. ISBN 978-5-7046-1425-8.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Работа со сложными структурами данных на  языке С++. Учебное пособие. М.: Издательство МЭИ, 2015 – 48 с. ISBN 978-5-7046-1658-0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Программирование. Сборник задач. Учебное пособие.  Санкт-Петербург: Лань, 2019 – 140 с. ISBN 978-5-8114-3857-0 </a:t>
            </a:r>
            <a:r>
              <a:rPr lang="ru"/>
              <a:t>UR</a:t>
            </a:r>
            <a:r>
              <a:rPr lang="ru"/>
              <a:t>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https://e.lanbook.com/book/121485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 Керниган, Д.М. Ричи. Язык программирования C. – Национальный Открытый Университет "ИНТУИТ", </a:t>
            </a:r>
            <a:r>
              <a:rPr lang="ru"/>
              <a:t>2016</a:t>
            </a:r>
            <a:r>
              <a:rPr lang="ru"/>
              <a:t>. –  313 с. URL: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https://e.lanbook.com/book/100543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Методы структурирования цикла</a:t>
            </a:r>
            <a:endParaRPr sz="2820"/>
          </a:p>
        </p:txBody>
      </p:sp>
      <p:sp>
        <p:nvSpPr>
          <p:cNvPr id="276" name="Google Shape;276;p32"/>
          <p:cNvSpPr txBox="1"/>
          <p:nvPr/>
        </p:nvSpPr>
        <p:spPr>
          <a:xfrm>
            <a:off x="5274300" y="1017725"/>
            <a:ext cx="3558000" cy="3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</a:rPr>
              <a:t>2. Метод флажка (булева признака)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F - флажок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Преимущество метода объединения условий: простота.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Преимущество метода флажка: универсальность для любого числа условий выхода из цикла.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2949275" y="1937025"/>
            <a:ext cx="26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88450" y="1017725"/>
            <a:ext cx="780125" cy="304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F=1</a:t>
            </a:r>
            <a:endParaRPr sz="1600"/>
          </a:p>
        </p:txBody>
      </p:sp>
      <p:sp>
        <p:nvSpPr>
          <p:cNvPr id="279" name="Google Shape;279;p32"/>
          <p:cNvSpPr/>
          <p:nvPr/>
        </p:nvSpPr>
        <p:spPr>
          <a:xfrm>
            <a:off x="2588448" y="1473474"/>
            <a:ext cx="780125" cy="5727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F</a:t>
            </a:r>
            <a:endParaRPr sz="1600"/>
          </a:p>
        </p:txBody>
      </p:sp>
      <p:sp>
        <p:nvSpPr>
          <p:cNvPr id="280" name="Google Shape;280;p32"/>
          <p:cNvSpPr/>
          <p:nvPr/>
        </p:nvSpPr>
        <p:spPr>
          <a:xfrm>
            <a:off x="2588448" y="2197124"/>
            <a:ext cx="780125" cy="5727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1600"/>
          </a:p>
        </p:txBody>
      </p:sp>
      <p:sp>
        <p:nvSpPr>
          <p:cNvPr id="281" name="Google Shape;281;p32"/>
          <p:cNvSpPr/>
          <p:nvPr/>
        </p:nvSpPr>
        <p:spPr>
          <a:xfrm>
            <a:off x="1384660" y="2754849"/>
            <a:ext cx="780125" cy="5727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Q</a:t>
            </a:r>
            <a:endParaRPr sz="1600"/>
          </a:p>
        </p:txBody>
      </p:sp>
      <p:sp>
        <p:nvSpPr>
          <p:cNvPr id="282" name="Google Shape;282;p32"/>
          <p:cNvSpPr/>
          <p:nvPr/>
        </p:nvSpPr>
        <p:spPr>
          <a:xfrm>
            <a:off x="3619850" y="2754850"/>
            <a:ext cx="780125" cy="304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F=0</a:t>
            </a:r>
            <a:endParaRPr sz="1600"/>
          </a:p>
        </p:txBody>
      </p:sp>
      <p:sp>
        <p:nvSpPr>
          <p:cNvPr id="283" name="Google Shape;283;p32"/>
          <p:cNvSpPr/>
          <p:nvPr/>
        </p:nvSpPr>
        <p:spPr>
          <a:xfrm>
            <a:off x="3619850" y="3225850"/>
            <a:ext cx="780125" cy="304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/>
          </a:p>
        </p:txBody>
      </p:sp>
      <p:sp>
        <p:nvSpPr>
          <p:cNvPr id="284" name="Google Shape;284;p32"/>
          <p:cNvSpPr/>
          <p:nvPr/>
        </p:nvSpPr>
        <p:spPr>
          <a:xfrm>
            <a:off x="2253950" y="3225850"/>
            <a:ext cx="780125" cy="304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F=0</a:t>
            </a:r>
            <a:endParaRPr sz="1600"/>
          </a:p>
        </p:txBody>
      </p:sp>
      <p:sp>
        <p:nvSpPr>
          <p:cNvPr id="285" name="Google Shape;285;p32"/>
          <p:cNvSpPr/>
          <p:nvPr/>
        </p:nvSpPr>
        <p:spPr>
          <a:xfrm>
            <a:off x="2253950" y="3696850"/>
            <a:ext cx="780125" cy="304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/>
          </a:p>
        </p:txBody>
      </p:sp>
      <p:sp>
        <p:nvSpPr>
          <p:cNvPr id="286" name="Google Shape;286;p32"/>
          <p:cNvSpPr/>
          <p:nvPr/>
        </p:nvSpPr>
        <p:spPr>
          <a:xfrm>
            <a:off x="515363" y="3461350"/>
            <a:ext cx="780125" cy="304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T</a:t>
            </a:r>
            <a:endParaRPr sz="1600"/>
          </a:p>
        </p:txBody>
      </p:sp>
      <p:sp>
        <p:nvSpPr>
          <p:cNvPr id="287" name="Google Shape;287;p32"/>
          <p:cNvSpPr/>
          <p:nvPr/>
        </p:nvSpPr>
        <p:spPr>
          <a:xfrm>
            <a:off x="1745463" y="4280950"/>
            <a:ext cx="58500" cy="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2949250" y="4559375"/>
            <a:ext cx="58500" cy="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2949263" y="4881275"/>
            <a:ext cx="58500" cy="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32"/>
          <p:cNvCxnSpPr>
            <a:stCxn id="278" idx="2"/>
            <a:endCxn id="279" idx="0"/>
          </p:cNvCxnSpPr>
          <p:nvPr/>
        </p:nvCxnSpPr>
        <p:spPr>
          <a:xfrm>
            <a:off x="2978513" y="1322525"/>
            <a:ext cx="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2"/>
          <p:cNvCxnSpPr>
            <a:endCxn id="280" idx="0"/>
          </p:cNvCxnSpPr>
          <p:nvPr/>
        </p:nvCxnSpPr>
        <p:spPr>
          <a:xfrm>
            <a:off x="2978510" y="2046224"/>
            <a:ext cx="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2"/>
          <p:cNvCxnSpPr>
            <a:stCxn id="280" idx="3"/>
            <a:endCxn id="282" idx="0"/>
          </p:cNvCxnSpPr>
          <p:nvPr/>
        </p:nvCxnSpPr>
        <p:spPr>
          <a:xfrm>
            <a:off x="3368573" y="2483474"/>
            <a:ext cx="641400" cy="27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2"/>
          <p:cNvCxnSpPr>
            <a:stCxn id="282" idx="2"/>
            <a:endCxn id="283" idx="0"/>
          </p:cNvCxnSpPr>
          <p:nvPr/>
        </p:nvCxnSpPr>
        <p:spPr>
          <a:xfrm>
            <a:off x="4009913" y="3059650"/>
            <a:ext cx="0" cy="1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2"/>
          <p:cNvCxnSpPr>
            <a:stCxn id="283" idx="2"/>
            <a:endCxn id="288" idx="0"/>
          </p:cNvCxnSpPr>
          <p:nvPr/>
        </p:nvCxnSpPr>
        <p:spPr>
          <a:xfrm rot="5400000">
            <a:off x="2979863" y="3529300"/>
            <a:ext cx="1028700" cy="1031400"/>
          </a:xfrm>
          <a:prstGeom prst="bentConnector3">
            <a:avLst>
              <a:gd fmla="val 887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2"/>
          <p:cNvCxnSpPr>
            <a:stCxn id="280" idx="1"/>
            <a:endCxn id="281" idx="0"/>
          </p:cNvCxnSpPr>
          <p:nvPr/>
        </p:nvCxnSpPr>
        <p:spPr>
          <a:xfrm flipH="1">
            <a:off x="1774848" y="2483474"/>
            <a:ext cx="813600" cy="27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2"/>
          <p:cNvCxnSpPr>
            <a:stCxn id="281" idx="3"/>
            <a:endCxn id="284" idx="0"/>
          </p:cNvCxnSpPr>
          <p:nvPr/>
        </p:nvCxnSpPr>
        <p:spPr>
          <a:xfrm>
            <a:off x="2164785" y="3041199"/>
            <a:ext cx="479100" cy="18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2"/>
          <p:cNvCxnSpPr>
            <a:stCxn id="284" idx="2"/>
            <a:endCxn id="285" idx="0"/>
          </p:cNvCxnSpPr>
          <p:nvPr/>
        </p:nvCxnSpPr>
        <p:spPr>
          <a:xfrm>
            <a:off x="2644013" y="3530650"/>
            <a:ext cx="0" cy="1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2"/>
          <p:cNvCxnSpPr>
            <a:stCxn id="285" idx="2"/>
            <a:endCxn id="287" idx="0"/>
          </p:cNvCxnSpPr>
          <p:nvPr/>
        </p:nvCxnSpPr>
        <p:spPr>
          <a:xfrm rot="5400000">
            <a:off x="2069663" y="3706600"/>
            <a:ext cx="279300" cy="86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2"/>
          <p:cNvCxnSpPr>
            <a:stCxn id="286" idx="2"/>
            <a:endCxn id="287" idx="0"/>
          </p:cNvCxnSpPr>
          <p:nvPr/>
        </p:nvCxnSpPr>
        <p:spPr>
          <a:xfrm flipH="1" rot="-5400000">
            <a:off x="1082725" y="3588850"/>
            <a:ext cx="514800" cy="869400"/>
          </a:xfrm>
          <a:prstGeom prst="bentConnector3">
            <a:avLst>
              <a:gd fmla="val 7444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2"/>
          <p:cNvCxnSpPr>
            <a:stCxn id="281" idx="1"/>
            <a:endCxn id="286" idx="0"/>
          </p:cNvCxnSpPr>
          <p:nvPr/>
        </p:nvCxnSpPr>
        <p:spPr>
          <a:xfrm flipH="1">
            <a:off x="905560" y="3041199"/>
            <a:ext cx="479100" cy="42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2"/>
          <p:cNvCxnSpPr>
            <a:stCxn id="287" idx="4"/>
            <a:endCxn id="288" idx="0"/>
          </p:cNvCxnSpPr>
          <p:nvPr/>
        </p:nvCxnSpPr>
        <p:spPr>
          <a:xfrm flipH="1" rot="-5400000">
            <a:off x="2269413" y="3850150"/>
            <a:ext cx="214500" cy="1203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2"/>
          <p:cNvCxnSpPr>
            <a:stCxn id="288" idx="4"/>
            <a:endCxn id="279" idx="0"/>
          </p:cNvCxnSpPr>
          <p:nvPr/>
        </p:nvCxnSpPr>
        <p:spPr>
          <a:xfrm rot="-5400000">
            <a:off x="1403950" y="3048125"/>
            <a:ext cx="3149700" cy="600"/>
          </a:xfrm>
          <a:prstGeom prst="bentConnector5">
            <a:avLst>
              <a:gd fmla="val -1734" name="adj1"/>
              <a:gd fmla="val -444466667" name="adj2"/>
              <a:gd fmla="val 103223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2"/>
          <p:cNvSpPr txBox="1"/>
          <p:nvPr/>
        </p:nvSpPr>
        <p:spPr>
          <a:xfrm>
            <a:off x="2377325" y="2172638"/>
            <a:ext cx="26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1206775" y="2682425"/>
            <a:ext cx="26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cxnSp>
        <p:nvCxnSpPr>
          <p:cNvPr id="305" name="Google Shape;305;p32"/>
          <p:cNvCxnSpPr>
            <a:stCxn id="279" idx="3"/>
            <a:endCxn id="289" idx="0"/>
          </p:cNvCxnSpPr>
          <p:nvPr/>
        </p:nvCxnSpPr>
        <p:spPr>
          <a:xfrm flipH="1">
            <a:off x="2978573" y="1759824"/>
            <a:ext cx="390000" cy="3121500"/>
          </a:xfrm>
          <a:prstGeom prst="bentConnector4">
            <a:avLst>
              <a:gd fmla="val -330642" name="adj1"/>
              <a:gd fmla="val 9584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Технология программирования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Разработка программ - промышленное производство ⇒ необходима технология разработки программ.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/>
              <a:t>Технология программирования</a:t>
            </a:r>
            <a:r>
              <a:rPr lang="ru" sz="1500"/>
              <a:t> - совокупность методов и инструментальных средств, используемых в процессе разработки программного обеспечения.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/>
              <a:t>Технология программирования</a:t>
            </a:r>
            <a:r>
              <a:rPr lang="ru" sz="1500"/>
              <a:t> представляет собой набор технологических инструкций, включающих: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указание последовательности выполнения технологических операций (этапов разработки), описание операций;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перечисление условий, при которых выполняется та или иная операция;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инструкции, нормативы, стандарты, критерии и методы оценки;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Технология также определяет способ описания проектируемой системы (модель  системы), используемый на конкретном этапе разработки.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развития технологии программирования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b="1" lang="ru"/>
              <a:t>«Стихийное программирование»</a:t>
            </a:r>
            <a:r>
              <a:rPr lang="ru"/>
              <a:t>. От появления первых ЭВМ до середины 60-х годов ХХ века («кризиса программирования»).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b="1" lang="ru"/>
              <a:t>Структурное программирование</a:t>
            </a:r>
            <a:r>
              <a:rPr lang="ru"/>
              <a:t>. Середина 60-х – середина 80-х годов ХХ века. В рамках структурного программирования – модульное программирование (разбиение программы на независимые файлы – модули).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b="1" lang="ru"/>
              <a:t>Объектно-ориентированное программирование</a:t>
            </a:r>
            <a:r>
              <a:rPr lang="ru"/>
              <a:t>. Середина 80-х – середина 90-х годов ХХ века. Объект (класс) – новый тип данных, который объединяет в себе данные и методы (подпрограммы) обработки этих данных.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ru"/>
              <a:t>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Критерии качества программ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2400"/>
              <a:t>Соответствие постановке задачи</a:t>
            </a:r>
            <a:endParaRPr b="1" sz="2400"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2400"/>
              <a:t>Надежность</a:t>
            </a:r>
            <a:endParaRPr b="1" sz="2400"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2400"/>
              <a:t>Эффективность</a:t>
            </a:r>
            <a:endParaRPr b="1" sz="2400"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2400"/>
              <a:t>Минимальное время вычислений при ограниченных ресурсах</a:t>
            </a:r>
            <a:endParaRPr sz="2400"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2400"/>
              <a:t>Минимальный объем памяти при ограниченном времени вычислений</a:t>
            </a:r>
            <a:endParaRPr sz="2400"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2400"/>
              <a:t>Переносимость</a:t>
            </a:r>
            <a:endParaRPr b="1" sz="2400"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2400"/>
              <a:t>Простота анализа и изменения программы</a:t>
            </a:r>
            <a:endParaRPr b="1" sz="2400"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2400"/>
              <a:t>Модульность (метод нисходящего проектирования, подпрограммы)</a:t>
            </a:r>
            <a:endParaRPr sz="2400"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2400"/>
              <a:t>Наглядность (использование БУС, структурная форма записи)</a:t>
            </a:r>
            <a:endParaRPr sz="2400"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2400"/>
              <a:t>Документированность</a:t>
            </a:r>
            <a:endParaRPr b="1" sz="2400"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2400"/>
              <a:t>Удобство использования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разработки программы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754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ru" sz="2500"/>
              <a:t>Анализ задачи										35%</a:t>
            </a:r>
            <a:endParaRPr b="1" sz="2500"/>
          </a:p>
          <a:p>
            <a:pPr indent="-37544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 sz="2500"/>
              <a:t>разработка внешней спецификации</a:t>
            </a:r>
            <a:endParaRPr sz="2500"/>
          </a:p>
          <a:p>
            <a:pPr indent="-37544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 sz="2500"/>
              <a:t>подготовка функциональных тестов</a:t>
            </a:r>
            <a:endParaRPr sz="2500"/>
          </a:p>
          <a:p>
            <a:pPr indent="-3754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ru" sz="2500"/>
              <a:t>Разработка алгоритмов							25%</a:t>
            </a:r>
            <a:endParaRPr b="1" sz="2500"/>
          </a:p>
          <a:p>
            <a:pPr indent="-3754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ru" sz="2500"/>
              <a:t>Кодирование алгоритма							10%</a:t>
            </a:r>
            <a:endParaRPr b="1" sz="2500"/>
          </a:p>
          <a:p>
            <a:pPr indent="-3754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ru" sz="2500"/>
              <a:t>Отладка и тестирование программы			20%</a:t>
            </a:r>
            <a:endParaRPr b="1" sz="2500"/>
          </a:p>
          <a:p>
            <a:pPr indent="-3754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ru" sz="2500"/>
              <a:t>Документирование								10%</a:t>
            </a:r>
            <a:endParaRPr b="1"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Внешняя спецификация задачи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Название и условие задачи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Входные данные: состав (имя, смысл, тип, структура, диапазон, точность); объем; форма записи - форма ввода (входная форма)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Выходные данные: состав (имя, смысл, тип, структура, диапазон, точность); объем; форма вывода (выходная форма)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Метод решения (название или описание) и/или </a:t>
            </a:r>
            <a:r>
              <a:rPr lang="ru"/>
              <a:t>связь входных и выходных данных (возможно, формулы)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Аномалии: аномальные ситуации и реакции на них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ru"/>
              <a:t>Функциональные тесты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Тест</a:t>
            </a:r>
            <a:r>
              <a:rPr lang="ru"/>
              <a:t> - совокупность специально подобранных исходных данных и соответствующих выходных данных, используемых для проверки правильности работы программы.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/>
              <a:t>Тестирование</a:t>
            </a:r>
            <a:r>
              <a:rPr lang="ru"/>
              <a:t> - испытание программы на множестве тестов.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/>
              <a:t>Подготовка тестирования: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подготовка тестов;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подготовка программы к тестированию (вставка дополнительных операторов вывода, …)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тесты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2269025"/>
            <a:ext cx="8520600" cy="22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построении функциональных тестов: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Программа рассматривается как «черный ящик», ее внутренняя структура не учитываются.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Используются методы решения задачи, отличные от положенных в основу алгоритма.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/>
              <a:t>Цель функционального тестирования - найти расхождение между программой и ее внешней спецификацией. </a:t>
            </a:r>
            <a:endParaRPr/>
          </a:p>
        </p:txBody>
      </p:sp>
      <p:grpSp>
        <p:nvGrpSpPr>
          <p:cNvPr id="104" name="Google Shape;104;p21"/>
          <p:cNvGrpSpPr/>
          <p:nvPr/>
        </p:nvGrpSpPr>
        <p:grpSpPr>
          <a:xfrm>
            <a:off x="1467000" y="1167125"/>
            <a:ext cx="6210000" cy="952500"/>
            <a:chOff x="1314600" y="1017725"/>
            <a:chExt cx="6210000" cy="952500"/>
          </a:xfrm>
        </p:grpSpPr>
        <p:sp>
          <p:nvSpPr>
            <p:cNvPr id="105" name="Google Shape;105;p21"/>
            <p:cNvSpPr txBox="1"/>
            <p:nvPr/>
          </p:nvSpPr>
          <p:spPr>
            <a:xfrm>
              <a:off x="3467100" y="1017725"/>
              <a:ext cx="1905000" cy="9525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Calibri"/>
                <a:buNone/>
              </a:pPr>
              <a:r>
                <a:rPr i="0" lang="ru" sz="2600" u="none">
                  <a:solidFill>
                    <a:srgbClr val="FFFFFF"/>
                  </a:solidFill>
                </a:rPr>
                <a:t>программа</a:t>
              </a:r>
              <a:endParaRPr sz="1200"/>
            </a:p>
          </p:txBody>
        </p:sp>
        <p:sp>
          <p:nvSpPr>
            <p:cNvPr id="106" name="Google Shape;106;p21"/>
            <p:cNvSpPr txBox="1"/>
            <p:nvPr/>
          </p:nvSpPr>
          <p:spPr>
            <a:xfrm>
              <a:off x="1314600" y="1170725"/>
              <a:ext cx="1428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ru" sz="1800" u="none">
                  <a:solidFill>
                    <a:srgbClr val="000000"/>
                  </a:solidFill>
                </a:rPr>
                <a:t>входные данные</a:t>
              </a:r>
              <a:endParaRPr b="1"/>
            </a:p>
          </p:txBody>
        </p:sp>
        <p:sp>
          <p:nvSpPr>
            <p:cNvPr id="107" name="Google Shape;107;p21"/>
            <p:cNvSpPr txBox="1"/>
            <p:nvPr/>
          </p:nvSpPr>
          <p:spPr>
            <a:xfrm>
              <a:off x="6096000" y="1170725"/>
              <a:ext cx="1428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ru" sz="1800" u="none">
                  <a:solidFill>
                    <a:srgbClr val="000000"/>
                  </a:solidFill>
                </a:rPr>
                <a:t>выходные данные</a:t>
              </a: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2743200" y="1337675"/>
              <a:ext cx="638700" cy="31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5457300" y="1337675"/>
              <a:ext cx="638700" cy="31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