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B2C63A-8812-4317-AE76-20DFE08095D7}">
  <a:tblStyle styleId="{79B2C63A-8812-4317-AE76-20DFE08095D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246990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246990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9246990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9246990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9246990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9246990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92469908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92469908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92469908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92469908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92469908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92469908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92469908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92469908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92469908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92469908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92469908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9246990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92469908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92469908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92469908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92469908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92469908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92469908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9246990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9246990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92469908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92469908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92469908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92469908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9246990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9246990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92469908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92469908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92469908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92469908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92469908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92469908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92469908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92469908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75a04f2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75a04f2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246990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9246990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9246990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9246990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9246990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9246990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246990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9246990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246990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9246990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246990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9246990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Программирование с использованием подпрограмм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функции</a:t>
            </a:r>
            <a:endParaRPr sz="28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Типы в </a:t>
            </a:r>
            <a:r>
              <a:rPr b="1" lang="ru" sz="2100"/>
              <a:t>определении (прототипе)</a:t>
            </a:r>
            <a:r>
              <a:rPr lang="ru" sz="2100"/>
              <a:t> и </a:t>
            </a:r>
            <a:r>
              <a:rPr b="1" lang="ru" sz="2100"/>
              <a:t>объявлениях</a:t>
            </a:r>
            <a:r>
              <a:rPr lang="ru" sz="2100"/>
              <a:t> функции должны совпадать. Однако, имена параметров не являются частью типа и не обязаны совпадать, в прототипе можно не указывать имена аргументов.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Все функции в программе существуют на глобальном уровне и не могут быть вложены друг в друга.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Среди функций выделяется одна главная функция, которая должна иметь имя </a:t>
            </a:r>
            <a:r>
              <a:rPr b="1" lang="ru" sz="2100"/>
              <a:t>main</a:t>
            </a:r>
            <a:r>
              <a:rPr lang="ru" sz="2100"/>
              <a:t>. Для того чтобы программа могла быть скомпилирована и выполнена, она должна содержать, по крайней мере, определение функции </a:t>
            </a:r>
            <a:r>
              <a:rPr b="1" lang="ru" sz="2100"/>
              <a:t>main</a:t>
            </a:r>
            <a:r>
              <a:rPr lang="ru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функции</a:t>
            </a:r>
            <a:endParaRPr sz="282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Объявление (прототип) функции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         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Главная функция программы,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                  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которая печатает 125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"%lf\n"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Cube(5));  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Cube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x)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Функция одного вещественного  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                   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аргумента, которая возвращает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* x * x;        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куб аргумента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функции</a:t>
            </a:r>
            <a:endParaRPr sz="28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Для того, чтобы функция вернула значение, в ней должен быть оператор возврата </a:t>
            </a:r>
            <a:r>
              <a:rPr b="1" i="1" lang="ru" sz="1500"/>
              <a:t>return &lt;значение&gt;</a:t>
            </a:r>
            <a:r>
              <a:rPr lang="ru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если возврата значения функции не требуется (тип возвращаемого значения – </a:t>
            </a:r>
            <a:r>
              <a:rPr b="1" lang="ru" sz="1500"/>
              <a:t>void</a:t>
            </a:r>
            <a:r>
              <a:rPr lang="ru" sz="1500"/>
              <a:t>), оператор возврата может быть пустым или его можно даже опустить в теле функции.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не возвращается значение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Правильно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f3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1;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Правильно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f4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1;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значение возвращается в функции void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f5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не указано возвращаемое значение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f6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}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Правильно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Вызов функции</a:t>
            </a:r>
            <a:endParaRPr sz="282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Вызов функции представляет из себя указатель функции, то есть </a:t>
            </a:r>
            <a:r>
              <a:rPr b="1" lang="ru" sz="2100"/>
              <a:t>имя функции</a:t>
            </a:r>
            <a:r>
              <a:rPr lang="ru" sz="2100"/>
              <a:t> и в скобках </a:t>
            </a:r>
            <a:r>
              <a:rPr b="1" lang="ru" sz="2100"/>
              <a:t>список фактических параметров</a:t>
            </a:r>
            <a:r>
              <a:rPr lang="ru" sz="2100"/>
              <a:t>.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2100"/>
              <a:t>&lt;имя&gt;([&lt;список фактических параметров&gt;])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При вызове функции </a:t>
            </a:r>
            <a:r>
              <a:rPr b="1" lang="ru" sz="2100"/>
              <a:t>фактические параметры должны  соответствовать формальным параметрам</a:t>
            </a:r>
            <a:r>
              <a:rPr lang="ru" sz="2100"/>
              <a:t>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 типу;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 количеству;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 порядку.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Обмен данными между вызывающей программой и подпрограммой</a:t>
            </a:r>
            <a:endParaRPr sz="282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52400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Функция пишется относительно </a:t>
            </a:r>
            <a:r>
              <a:rPr b="1" lang="ru" sz="1900"/>
              <a:t>формальных параметров</a:t>
            </a:r>
            <a:r>
              <a:rPr lang="ru" sz="1900"/>
              <a:t>, для которых указываются типы, а выполняется для </a:t>
            </a:r>
            <a:r>
              <a:rPr b="1" lang="ru" sz="1900"/>
              <a:t>фактических параметров</a:t>
            </a:r>
            <a:r>
              <a:rPr lang="ru" sz="1900"/>
              <a:t>, которые </a:t>
            </a:r>
            <a:r>
              <a:rPr b="1" lang="ru" sz="1900"/>
              <a:t>подставляются на место формальных</a:t>
            </a:r>
            <a:r>
              <a:rPr lang="ru" sz="1900"/>
              <a:t> при </a:t>
            </a:r>
            <a:r>
              <a:rPr b="1" lang="ru" sz="1900"/>
              <a:t>вызове</a:t>
            </a:r>
            <a:r>
              <a:rPr lang="ru" sz="1900"/>
              <a:t> функции.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Обмен данными между вызывающей программой и подпрограммой осуществляется при помощи аппарата </a:t>
            </a:r>
            <a:r>
              <a:rPr b="1" lang="ru" sz="1900"/>
              <a:t>формальных-фактических параметров</a:t>
            </a:r>
            <a:r>
              <a:rPr lang="ru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При вызове подпрограммы ей передаются фактические параметры, используя которые, она выполняется.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Обмен данными между вызывающей программой и подпрограммой</a:t>
            </a:r>
            <a:endParaRPr sz="282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52400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Существует два способа передачи данных: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по значению;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по ссылке;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При передаче данных </a:t>
            </a:r>
            <a:r>
              <a:rPr b="1" lang="ru" sz="1900"/>
              <a:t>по значению</a:t>
            </a:r>
            <a:r>
              <a:rPr lang="ru" sz="1900"/>
              <a:t> в подпрограмму передается </a:t>
            </a:r>
            <a:r>
              <a:rPr b="1" lang="ru" sz="1900"/>
              <a:t>копия</a:t>
            </a:r>
            <a:r>
              <a:rPr lang="ru" sz="1900"/>
              <a:t>  фактического параметра.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Из этого следует, что, если подпрограмма изменит значение этого параметра, в вызывающей программе он </a:t>
            </a:r>
            <a:r>
              <a:rPr b="1" lang="ru" sz="1900"/>
              <a:t>останется неизменным</a:t>
            </a:r>
            <a:r>
              <a:rPr lang="ru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Обмен данными между вызывающей программой и подпрограммой</a:t>
            </a:r>
            <a:endParaRPr sz="282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52400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При передаче данных </a:t>
            </a:r>
            <a:r>
              <a:rPr b="1" lang="ru" sz="1900"/>
              <a:t>по ссылке</a:t>
            </a:r>
            <a:r>
              <a:rPr lang="ru" sz="1900"/>
              <a:t>. в подпрограмму передается </a:t>
            </a:r>
            <a:r>
              <a:rPr b="1" lang="ru" sz="1900"/>
              <a:t>адрес</a:t>
            </a:r>
            <a:r>
              <a:rPr lang="ru" sz="1900"/>
              <a:t> фактического параметра, то есть подпрограмма “допускается” к памяти вызывающей программы.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В этом случае, если подпрограмма изменяет значение фактического параметра, </a:t>
            </a:r>
            <a:r>
              <a:rPr b="1" lang="ru" sz="1900"/>
              <a:t>эти изменения происходят и в вызывающей программе</a:t>
            </a:r>
            <a:r>
              <a:rPr lang="ru" sz="1900"/>
              <a:t>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/>
              <a:t>Так можно передавать результаты из подпрограммы в вызывающую программу. 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Обмен данными между вызывающей программой и подпрограммой</a:t>
            </a:r>
            <a:endParaRPr sz="282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52400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 C/C++ </a:t>
            </a:r>
            <a:r>
              <a:rPr b="1" lang="ru" sz="1900"/>
              <a:t>по умолчанию</a:t>
            </a:r>
            <a:r>
              <a:rPr lang="ru" sz="1900"/>
              <a:t> данные передаются </a:t>
            </a:r>
            <a:r>
              <a:rPr b="1" lang="ru" sz="1900"/>
              <a:t>по значению</a:t>
            </a:r>
            <a:r>
              <a:rPr lang="ru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Для реализации передачи данных </a:t>
            </a:r>
            <a:r>
              <a:rPr b="1" lang="ru" sz="1900"/>
              <a:t>по ссылке</a:t>
            </a:r>
            <a:r>
              <a:rPr lang="ru" sz="1900"/>
              <a:t> в списке формальных параметров перед именем параметра, передаваемом </a:t>
            </a:r>
            <a:r>
              <a:rPr b="1" lang="ru" sz="1900"/>
              <a:t>по ссылке</a:t>
            </a:r>
            <a:r>
              <a:rPr lang="ru" sz="1900"/>
              <a:t>, ставится символ </a:t>
            </a:r>
            <a:r>
              <a:rPr b="1" lang="ru" sz="1900"/>
              <a:t>&amp;</a:t>
            </a:r>
            <a:r>
              <a:rPr lang="ru" sz="1900"/>
              <a:t>.</a:t>
            </a:r>
            <a:endParaRPr sz="1900"/>
          </a:p>
          <a:p>
            <a:pPr indent="457200" lvl="0" marL="0" marR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&amp;y)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x</a:t>
            </a:r>
            <a:r>
              <a:rPr lang="ru" sz="1900"/>
              <a:t> – передается по значению;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y</a:t>
            </a:r>
            <a:r>
              <a:rPr lang="ru" sz="1900"/>
              <a:t> – передается по ссылке.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Задано два квадратных уравнения: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a*x</a:t>
            </a:r>
            <a:r>
              <a:rPr b="1" baseline="30000" lang="ru" sz="2200"/>
              <a:t>2</a:t>
            </a:r>
            <a:r>
              <a:rPr lang="ru" sz="2200"/>
              <a:t> + b*x + c = 0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d*x</a:t>
            </a:r>
            <a:r>
              <a:rPr b="1" baseline="30000" lang="ru" sz="2200"/>
              <a:t>2</a:t>
            </a:r>
            <a:r>
              <a:rPr lang="ru" sz="2200"/>
              <a:t> + e*x + f = 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Решить эти уравнения в области действительных чисел и напечатать сообщение, если действительных корней нет.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Для решения этой задачи напишем функцию решения квадратного уравнения и применим её к каждому уравнению.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Назовём логическую функцию </a:t>
            </a:r>
            <a:r>
              <a:rPr i="1" lang="ru" sz="2200"/>
              <a:t>cor</a:t>
            </a:r>
            <a:r>
              <a:rPr lang="ru" sz="2200"/>
              <a:t>, у неё  будет 5 параметров, три из них передаются </a:t>
            </a:r>
            <a:r>
              <a:rPr b="1" lang="ru" sz="2200"/>
              <a:t>по значению</a:t>
            </a:r>
            <a:r>
              <a:rPr lang="ru" sz="2200"/>
              <a:t> </a:t>
            </a:r>
            <a:r>
              <a:rPr i="1" lang="ru" sz="2200"/>
              <a:t>a, b, c</a:t>
            </a:r>
            <a:r>
              <a:rPr lang="ru" sz="2200"/>
              <a:t> – это  коэффициенты уравнения, два параметра </a:t>
            </a:r>
            <a:r>
              <a:rPr b="1" lang="ru" sz="2200"/>
              <a:t>по ссылке</a:t>
            </a:r>
            <a:r>
              <a:rPr lang="ru" sz="2200"/>
              <a:t>: </a:t>
            </a:r>
            <a:r>
              <a:rPr i="1" lang="ru" sz="2200"/>
              <a:t>x1, x2</a:t>
            </a:r>
            <a:r>
              <a:rPr lang="ru" sz="2200"/>
              <a:t> – корни уравнения.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Результат функции – признак наличия действительных корней, получающий значение </a:t>
            </a:r>
            <a:r>
              <a:rPr i="1" lang="ru" sz="2200"/>
              <a:t>true</a:t>
            </a:r>
            <a:r>
              <a:rPr lang="ru" sz="2200"/>
              <a:t>, если есть действительные корни, и </a:t>
            </a:r>
            <a:r>
              <a:rPr i="1" lang="ru" sz="2200"/>
              <a:t>false</a:t>
            </a:r>
            <a:r>
              <a:rPr lang="ru" sz="2200"/>
              <a:t>, если таких корней нет.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&amp;x1,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&amp;x2)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 = sqr(b) – 4 * a * c;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&gt;= 0) 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x1 = (-b +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(D)) / (2 * a);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x2 = (-b -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(D)) / (2 * a);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&amp;x1,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&amp;x2)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 = sqr(b) – 4 * a * c;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&gt;= 0) {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x1 = (-b +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(D)) / (2 * a);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x2 = (-b -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(D)) / (2 * a);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&gt;= 0; </a:t>
            </a:r>
            <a:r>
              <a:rPr lang="ru" sz="17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 сократить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b, c, d, e, f; 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x1, x2;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коэффициенты уравнений"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a &gt;&gt; b &gt;&gt; c &gt;&gt; d &gt;&gt; e &gt;&gt; f;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Решение первого уравнения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(cor(a, b, c, x1, x2) ==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Вызов функции cor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x1 &lt;&lt; x2 &lt;&lt;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"действительных корней нет"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Решение второго уравнения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(cor(d, e, f, x1, x2)) { </a:t>
            </a:r>
            <a:r>
              <a:rPr lang="ru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 не сравнивать с true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x1 &lt;&lt; x2 &lt;&lt;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"действительных корней нет"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 </a:t>
            </a:r>
            <a:endParaRPr sz="2820"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поиска корня уравнения </a:t>
            </a:r>
            <a:r>
              <a:rPr i="1" lang="ru"/>
              <a:t>f</a:t>
            </a:r>
            <a:r>
              <a:rPr lang="ru"/>
              <a:t>(</a:t>
            </a:r>
            <a:r>
              <a:rPr i="1" lang="ru"/>
              <a:t>x</a:t>
            </a:r>
            <a:r>
              <a:rPr lang="ru"/>
              <a:t>) = 0 на отрезке [</a:t>
            </a:r>
            <a:r>
              <a:rPr i="1" lang="ru"/>
              <a:t>a</a:t>
            </a:r>
            <a:r>
              <a:rPr lang="ru"/>
              <a:t>; </a:t>
            </a:r>
            <a:r>
              <a:rPr i="1" lang="ru"/>
              <a:t>b</a:t>
            </a:r>
            <a:r>
              <a:rPr lang="ru"/>
              <a:t>] с заданной точностью методом деления отрезка пополам.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&lt;math.h&gt;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* x - 2;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 </a:t>
            </a:r>
            <a:endParaRPr sz="282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b, e, x, c;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границы отрезка и точность: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a &gt;&gt; b &gt;&gt; e;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fabs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 - b) &gt; e) {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 = (a + b) / 2;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(f(a) * f(c) &lt; 0)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 = c;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 = c;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 = (a + b) / 2;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 =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 &lt;&lt;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"f(x) =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f(x) &lt;&lt;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  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Локализация имен</a:t>
            </a:r>
            <a:endParaRPr sz="2820"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 программе, </a:t>
            </a:r>
            <a:r>
              <a:rPr b="1" lang="ru" sz="2200"/>
              <a:t>содержащей подпрограммы</a:t>
            </a:r>
            <a:r>
              <a:rPr lang="ru" sz="2200"/>
              <a:t>, может существовать несколько уровней описания объектов (типов, констант, переменных, функций). Рассмотрим взаимодействие объектов в таких ситуациях на примере переменных.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/>
              <a:t>Пусть есть программа и в ней описана подпрограмма.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Переменные, описанные в подпрограмме, доступны </a:t>
            </a:r>
            <a:r>
              <a:rPr b="1" lang="ru" sz="2200"/>
              <a:t>только в этой подпрограмме</a:t>
            </a:r>
            <a:r>
              <a:rPr lang="ru" sz="2200"/>
              <a:t>. Это </a:t>
            </a:r>
            <a:r>
              <a:rPr b="1" lang="ru" sz="2200"/>
              <a:t>локальные переменные</a:t>
            </a:r>
            <a:r>
              <a:rPr lang="ru" sz="2200"/>
              <a:t> этой  подпрограммы и недоступны во внешней программе.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Локализация имен</a:t>
            </a:r>
            <a:endParaRPr sz="2820"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Переменные, описанные во внешней программе – </a:t>
            </a:r>
            <a:r>
              <a:rPr b="1" lang="ru" sz="2200"/>
              <a:t>глобальные переменные</a:t>
            </a:r>
            <a:r>
              <a:rPr lang="ru" sz="2200"/>
              <a:t>, доступны в программе и подпрограмме, а это значит, то подпрограмма может </a:t>
            </a:r>
            <a:r>
              <a:rPr b="1" lang="ru" sz="2200"/>
              <a:t>использовать</a:t>
            </a:r>
            <a:r>
              <a:rPr lang="ru" sz="2200"/>
              <a:t> значения глобальных переменных и </a:t>
            </a:r>
            <a:r>
              <a:rPr b="1" lang="ru" sz="2200"/>
              <a:t>изменять</a:t>
            </a:r>
            <a:r>
              <a:rPr lang="ru" sz="2200"/>
              <a:t> их.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/>
              <a:t>Если имя локальной переменной совпадает с именем глобальной переменной, то в подпрограмме глобальная переменная становится недоступной.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Локализация имен</a:t>
            </a:r>
            <a:endParaRPr sz="2820"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a, b, c;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10;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 a + c + x;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Локализация имен</a:t>
            </a:r>
            <a:endParaRPr sz="2820"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 = 5;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100;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"before: a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c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F(10)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"after: a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c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 = 10;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"before: a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c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F(10)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"after: a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c =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c &lt;&lt;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Локализация имен</a:t>
            </a:r>
            <a:endParaRPr sz="2820"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этом примере </a:t>
            </a:r>
            <a:r>
              <a:rPr i="1" lang="ru"/>
              <a:t>a, b, c</a:t>
            </a:r>
            <a:r>
              <a:rPr lang="ru"/>
              <a:t> – глобальные переменные.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Глобальная переменная </a:t>
            </a:r>
            <a:r>
              <a:rPr i="1" lang="ru"/>
              <a:t>c</a:t>
            </a:r>
            <a:r>
              <a:rPr lang="ru"/>
              <a:t> недоступна в функции, так как её имя совпало с именем локальной переменной, остальные переменные доступны.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вычислении функции используется значение глобальной переменной </a:t>
            </a:r>
            <a:r>
              <a:rPr i="1" lang="ru"/>
              <a:t>a</a:t>
            </a:r>
            <a:r>
              <a:rPr lang="ru"/>
              <a:t> и локальной </a:t>
            </a:r>
            <a:r>
              <a:rPr i="1" lang="ru"/>
              <a:t>c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зависимости от того, какое значение имела глобальная переменная </a:t>
            </a:r>
            <a:r>
              <a:rPr i="1" lang="ru"/>
              <a:t>a</a:t>
            </a:r>
            <a:r>
              <a:rPr lang="ru"/>
              <a:t> в момент вызова функции, получаются различные значения результата функции.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Так, при первом обращении, функция вернет результат равный 25, а при втором обращении 45.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Подпрограммы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Подпрограмма</a:t>
            </a:r>
            <a:r>
              <a:rPr lang="ru" sz="2100"/>
              <a:t> – именованная, логически законченная группа операторов языка,  которую можно вызвать для выполнения  определенной задачи (класса задач) любое количество раз из различных мест программы.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/>
              <a:t>Подпрограмма</a:t>
            </a:r>
            <a:r>
              <a:rPr lang="ru" sz="2100"/>
              <a:t> – это программа, которую можно вызвать по имени, передать ей исходные данные в виде значений входных  параметров и получить результаты.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100"/>
              <a:t>Подпрограмма</a:t>
            </a:r>
            <a:r>
              <a:rPr lang="ru" sz="2100"/>
              <a:t> – автономно оформленный алгоритм, который может быть использован другим алгоритмом.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Подпрограммы необходимы: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чтобы избежать повторного программирования одинаковых с точностью до обозначений частей алгоритма;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для улучшения наглядности программы за счет укрупнения операторов;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для создания библиотек алгоритмов;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для упрощения отладки программ;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чтобы упростить разделение труда между несколькими программистами.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подпрограммы</a:t>
            </a:r>
            <a:endParaRPr sz="282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342538" y="2091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{79B2C63A-8812-4317-AE76-20DFE08095D7}</a:tableStyleId>
              </a:tblPr>
              <a:tblGrid>
                <a:gridCol w="2500625"/>
                <a:gridCol w="4072250"/>
              </a:tblGrid>
              <a:tr h="288175">
                <a:tc>
                  <a:txBody>
                    <a:bodyPr/>
                    <a:lstStyle/>
                    <a:p>
                      <a:pPr indent="0" lvl="0" marL="2355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подпрограммы</a:t>
                      </a:r>
                      <a:endParaRPr sz="1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Список формальных параметров</a:t>
                      </a:r>
                      <a:endParaRPr sz="18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01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4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 подпрограммы</a:t>
                      </a:r>
                      <a:endParaRPr sz="4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80" name="Google Shape;80;p17"/>
          <p:cNvGrpSpPr/>
          <p:nvPr/>
        </p:nvGrpSpPr>
        <p:grpSpPr>
          <a:xfrm>
            <a:off x="4401346" y="1249997"/>
            <a:ext cx="455295" cy="608964"/>
            <a:chOff x="4020184" y="1710435"/>
            <a:chExt cx="455295" cy="608964"/>
          </a:xfrm>
        </p:grpSpPr>
        <p:sp>
          <p:nvSpPr>
            <p:cNvPr id="81" name="Google Shape;81;p17"/>
            <p:cNvSpPr/>
            <p:nvPr/>
          </p:nvSpPr>
          <p:spPr>
            <a:xfrm>
              <a:off x="4020184" y="1710435"/>
              <a:ext cx="455295" cy="608964"/>
            </a:xfrm>
            <a:custGeom>
              <a:rect b="b" l="l" r="r" t="t"/>
              <a:pathLst>
                <a:path extrusionOk="0" h="608964" w="455295">
                  <a:moveTo>
                    <a:pt x="157479" y="0"/>
                  </a:moveTo>
                  <a:lnTo>
                    <a:pt x="0" y="84200"/>
                  </a:lnTo>
                  <a:lnTo>
                    <a:pt x="218948" y="493649"/>
                  </a:lnTo>
                  <a:lnTo>
                    <a:pt x="140207" y="535686"/>
                  </a:lnTo>
                  <a:lnTo>
                    <a:pt x="381888" y="608964"/>
                  </a:lnTo>
                  <a:lnTo>
                    <a:pt x="455167" y="367284"/>
                  </a:lnTo>
                  <a:lnTo>
                    <a:pt x="376427" y="409448"/>
                  </a:lnTo>
                  <a:lnTo>
                    <a:pt x="15747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4020184" y="1710435"/>
              <a:ext cx="455295" cy="608964"/>
            </a:xfrm>
            <a:custGeom>
              <a:rect b="b" l="l" r="r" t="t"/>
              <a:pathLst>
                <a:path extrusionOk="0" h="608964" w="455295">
                  <a:moveTo>
                    <a:pt x="140207" y="535686"/>
                  </a:moveTo>
                  <a:lnTo>
                    <a:pt x="218948" y="493649"/>
                  </a:lnTo>
                  <a:lnTo>
                    <a:pt x="0" y="84200"/>
                  </a:lnTo>
                  <a:lnTo>
                    <a:pt x="157479" y="0"/>
                  </a:lnTo>
                  <a:lnTo>
                    <a:pt x="376427" y="409448"/>
                  </a:lnTo>
                  <a:lnTo>
                    <a:pt x="455167" y="367284"/>
                  </a:lnTo>
                  <a:lnTo>
                    <a:pt x="381888" y="608964"/>
                  </a:lnTo>
                  <a:lnTo>
                    <a:pt x="140207" y="535686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" name="Google Shape;83;p17"/>
          <p:cNvGrpSpPr/>
          <p:nvPr/>
        </p:nvGrpSpPr>
        <p:grpSpPr>
          <a:xfrm>
            <a:off x="6159170" y="1249997"/>
            <a:ext cx="478154" cy="587375"/>
            <a:chOff x="5646420" y="1741297"/>
            <a:chExt cx="478154" cy="587375"/>
          </a:xfrm>
        </p:grpSpPr>
        <p:sp>
          <p:nvSpPr>
            <p:cNvPr id="84" name="Google Shape;84;p17"/>
            <p:cNvSpPr/>
            <p:nvPr/>
          </p:nvSpPr>
          <p:spPr>
            <a:xfrm>
              <a:off x="5646420" y="1741297"/>
              <a:ext cx="478154" cy="587375"/>
            </a:xfrm>
            <a:custGeom>
              <a:rect b="b" l="l" r="r" t="t"/>
              <a:pathLst>
                <a:path extrusionOk="0" h="587375" w="478154">
                  <a:moveTo>
                    <a:pt x="425957" y="0"/>
                  </a:moveTo>
                  <a:lnTo>
                    <a:pt x="178815" y="52069"/>
                  </a:lnTo>
                  <a:lnTo>
                    <a:pt x="253618" y="100837"/>
                  </a:lnTo>
                  <a:lnTo>
                    <a:pt x="0" y="489838"/>
                  </a:lnTo>
                  <a:lnTo>
                    <a:pt x="149605" y="587375"/>
                  </a:lnTo>
                  <a:lnTo>
                    <a:pt x="403225" y="198374"/>
                  </a:lnTo>
                  <a:lnTo>
                    <a:pt x="478027" y="247141"/>
                  </a:lnTo>
                  <a:lnTo>
                    <a:pt x="425957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646420" y="1741297"/>
              <a:ext cx="478154" cy="587375"/>
            </a:xfrm>
            <a:custGeom>
              <a:rect b="b" l="l" r="r" t="t"/>
              <a:pathLst>
                <a:path extrusionOk="0" h="587375" w="478154">
                  <a:moveTo>
                    <a:pt x="478027" y="247141"/>
                  </a:moveTo>
                  <a:lnTo>
                    <a:pt x="403225" y="198374"/>
                  </a:lnTo>
                  <a:lnTo>
                    <a:pt x="149605" y="587375"/>
                  </a:lnTo>
                  <a:lnTo>
                    <a:pt x="0" y="489838"/>
                  </a:lnTo>
                  <a:lnTo>
                    <a:pt x="253618" y="100837"/>
                  </a:lnTo>
                  <a:lnTo>
                    <a:pt x="178815" y="52069"/>
                  </a:lnTo>
                  <a:lnTo>
                    <a:pt x="425957" y="0"/>
                  </a:lnTo>
                  <a:lnTo>
                    <a:pt x="478027" y="247141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подпрограммы</a:t>
            </a:r>
            <a:endParaRPr sz="28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Подпрограмма состоит из </a:t>
            </a:r>
            <a:r>
              <a:rPr b="1" lang="ru" sz="2200"/>
              <a:t>заголовка</a:t>
            </a:r>
            <a:r>
              <a:rPr lang="ru" sz="2200"/>
              <a:t> и </a:t>
            </a:r>
            <a:r>
              <a:rPr b="1" lang="ru" sz="2200"/>
              <a:t>блока</a:t>
            </a:r>
            <a:r>
              <a:rPr lang="ru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заголовке указывается тип подпрограммы, </a:t>
            </a:r>
            <a:r>
              <a:rPr b="1" lang="ru" sz="2200"/>
              <a:t>имя подпрограммы</a:t>
            </a:r>
            <a:r>
              <a:rPr lang="ru" sz="2200"/>
              <a:t> и </a:t>
            </a:r>
            <a:r>
              <a:rPr b="1" lang="ru" sz="2200"/>
              <a:t>список формальных параметров</a:t>
            </a:r>
            <a:r>
              <a:rPr lang="ru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списке формальных параметров для каждого параметра указывается: </a:t>
            </a:r>
            <a:r>
              <a:rPr b="1" lang="ru" sz="2200"/>
              <a:t>тип параметра</a:t>
            </a:r>
            <a:r>
              <a:rPr lang="ru" sz="2200"/>
              <a:t>, его </a:t>
            </a:r>
            <a:r>
              <a:rPr b="1" lang="ru" sz="2200"/>
              <a:t>имя</a:t>
            </a:r>
            <a:r>
              <a:rPr lang="ru" sz="2200"/>
              <a:t> и </a:t>
            </a:r>
            <a:r>
              <a:rPr b="1" lang="ru" sz="2200"/>
              <a:t>способ передачи</a:t>
            </a:r>
            <a:r>
              <a:rPr lang="ru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Блок подпрограммы</a:t>
            </a:r>
            <a:r>
              <a:rPr lang="ru" sz="2200"/>
              <a:t> – это программа, которая  может иметь свои локальные переменные.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теле подпрограммы наряду с локальными переменными используются </a:t>
            </a:r>
            <a:r>
              <a:rPr b="1" lang="ru" sz="2200"/>
              <a:t>формальные параметры</a:t>
            </a:r>
            <a:r>
              <a:rPr lang="ru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подпрограммы</a:t>
            </a:r>
            <a:endParaRPr sz="28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Алгоритм подпрограммы</a:t>
            </a:r>
            <a:r>
              <a:rPr lang="ru" sz="2200"/>
              <a:t> описывает преобразование ее входных параметров в результаты.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 </a:t>
            </a:r>
            <a:r>
              <a:rPr b="1" lang="ru" sz="2200"/>
              <a:t>языках C/C++</a:t>
            </a:r>
            <a:r>
              <a:rPr lang="ru" sz="2200"/>
              <a:t> подпрограммы реализованы в виде </a:t>
            </a:r>
            <a:r>
              <a:rPr b="1" lang="ru" sz="2200"/>
              <a:t>функций</a:t>
            </a:r>
            <a:r>
              <a:rPr lang="ru" sz="2200"/>
              <a:t>. Программа на С/С++ состоит из одной или нескольких функций.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Функция</a:t>
            </a:r>
            <a:r>
              <a:rPr lang="ru" sz="2200"/>
              <a:t> получает входные параметры и возвращает </a:t>
            </a:r>
            <a:r>
              <a:rPr b="1" lang="ru" sz="2200"/>
              <a:t>единственное значение</a:t>
            </a:r>
            <a:r>
              <a:rPr lang="ru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Функция должна быть описана перед своим использованием.</a:t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функции</a:t>
            </a:r>
            <a:endParaRPr sz="28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/>
              <a:t>Объявление функции (прототип)</a:t>
            </a:r>
            <a:r>
              <a:rPr lang="ru" sz="2200"/>
              <a:t> задает имя функции, тип возвращаемого значения и количество и типы параметров, которые должны присутствовать при вызове функции. Указание </a:t>
            </a:r>
            <a:r>
              <a:rPr b="1" lang="ru" sz="2200"/>
              <a:t>void</a:t>
            </a:r>
            <a:r>
              <a:rPr lang="ru" sz="2200"/>
              <a:t> в качестве возвращаемого значения означает, что функция не возвращает значения.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200"/>
              <a:t>Определением функции</a:t>
            </a:r>
            <a:r>
              <a:rPr lang="ru" sz="2200"/>
              <a:t> является </a:t>
            </a:r>
            <a:r>
              <a:rPr b="1" lang="ru" sz="2200"/>
              <a:t>объявление функции</a:t>
            </a:r>
            <a:r>
              <a:rPr lang="ru" sz="2200"/>
              <a:t>, в котором присутствует тело функции.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Описание функции</a:t>
            </a:r>
            <a:endParaRPr sz="28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&lt;тип&gt; &lt;имя&gt;([&lt;список формальных параметров&gt;])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{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[&lt;объявления&gt;]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[&lt;операторы&gt;]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return &lt;значение&gt;;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}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ru"/>
              <a:t>тип </a:t>
            </a:r>
            <a:r>
              <a:rPr lang="ru"/>
              <a:t>– тип возвращаемого функцией значения (например, целое, вещественное, строковое и др.).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ru"/>
              <a:t>список формальных параметров</a:t>
            </a:r>
            <a:r>
              <a:rPr lang="ru"/>
              <a:t> – список аргументов с указанием их типов и имен, разделенных запятыми, и заключенных в скобки. Если функция не имеет параметров, то скобки все равно необходимы.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