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FE40FA-BE3F-4DCC-A2B3-85B1FBCD569B}">
  <a:tblStyle styleId="{3BFE40FA-BE3F-4DCC-A2B3-85B1FBCD56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7022b7f1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7022b7f1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7022b7f1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7022b7f1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7022b7f1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7022b7f1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7022b7f1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7022b7f1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7022b7f1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7022b7f1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7022b7f1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07022b7f1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07022b7f1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07022b7f1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7022b7f1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7022b7f1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7022b7f1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7022b7f1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8c9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8c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8bada38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8bada38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8bada38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8bada38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7022b7f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7022b7f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07022b7f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07022b7f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7022b7f1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7022b7f1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7022b7f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7022b7f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lekhinRV@mpei.r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pac.mpei.ru/" TargetMode="External"/><Relationship Id="rId4" Type="http://schemas.openxmlformats.org/officeDocument/2006/relationships/hyperlink" Target="https://e.lanbook.com/book/8281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Фортран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Типы данных. Числовые типы данных. Разновидности</a:t>
            </a:r>
            <a:endParaRPr sz="2500"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88400"/>
            <a:ext cx="8520600" cy="3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i="1" lang="ru" sz="1912"/>
              <a:t>имя-типа([kind =] значение-разновидности) список объектов данных</a:t>
            </a:r>
            <a:endParaRPr i="1" sz="1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912"/>
              <a:t>kind - параметр разновидности типа.</a:t>
            </a:r>
            <a:endParaRPr sz="1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9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912"/>
              <a:t>Пример:</a:t>
            </a:r>
            <a:endParaRPr sz="19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ru" sz="1912"/>
              <a:t>integer(kind = 2) m</a:t>
            </a:r>
            <a:endParaRPr sz="1912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ru" sz="1912"/>
              <a:t>real(8) x</a:t>
            </a:r>
            <a:endParaRPr sz="1912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Типы данных. Числовые типы данных. Разновидности</a:t>
            </a:r>
            <a:endParaRPr sz="2900"/>
          </a:p>
        </p:txBody>
      </p:sp>
      <p:graphicFrame>
        <p:nvGraphicFramePr>
          <p:cNvPr id="114" name="Google Shape;114;p23"/>
          <p:cNvGraphicFramePr/>
          <p:nvPr/>
        </p:nvGraphicFramePr>
        <p:xfrm>
          <a:off x="3116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{3BFE40FA-BE3F-4DCC-A2B3-85B1FBCD569B}</a:tableStyleId>
              </a:tblPr>
              <a:tblGrid>
                <a:gridCol w="1010875"/>
                <a:gridCol w="3249425"/>
                <a:gridCol w="3238675"/>
                <a:gridCol w="1021650"/>
              </a:tblGrid>
              <a:tr h="2760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200"/>
                        <a:t>Тип</a:t>
                      </a:r>
                      <a:endParaRPr i="1"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200"/>
                        <a:t>Диапазон изменения</a:t>
                      </a:r>
                      <a:endParaRPr i="1"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200"/>
                        <a:t>Число байт</a:t>
                      </a:r>
                      <a:endParaRPr i="1"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00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200"/>
                        <a:t>Целый</a:t>
                      </a:r>
                      <a:endParaRPr i="1"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44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INTEGER(1)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От -128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до +127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1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INTEGER(2)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От -32’768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до +32’767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2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INTEGER(4)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от -2’147’483’648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до  +2’147’483’647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00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200"/>
                        <a:t>Вещественный</a:t>
                      </a:r>
                      <a:endParaRPr i="1"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44800">
                <a:tc rowSpan="4"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REAL(4)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4"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отрицательные числа: от  -3.4028235E+38 до -1.1754944E-38;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число 0;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положительные числа: от  +1.1754944E-38 до +3.4028235E+38;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дробная часть может содержать до шести десятичных знаков.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4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00">
                <a:tc vMerge="1"/>
                <a:tc gridSpan="2" vMerge="1"/>
                <a:tc hMerge="1" vMerge="1"/>
                <a:tc vMerge="1"/>
              </a:tr>
              <a:tr h="244800">
                <a:tc vMerge="1"/>
                <a:tc gridSpan="2" vMerge="1"/>
                <a:tc hMerge="1" vMerge="1"/>
                <a:tc vMerge="1"/>
              </a:tr>
              <a:tr h="100000">
                <a:tc vMerge="1"/>
                <a:tc gridSpan="2" vMerge="1"/>
                <a:tc hMerge="1" vMerge="1"/>
                <a:tc vMerge="1"/>
              </a:tr>
              <a:tr h="244800">
                <a:tc rowSpan="4"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REAL(8)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 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 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 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4"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Отрицательные числа: </a:t>
                      </a: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от -1.797693134862316D+308 до -2.225073858507201D-308.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Число 0.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Положительные числа: </a:t>
                      </a: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от +2.225073858507201D-308 до +1.797693134862316D+308.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Дробная часть может содержать до 15 </a:t>
                      </a:r>
                      <a:r>
                        <a:rPr lang="ru" sz="1200">
                          <a:solidFill>
                            <a:srgbClr val="000000"/>
                          </a:solidFill>
                        </a:rPr>
                        <a:t>десятичных знаков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8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 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 </a:t>
                      </a:r>
                      <a:endParaRPr sz="1200"/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/>
                        <a:t> </a:t>
                      </a:r>
                      <a:endParaRPr sz="1200"/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800">
                <a:tc vMerge="1"/>
                <a:tc gridSpan="2" vMerge="1"/>
                <a:tc hMerge="1" vMerge="1"/>
                <a:tc vMerge="1"/>
              </a:tr>
              <a:tr h="244800">
                <a:tc vMerge="1"/>
                <a:tc gridSpan="2" vMerge="1"/>
                <a:tc hMerge="1" vMerge="1"/>
                <a:tc vMerge="1"/>
              </a:tr>
              <a:tr h="100000">
                <a:tc vMerge="1"/>
                <a:tc gridSpan="2" vMerge="1"/>
                <a:tc hMerge="1"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Целые константы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Целые константы можно задать по произвольному основанию:</a:t>
            </a:r>
            <a:endParaRPr sz="2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[знак] [[основание] #] константа[_разновидность типа]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Пример: 50 или 10#50, 2#110010, 8#62, #32 или 16#32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(Основание может быть опущено, если константа задается в шестнадцатеричной системе счисления.)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Целые константы могут быть заданы с указанием разновидности типа: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Пример: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5_1		! INTEGER(1)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5_2		! INTEGER(2)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5_4		! INTEGER(4)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Вещественные константы. F-форма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Вещественные константы одинарной и двойной точности могут быть представлены в </a:t>
            </a:r>
            <a:r>
              <a:rPr b="1" lang="ru" sz="2500"/>
              <a:t>F-форме</a:t>
            </a:r>
            <a:r>
              <a:rPr lang="ru" sz="2500"/>
              <a:t> или </a:t>
            </a:r>
            <a:r>
              <a:rPr b="1" lang="ru" sz="2500"/>
              <a:t>Е-форме</a:t>
            </a:r>
            <a:r>
              <a:rPr lang="ru" sz="2500"/>
              <a:t>. Помимо этого, вещественные константы двойной точности могут быть представлены и в </a:t>
            </a:r>
            <a:r>
              <a:rPr b="1" lang="ru" sz="2500"/>
              <a:t>D-форме</a:t>
            </a:r>
            <a:r>
              <a:rPr lang="ru" sz="2500"/>
              <a:t>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Вещественные константы в </a:t>
            </a:r>
            <a:r>
              <a:rPr b="1" lang="ru" sz="2500"/>
              <a:t>F-форме</a:t>
            </a:r>
            <a:r>
              <a:rPr lang="ru" sz="2500"/>
              <a:t> записываются в виде:</a:t>
            </a:r>
            <a:endParaRPr sz="25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[+] | - [целая часть].[дробная часть][_разновидность типа]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Целая или дробная часть в </a:t>
            </a:r>
            <a:r>
              <a:rPr b="1" lang="ru" sz="2500"/>
              <a:t>F-форме</a:t>
            </a:r>
            <a:r>
              <a:rPr lang="ru" sz="2500"/>
              <a:t> могут быть опущены, но не одновременно обе.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500"/>
              <a:t>Пример: +2.2 	2.2_4 	2.0_8 	2. 	-0.02 	-.02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Вещественные константы. E и D-формы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387"/>
              <a:t>Константы в </a:t>
            </a:r>
            <a:r>
              <a:rPr b="1" lang="ru" sz="1387"/>
              <a:t>Е-форме</a:t>
            </a:r>
            <a:r>
              <a:rPr lang="ru" sz="1387"/>
              <a:t> и </a:t>
            </a:r>
            <a:r>
              <a:rPr b="1" lang="ru" sz="1387"/>
              <a:t>D-форме</a:t>
            </a:r>
            <a:r>
              <a:rPr lang="ru" sz="1387"/>
              <a:t> имеют  вид:</a:t>
            </a:r>
            <a:endParaRPr sz="1387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387"/>
              <a:t>[+]|- [мантисса] E | e [+]|- порядок [_разновидность типа]</a:t>
            </a:r>
            <a:endParaRPr sz="1387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387"/>
              <a:t>[+]|- [мантисса] D | d [+]|- порядок</a:t>
            </a:r>
            <a:endParaRPr sz="138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ru" sz="1387"/>
              <a:t>Мантисса</a:t>
            </a:r>
            <a:r>
              <a:rPr lang="ru" sz="1387"/>
              <a:t> - число в F-форме или целое число. Порядок - однозначное или двузначное целое положительное число.</a:t>
            </a:r>
            <a:endParaRPr sz="138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ru" sz="1387"/>
              <a:t>Пример 1:</a:t>
            </a:r>
            <a:endParaRPr sz="1387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387"/>
              <a:t>Е и D формы числа  18.2*10</a:t>
            </a:r>
            <a:r>
              <a:rPr baseline="30000" lang="ru" sz="1387"/>
              <a:t>11</a:t>
            </a:r>
            <a:r>
              <a:rPr lang="ru" sz="1387"/>
              <a:t> :	+18.2E11	18.2e+11_8	18.2D11</a:t>
            </a:r>
            <a:endParaRPr sz="1387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387"/>
              <a:t>Е и D формы числа -0.18*10</a:t>
            </a:r>
            <a:r>
              <a:rPr baseline="30000" lang="ru" sz="1387"/>
              <a:t>-5</a:t>
            </a:r>
            <a:r>
              <a:rPr lang="ru" sz="1387"/>
              <a:t> :	-.18E-05	-.18e-5		-.18d-5</a:t>
            </a:r>
            <a:endParaRPr sz="138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ru" sz="1387"/>
              <a:t>Пример 2:</a:t>
            </a:r>
            <a:endParaRPr sz="1387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387"/>
              <a:t>real(4) :: a = +18.2E11					! a - переменная одинарной,</a:t>
            </a:r>
            <a:endParaRPr sz="1387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387"/>
              <a:t>real(8) :: b = 18.2e+11_8, c = 18.2D11		! b и c - двойной точности</a:t>
            </a:r>
            <a:endParaRPr sz="1387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387"/>
              <a:t>print *, a, b, c</a:t>
            </a:r>
            <a:endParaRPr sz="138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ru" sz="1387"/>
              <a:t>Результат:</a:t>
            </a:r>
            <a:endParaRPr sz="1387"/>
          </a:p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ru" sz="1387"/>
              <a:t>1.820000E+12   1.820000000000000E+012   1.820000000000000E+012</a:t>
            </a:r>
            <a:endParaRPr sz="1387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данных. Логический тип данных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Объект логического типа данных принимает два значения: </a:t>
            </a:r>
            <a:endParaRPr sz="25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.TRUE. - истина и .FALSE. - ложь. 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Объект стандартного логического типа объявляется оператором LOGICAL или LOGICAL(4), например:</a:t>
            </a:r>
            <a:endParaRPr sz="25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logical flag</a:t>
            </a:r>
            <a:endParaRPr sz="25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logical(4) g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Помимо этого, можно задать логические объекты с параметром разновидности типа KIND = 1 или KIND = 2, например:</a:t>
            </a:r>
            <a:endParaRPr sz="25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500"/>
              <a:t>logical(kind = 1) flag1</a:t>
            </a:r>
            <a:endParaRPr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Массивы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575"/>
              <a:t>real, dimension(10) :: a		! Одномерный массив a из 10 элементов</a:t>
            </a:r>
            <a:endParaRPr sz="1575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575"/>
              <a:t>real, dimension(2, 5) :: b		! Двумерный массив b из 10 элементов</a:t>
            </a:r>
            <a:endParaRPr sz="15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ru" sz="1575"/>
              <a:t>Пример</a:t>
            </a:r>
            <a:r>
              <a:rPr lang="ru" sz="1575"/>
              <a:t>. Изменить значения третьего и пятого элементов одномерного массива, а также всех его элементов с четными индексами.</a:t>
            </a:r>
            <a:endParaRPr sz="157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575"/>
              <a:t>real, dimension(10) :: a</a:t>
            </a:r>
            <a:endParaRPr sz="1575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575"/>
              <a:t>a = 5.0				! Всем элементам массива присвоено значение 5</a:t>
            </a:r>
            <a:endParaRPr sz="1575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575"/>
              <a:t>a(3) = 7.0				! Теперь третий элемент массива a</a:t>
            </a:r>
            <a:endParaRPr sz="1575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575"/>
              <a:t>a(5) = a(3) * 2.0		! равен 7.0, а пятый - 14.0</a:t>
            </a:r>
            <a:endParaRPr sz="1575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575"/>
              <a:t>a(2:10:2) = -1.0		! Меняем значения элементов массива</a:t>
            </a:r>
            <a:endParaRPr sz="1575"/>
          </a:p>
          <a:p>
            <a:pPr indent="457200" lvl="0" marL="2286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575"/>
              <a:t>! с четными индексами</a:t>
            </a:r>
            <a:endParaRPr sz="1575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575"/>
              <a:t>print *, a				! Вывод на экран всего массива</a:t>
            </a:r>
            <a:endParaRPr sz="15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ru" sz="1575"/>
              <a:t>Запись a(2:10:2) определяет подмножество элементов массива a с именами </a:t>
            </a:r>
            <a:endParaRPr sz="157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ru" sz="1575"/>
              <a:t>a(2), a(4), ..., a(10), называемое сечением массива.</a:t>
            </a:r>
            <a:endParaRPr sz="1575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Массивы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350"/>
              <a:t>Объявить массив можно без указания атрибута DIMENSION, например:</a:t>
            </a:r>
            <a:endParaRPr sz="135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350"/>
              <a:t>real :: a(10) = 5.0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ru" sz="1350"/>
              <a:t>Протяженность каждого измерения можно задавать, указывая нижнюю и верхнюю границы, например</a:t>
            </a:r>
            <a:endParaRPr sz="135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350"/>
              <a:t>real :: c(-2:2, 5:10)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350"/>
              <a:t>задает двумерный массив формы (5, 6) из 30 элементов.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ru" sz="1350"/>
              <a:t>Конструктор массива</a:t>
            </a:r>
            <a:r>
              <a:rPr lang="ru" sz="1350"/>
              <a:t> - это одномерный массив, задаваемый в простейшем виде конструкцией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350"/>
              <a:t>(/ значения элементов массива /).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350"/>
              <a:t>Конструктор массива может быть использован для задания значений массиву, а также как элемент выражения. </a:t>
            </a:r>
            <a:endParaRPr sz="13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ru" sz="1350"/>
              <a:t>Пример:</a:t>
            </a:r>
            <a:endParaRPr b="1" sz="13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350"/>
              <a:t>real :: a(5) = (/ 1.1, -2.2, 3.3, 5.0, 7.1 /)</a:t>
            </a:r>
            <a:endParaRPr sz="13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350"/>
              <a:t>integer</a:t>
            </a:r>
            <a:r>
              <a:rPr lang="ru" sz="1350"/>
              <a:t> :: </a:t>
            </a:r>
            <a:r>
              <a:rPr lang="ru" sz="1350"/>
              <a:t>b(7)</a:t>
            </a:r>
            <a:endParaRPr sz="135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ru" sz="1350"/>
              <a:t>b</a:t>
            </a:r>
            <a:r>
              <a:rPr lang="ru" sz="1350"/>
              <a:t> = 2 * (/ 1, 2, -3, 4, 5, -6, 7 /) 	</a:t>
            </a:r>
            <a:r>
              <a:rPr lang="ru" sz="1350"/>
              <a:t>! Конструктор массива - операнд выражения</a:t>
            </a:r>
            <a:endParaRPr sz="13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Символьный тип данных. Строки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850"/>
              <a:t>Объявление символьных данных выполняется оператором CHARACTER</a:t>
            </a:r>
            <a:endParaRPr sz="18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ru" sz="1850"/>
              <a:t>для символьного типа существует одна встроенная операция - операция конкатенации (обозначается двумя слешами //)</a:t>
            </a:r>
            <a:endParaRPr sz="18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ru" sz="1850"/>
              <a:t>Пример:</a:t>
            </a:r>
            <a:endParaRPr b="1" sz="18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ru" sz="1850"/>
              <a:t>character :: ch = 'a'		! Символьная переменная длиной в 1 символ</a:t>
            </a:r>
            <a:endParaRPr sz="18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850"/>
              <a:t>character(len = 20) st		! Символьная переменная из 20 символов</a:t>
            </a:r>
            <a:endParaRPr sz="18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850"/>
              <a:t>st = 'Example'			! Присвоим значение символьной переменной</a:t>
            </a:r>
            <a:endParaRPr sz="18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850"/>
              <a:t>st = trim(st)//'_'//ch		! Возвращает: Example_a</a:t>
            </a:r>
            <a:endParaRPr sz="18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69575"/>
            <a:ext cx="8520600" cy="44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Алехин Роман Викторович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старший преподаватель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кафедры ПМИИ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М-703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AlekhinRV@mpei.ru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+79168250038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Структура курса</a:t>
            </a:r>
            <a:endParaRPr sz="2820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42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 strike="sngStrike"/>
              <a:t>Курс “Информатика”: 1 семестр</a:t>
            </a:r>
            <a:endParaRPr sz="1900" strike="sngStrike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 strike="sngStrike"/>
              <a:t>16 лекций (32 часа)</a:t>
            </a:r>
            <a:endParaRPr sz="1500" strike="sngStrike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 strike="sngStrike"/>
              <a:t>8 практических занятий (16 часов)</a:t>
            </a:r>
            <a:endParaRPr sz="1500" strike="sngStrike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 strike="sngStrike"/>
              <a:t>8 лабораторных занятий (16 часов)</a:t>
            </a:r>
            <a:endParaRPr sz="1500" strike="sngStrike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ru" sz="1500" strike="sngStrike"/>
              <a:t>Экзамен</a:t>
            </a:r>
            <a:endParaRPr b="1" sz="1500" strike="sngStrike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Курс “Информатика”: 2 семестр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/>
              <a:t>16 лекций (32 часа)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/>
              <a:t>8 практических занятий (16 часов)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u" sz="1500"/>
              <a:t>8 лабораторных занятий (16 часов)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ru" sz="1500"/>
              <a:t>Экзамен</a:t>
            </a:r>
            <a:endParaRPr b="1"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Оценка идет в диплом</a:t>
            </a:r>
            <a:endParaRPr b="1"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О. В. Бартеньев. </a:t>
            </a:r>
            <a:r>
              <a:rPr lang="ru"/>
              <a:t>Фортран для студентов: Учебно-справочное издание – М. : Диалог-МИФИ, 1999 . – 400 с. - ISBN 5-86404-120-3.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Немнюгин С.А. Современный Фортран. Самоучитель. СПб.: BHV-Петербург, 2004. -496 с.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В.С. Батасова. Введение в MATLAB. Лабораторный практикум: учебное пособие  по курсу «Информатика». – М.: Издательский дом МЭИ, 2007.– 52 с. ISBN 978-5-383-00066-3. УДК 621.398 Б-28.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https://opac.mpei.ru/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Амос Гилат: MATLAB. Теория и практика.  – Издательство «ДМК-Пресс», 2016. – 412 с. ISBN 978-5-97060-183-9 — Текст : электронный // Лань : электронно-библиотечная система. — URL:  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https://e.lanbook.com/book/82814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Фортран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516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500"/>
              <a:t>Фортран (Fortran) первый ЯП высокого уровня </a:t>
            </a:r>
            <a:endParaRPr sz="2500"/>
          </a:p>
          <a:p>
            <a:pPr indent="-3516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500"/>
              <a:t>FORmula TRANslator</a:t>
            </a:r>
            <a:endParaRPr sz="2500"/>
          </a:p>
          <a:p>
            <a:pPr indent="-3516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500"/>
              <a:t>Современный Фортран - позволяет применять современные технологии программирования - модульное программирование, ООП, параллелизм и векторные операции</a:t>
            </a:r>
            <a:endParaRPr sz="2500"/>
          </a:p>
          <a:p>
            <a:pPr indent="-3516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500"/>
              <a:t>Формат записи кода:</a:t>
            </a:r>
            <a:endParaRPr sz="2500"/>
          </a:p>
          <a:p>
            <a:pPr indent="-35163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2500"/>
              <a:t>Фиксированный - с 1 по 5 колонки область меток (безусловный переход), 6-я маркировка текста (признак продолжения &amp;), с 7 по 72 текст программы, с 73 по 80 для нумерации карт</a:t>
            </a:r>
            <a:endParaRPr sz="2500"/>
          </a:p>
          <a:p>
            <a:pPr indent="-35163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 sz="2500"/>
              <a:t>Свободный - Fortran90 и далее, структурные операторы вместо безусловного перехода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главного программного модуля</a:t>
            </a:r>
            <a:r>
              <a:rPr lang="ru"/>
              <a:t> Фортран-программы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540750"/>
            <a:ext cx="8520600" cy="30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Любая программа имеет одну головную программу, которая в общем случае имеет вид: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[PROGRAM имя программы]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 	[операторы описания]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 	[исполняемые операторы]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 	[CONTAINS внутренние процедуры]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500"/>
              <a:t>END [PROGRAM [имя программы]]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Правила записи Фортран-программы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516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500"/>
              <a:t>длина строки текста равна 132 символам;</a:t>
            </a:r>
            <a:endParaRPr sz="2500"/>
          </a:p>
          <a:p>
            <a:pPr indent="-3516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500"/>
              <a:t>запись оператора может начинаться с любой позиции строки;</a:t>
            </a:r>
            <a:endParaRPr sz="2500"/>
          </a:p>
          <a:p>
            <a:pPr indent="-3516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500"/>
              <a:t>на одной строке могут размещаться несколько разделенных точкой с запятой ( ; ) операторов;</a:t>
            </a:r>
            <a:endParaRPr sz="2500"/>
          </a:p>
          <a:p>
            <a:pPr indent="-35163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500"/>
              <a:t>если строка текста завершается символом &amp;, то последующая строка рассматривается как строка продолжения, например:</a:t>
            </a:r>
            <a:endParaRPr sz="2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print *, &amp;           		! Начальная строка</a:t>
            </a:r>
            <a:endParaRPr sz="2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           'z = ', z        	! Строка продолжения</a:t>
            </a:r>
            <a:endParaRPr sz="2500"/>
          </a:p>
          <a:p>
            <a:pPr indent="-35163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2500"/>
              <a:t>в операторе Фортрана может быть до 7200 символов. Число строк продолжения при свободном формате не может быть более 54;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Правила записи Фортран-программы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278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2500"/>
              <a:t>любые расположенные между восклицательным знаком и концом строки символы рассматриваются как комментарий, например:</a:t>
            </a:r>
            <a:endParaRPr sz="2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real x, y,      	&amp;     			! Комментарий в начальной строке</a:t>
            </a:r>
            <a:endParaRPr sz="2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 	z, a(5),   	&amp;     			! Строка продолжения</a:t>
            </a:r>
            <a:endParaRPr sz="2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 	r, b(10)             			! Еще одна строка продолжения</a:t>
            </a:r>
            <a:endParaRPr sz="2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x = 1.1;  y = 2.2;  a = -5.5  	! Операторы присваивания</a:t>
            </a:r>
            <a:endParaRPr sz="2500"/>
          </a:p>
          <a:p>
            <a:pPr indent="-32781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2500"/>
              <a:t>Переменные, константы, программные компоненты имеют имена. Имя - это начинающаяся с буквы последовательность латинских букв, цифр и символа подчеркивания. Имя не должно содержать более 31 символа. Регистр букв не является значащим.</a:t>
            </a:r>
            <a:endParaRPr sz="2500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500"/>
              <a:t>Cat1      	F_Name      	var      	stlen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данных. Числовые типы данных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Целый - INTEGER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Вещественный - REAL (Вещественные числа одинарной точности)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Комплексный - COMPLEX (Комплексные числа одинарной точности)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Пример: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integer m, n		! Объявляем переменные целого типа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real x, y			! Объявляем переменные вещественного типа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500"/>
              <a:t>complex z		! Объявляем переменную комплексного типа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