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7E8778-D383-4D8B-A39E-2A4DA789C83B}">
  <a:tblStyle styleId="{357E8778-D383-4D8B-A39E-2A4DA789C8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8bada38c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8bada38c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7022b7f1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07022b7f1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7022b7f1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07022b7f1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07022b7f1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07022b7f1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7022b7f1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07022b7f1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7022b7f1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07022b7f1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7022b7f1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07022b7f1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812a04dd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0812a04dd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812a04dd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812a04dd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812a04dd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0812a04dd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0812a04dd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0812a04dd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8bada36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8bada36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0812a04dd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0812a04dd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0812a04dd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0812a04dd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812a04ddc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812a04dd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0812a04dd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0812a04dd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0812a04ddc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0812a04dd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812a04d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812a04d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812a04d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812a04d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812a04dd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812a04dd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812a04dd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812a04dd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7022b7f1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07022b7f1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7022b7f1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7022b7f1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7022b7f1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07022b7f1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pac.mpei.ru/" TargetMode="External"/><Relationship Id="rId4" Type="http://schemas.openxmlformats.org/officeDocument/2006/relationships/hyperlink" Target="https://e.lanbook.com/book/82814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ader.lanbook.com/book/121485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drive/folders/18oR6n-LY4IfwHq4Pi2I5rGOEYu0y8uqa?usp=sharing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document/d/1TjqYSH1FMDnh9gLrN9nGxwk9Hfg_2PL6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100byte.ru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.me/+mf4sKa53x8UwMWQy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978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Основы Фортран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88" y="340625"/>
            <a:ext cx="8166424" cy="33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Арифметические выражения. Массивы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Если операндом выражения является массив, то результатом выражения также является массив, имеющий ту же форму, которую имеет и массив-операнд. 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900"/>
              <a:t>Операндами выражения могут быть несколько массивов, но при этом все они должны быть одного ранга и иметь одинаковые протяженности по совпадающим измерениям.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900"/>
              <a:t>Пример</a:t>
            </a:r>
            <a:endParaRPr sz="19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900"/>
              <a:t>integer :: a(5) = 10, b(5) = 4, c(5)</a:t>
            </a:r>
            <a:endParaRPr sz="19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print *, a/2                                               	! 	5 	5 	5 	5 	5</a:t>
            </a:r>
            <a:endParaRPr sz="19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c = (a - b)/2</a:t>
            </a:r>
            <a:endParaRPr sz="19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print *, c                                                  	! 	3 	3 	3 	3 	3</a:t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Операции отношения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Операция отношения сравнивает значения двух арифметических или символьных выражений.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/>
              <a:t>Результатом выражения отношения является .TRUE. или .FALSE..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/>
              <a:t>Операндами операции отношения могут быть как скаляры, так и массивы или их сечения, например: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/>
              <a:t>(/ 1, 2, 3 /) &gt; (/ 0, 3, 0 /)	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2000"/>
              <a:t>! Возвращает массив:  .TRUE.  .FALSE.  .TRUE.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Операции отношения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Операции отношения в Фортране могут быть записаны в двух формах: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/>
              <a:t>.LT.		или		&lt;		меньше;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/>
              <a:t>.LE.		или		&lt;=		меньше или равно;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/>
              <a:t>.GT.	или		&gt;		больше;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/>
              <a:t>.GE.	или		&gt;=		больше или равно;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/>
              <a:t>.EQ.	или		==		равно;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2000"/>
              <a:t>.NE.	или		/=		не равно.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Логические операции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Логические операции имеют результатом логическое значение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истина - .TRUE. или ложь - .FALSE.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/>
              <a:t>.NOT.		отрицание;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/>
              <a:t>.AND.		логическое И;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/>
              <a:t>.OR.		логическое ИЛИ;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/>
              <a:t>.XOR.		логическое исключающее ИЛИ;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000"/>
              <a:t>.EQV.		эквивалентность;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2000"/>
              <a:t>.NEQV.		неэквивалентность.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Логические операции</a:t>
            </a:r>
            <a:endParaRPr/>
          </a:p>
        </p:txBody>
      </p:sp>
      <p:graphicFrame>
        <p:nvGraphicFramePr>
          <p:cNvPr id="138" name="Google Shape;138;p26"/>
          <p:cNvGraphicFramePr/>
          <p:nvPr/>
        </p:nvGraphicFramePr>
        <p:xfrm>
          <a:off x="438350" y="1206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{357E8778-D383-4D8B-A39E-2A4DA789C83B}</a:tableStyleId>
              </a:tblPr>
              <a:tblGrid>
                <a:gridCol w="529450"/>
                <a:gridCol w="556600"/>
                <a:gridCol w="1191200"/>
                <a:gridCol w="1035100"/>
                <a:gridCol w="1031725"/>
                <a:gridCol w="1371100"/>
                <a:gridCol w="1262475"/>
                <a:gridCol w="1289650"/>
              </a:tblGrid>
              <a:tr h="597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800"/>
                        <a:t>x</a:t>
                      </a:r>
                      <a:endParaRPr b="1" i="1"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800"/>
                        <a:t>y</a:t>
                      </a:r>
                      <a:endParaRPr b="1" i="1"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800"/>
                        <a:t>x </a:t>
                      </a:r>
                      <a:r>
                        <a:rPr b="1" lang="ru" sz="1800"/>
                        <a:t>.AND. </a:t>
                      </a:r>
                      <a:r>
                        <a:rPr b="1" i="1" lang="ru" sz="1800"/>
                        <a:t>y</a:t>
                      </a:r>
                      <a:endParaRPr b="1" i="1"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800"/>
                        <a:t>x </a:t>
                      </a:r>
                      <a:r>
                        <a:rPr b="1" lang="ru" sz="1800"/>
                        <a:t>.OR. </a:t>
                      </a:r>
                      <a:r>
                        <a:rPr b="1" i="1" lang="ru" sz="1800"/>
                        <a:t>y</a:t>
                      </a:r>
                      <a:endParaRPr b="1" i="1"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.NOT. </a:t>
                      </a:r>
                      <a:r>
                        <a:rPr b="1" i="1" lang="ru" sz="1800"/>
                        <a:t>x</a:t>
                      </a:r>
                      <a:endParaRPr b="1" i="1"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800"/>
                        <a:t>x </a:t>
                      </a:r>
                      <a:r>
                        <a:rPr b="1" lang="ru" sz="1800"/>
                        <a:t>.XOR. </a:t>
                      </a:r>
                      <a:r>
                        <a:rPr b="1" i="1" lang="ru" sz="1800"/>
                        <a:t>y</a:t>
                      </a:r>
                      <a:endParaRPr b="1" i="1"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800"/>
                        <a:t>x</a:t>
                      </a:r>
                      <a:r>
                        <a:rPr b="1" lang="ru" sz="1800"/>
                        <a:t> .EQV. </a:t>
                      </a:r>
                      <a:r>
                        <a:rPr b="1" i="1" lang="ru" sz="1800"/>
                        <a:t>y</a:t>
                      </a:r>
                      <a:endParaRPr b="1" i="1"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800"/>
                        <a:t>x</a:t>
                      </a:r>
                      <a:r>
                        <a:rPr b="1" lang="ru" sz="1800"/>
                        <a:t> .NEQV. </a:t>
                      </a:r>
                      <a:r>
                        <a:rPr b="1" i="1" lang="ru" sz="1800"/>
                        <a:t>y</a:t>
                      </a:r>
                      <a:endParaRPr b="1" i="1"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7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И</a:t>
                      </a:r>
                      <a:endParaRPr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И</a:t>
                      </a:r>
                      <a:endParaRPr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И</a:t>
                      </a:r>
                      <a:endParaRPr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И</a:t>
                      </a:r>
                      <a:endParaRPr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Л</a:t>
                      </a:r>
                      <a:endParaRPr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Л</a:t>
                      </a:r>
                      <a:endParaRPr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И</a:t>
                      </a:r>
                      <a:endParaRPr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Л</a:t>
                      </a:r>
                      <a:endParaRPr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7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И</a:t>
                      </a:r>
                      <a:endParaRPr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Л</a:t>
                      </a:r>
                      <a:endParaRPr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Л</a:t>
                      </a:r>
                      <a:endParaRPr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И</a:t>
                      </a:r>
                      <a:endParaRPr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Л</a:t>
                      </a:r>
                      <a:endParaRPr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И</a:t>
                      </a:r>
                      <a:endParaRPr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Л</a:t>
                      </a:r>
                      <a:endParaRPr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И</a:t>
                      </a:r>
                      <a:endParaRPr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7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Л</a:t>
                      </a:r>
                      <a:endParaRPr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И</a:t>
                      </a:r>
                      <a:endParaRPr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Л</a:t>
                      </a:r>
                      <a:endParaRPr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И</a:t>
                      </a:r>
                      <a:endParaRPr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И</a:t>
                      </a:r>
                      <a:endParaRPr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И</a:t>
                      </a:r>
                      <a:endParaRPr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Л</a:t>
                      </a:r>
                      <a:endParaRPr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И</a:t>
                      </a:r>
                      <a:endParaRPr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7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Л</a:t>
                      </a:r>
                      <a:endParaRPr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Л</a:t>
                      </a:r>
                      <a:endParaRPr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Л</a:t>
                      </a:r>
                      <a:endParaRPr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Л</a:t>
                      </a:r>
                      <a:endParaRPr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И</a:t>
                      </a:r>
                      <a:endParaRPr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Л</a:t>
                      </a:r>
                      <a:endParaRPr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И</a:t>
                      </a:r>
                      <a:endParaRPr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Л</a:t>
                      </a:r>
                      <a:endParaRPr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Приоритет операций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13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порядке убывания: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арифметические операции;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операции отношения;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логические операции.</a:t>
            </a:r>
            <a:endParaRPr/>
          </a:p>
        </p:txBody>
      </p:sp>
      <p:graphicFrame>
        <p:nvGraphicFramePr>
          <p:cNvPr id="145" name="Google Shape;145;p27"/>
          <p:cNvGraphicFramePr/>
          <p:nvPr/>
        </p:nvGraphicFramePr>
        <p:xfrm>
          <a:off x="770800" y="252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{357E8778-D383-4D8B-A39E-2A4DA789C83B}</a:tableStyleId>
              </a:tblPr>
              <a:tblGrid>
                <a:gridCol w="850525"/>
                <a:gridCol w="850525"/>
                <a:gridCol w="850525"/>
                <a:gridCol w="1203850"/>
                <a:gridCol w="929025"/>
                <a:gridCol w="942125"/>
                <a:gridCol w="929025"/>
                <a:gridCol w="1046800"/>
              </a:tblGrid>
              <a:tr h="2308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**</a:t>
                      </a:r>
                      <a:endParaRPr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*</a:t>
                      </a:r>
                      <a:endParaRPr sz="1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/</a:t>
                      </a:r>
                      <a:endParaRPr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+</a:t>
                      </a:r>
                      <a:endParaRPr sz="1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-</a:t>
                      </a:r>
                      <a:endParaRPr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.EQ., ==</a:t>
                      </a:r>
                      <a:endParaRPr sz="1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.NE., /=</a:t>
                      </a:r>
                      <a:endParaRPr sz="1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.LT., &lt;</a:t>
                      </a:r>
                      <a:endParaRPr sz="1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.LE., &lt;=</a:t>
                      </a:r>
                      <a:endParaRPr sz="1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.GT., &gt;</a:t>
                      </a:r>
                      <a:endParaRPr sz="1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.GE., &gt;=</a:t>
                      </a:r>
                      <a:endParaRPr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.NOT.</a:t>
                      </a:r>
                      <a:endParaRPr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.AND.</a:t>
                      </a:r>
                      <a:endParaRPr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.OR.</a:t>
                      </a:r>
                      <a:endParaRPr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.XOR.</a:t>
                      </a:r>
                      <a:endParaRPr sz="1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.EQV.</a:t>
                      </a:r>
                      <a:endParaRPr sz="1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.NEQV.</a:t>
                      </a:r>
                      <a:endParaRPr sz="1800"/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Структурированные операторы Фортрана. Ветвление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Различают ветвления четырех видов: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если - то (IF THEN ENDIF);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если - то - иначе (IF THEN ELSE ENDIF);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если - то - иначе - если (IF THEN ELSE IF);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выбор по ключу (SELECT CASE).</a:t>
            </a:r>
            <a:endParaRPr/>
          </a:p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3" name="Google Shape;153;p28"/>
          <p:cNvSpPr/>
          <p:nvPr/>
        </p:nvSpPr>
        <p:spPr>
          <a:xfrm>
            <a:off x="6436747" y="5034564"/>
            <a:ext cx="7111" cy="22256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" name="Google Shape;154;p28"/>
          <p:cNvGrpSpPr/>
          <p:nvPr/>
        </p:nvGrpSpPr>
        <p:grpSpPr>
          <a:xfrm>
            <a:off x="3878110" y="2371753"/>
            <a:ext cx="5143050" cy="2673958"/>
            <a:chOff x="311700" y="1619275"/>
            <a:chExt cx="6943500" cy="3424200"/>
          </a:xfrm>
        </p:grpSpPr>
        <p:sp>
          <p:nvSpPr>
            <p:cNvPr id="155" name="Google Shape;155;p28"/>
            <p:cNvSpPr/>
            <p:nvPr/>
          </p:nvSpPr>
          <p:spPr>
            <a:xfrm>
              <a:off x="311700" y="3466375"/>
              <a:ext cx="2683200" cy="6774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/>
                <a:t>Оператор 1</a:t>
              </a:r>
              <a:endParaRPr sz="1800"/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4572000" y="3466375"/>
              <a:ext cx="2683200" cy="6774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>
                  <a:solidFill>
                    <a:srgbClr val="000000"/>
                  </a:solidFill>
                </a:rPr>
                <a:t>Оператор 2</a:t>
              </a:r>
              <a:endParaRPr sz="1800"/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2376750" y="2056975"/>
              <a:ext cx="2788200" cy="1409400"/>
            </a:xfrm>
            <a:prstGeom prst="diamond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700"/>
                <a:t>Условие</a:t>
              </a:r>
              <a:endParaRPr sz="1700"/>
            </a:p>
          </p:txBody>
        </p:sp>
        <p:cxnSp>
          <p:nvCxnSpPr>
            <p:cNvPr id="158" name="Google Shape;158;p28"/>
            <p:cNvCxnSpPr>
              <a:stCxn id="157" idx="1"/>
              <a:endCxn id="155" idx="0"/>
            </p:cNvCxnSpPr>
            <p:nvPr/>
          </p:nvCxnSpPr>
          <p:spPr>
            <a:xfrm flipH="1">
              <a:off x="1653150" y="2761675"/>
              <a:ext cx="723600" cy="704700"/>
            </a:xfrm>
            <a:prstGeom prst="bentConnector2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9" name="Google Shape;159;p28"/>
            <p:cNvCxnSpPr>
              <a:stCxn id="157" idx="3"/>
              <a:endCxn id="156" idx="0"/>
            </p:cNvCxnSpPr>
            <p:nvPr/>
          </p:nvCxnSpPr>
          <p:spPr>
            <a:xfrm>
              <a:off x="5164950" y="2761675"/>
              <a:ext cx="748500" cy="704700"/>
            </a:xfrm>
            <a:prstGeom prst="bentConnector2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0" name="Google Shape;160;p28"/>
            <p:cNvCxnSpPr>
              <a:stCxn id="155" idx="2"/>
              <a:endCxn id="153" idx="6"/>
            </p:cNvCxnSpPr>
            <p:nvPr/>
          </p:nvCxnSpPr>
          <p:spPr>
            <a:xfrm flipH="1" rot="-5400000">
              <a:off x="2264550" y="3532525"/>
              <a:ext cx="899700" cy="2122200"/>
            </a:xfrm>
            <a:prstGeom prst="bentConnector4">
              <a:avLst>
                <a:gd fmla="val 49207" name="adj1"/>
                <a:gd fmla="val 100223" name="adj2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1" name="Google Shape;161;p28"/>
            <p:cNvCxnSpPr>
              <a:stCxn id="156" idx="2"/>
              <a:endCxn id="153" idx="0"/>
            </p:cNvCxnSpPr>
            <p:nvPr/>
          </p:nvCxnSpPr>
          <p:spPr>
            <a:xfrm rot="5400000">
              <a:off x="4399650" y="3515125"/>
              <a:ext cx="885300" cy="2142600"/>
            </a:xfrm>
            <a:prstGeom prst="bentConnector3">
              <a:avLst>
                <a:gd fmla="val 50007" name="adj1"/>
              </a:avLst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28"/>
            <p:cNvCxnSpPr>
              <a:endCxn id="157" idx="0"/>
            </p:cNvCxnSpPr>
            <p:nvPr/>
          </p:nvCxnSpPr>
          <p:spPr>
            <a:xfrm>
              <a:off x="3762450" y="1619275"/>
              <a:ext cx="8400" cy="437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3" name="Google Shape;163;p28"/>
            <p:cNvSpPr txBox="1"/>
            <p:nvPr/>
          </p:nvSpPr>
          <p:spPr>
            <a:xfrm>
              <a:off x="1970560" y="2371640"/>
              <a:ext cx="7236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200"/>
                <a:t>да</a:t>
              </a:r>
              <a:endParaRPr sz="1200"/>
            </a:p>
          </p:txBody>
        </p:sp>
        <p:sp>
          <p:nvSpPr>
            <p:cNvPr id="164" name="Google Shape;164;p28"/>
            <p:cNvSpPr txBox="1"/>
            <p:nvPr/>
          </p:nvSpPr>
          <p:spPr>
            <a:xfrm>
              <a:off x="5164927" y="2371640"/>
              <a:ext cx="7236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200"/>
                <a:t>нет</a:t>
              </a:r>
              <a:endParaRPr sz="120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9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Структурированные операторы Фортрана. Ветвление.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IF THEN ENDIF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664075"/>
            <a:ext cx="8520600" cy="29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IF(</a:t>
            </a:r>
            <a:r>
              <a:rPr i="1" lang="ru"/>
              <a:t>ЛВ</a:t>
            </a:r>
            <a:r>
              <a:rPr lang="ru"/>
              <a:t>) THEN 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/>
              <a:t>БОК1</a:t>
            </a:r>
            <a:endParaRPr i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END IF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IF(</a:t>
            </a:r>
            <a:r>
              <a:rPr i="1" lang="ru"/>
              <a:t>ЛВ</a:t>
            </a:r>
            <a:r>
              <a:rPr lang="ru"/>
              <a:t>) оператор</a:t>
            </a:r>
            <a:endParaRPr/>
          </a:p>
        </p:txBody>
      </p:sp>
      <p:sp>
        <p:nvSpPr>
          <p:cNvPr id="171" name="Google Shape;17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1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Структурированные операторы Фортрана. Ветвление.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IF THEN ELSE ENDIF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558325"/>
            <a:ext cx="8520600" cy="30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IF(</a:t>
            </a:r>
            <a:r>
              <a:rPr i="1" lang="ru"/>
              <a:t>ЛВ</a:t>
            </a:r>
            <a:r>
              <a:rPr lang="ru"/>
              <a:t>) THEN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/>
              <a:t>БОК1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ELSE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/>
              <a:t>БОК2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END IF</a:t>
            </a:r>
            <a:endParaRPr/>
          </a:p>
        </p:txBody>
      </p:sp>
      <p:sp>
        <p:nvSpPr>
          <p:cNvPr id="178" name="Google Shape;17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1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Структурированные операторы Фортрана. Ветвление.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IF THEN ELSE IF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558325"/>
            <a:ext cx="8520600" cy="30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IF(</a:t>
            </a:r>
            <a:r>
              <a:rPr i="1" lang="ru"/>
              <a:t>ЛВ1</a:t>
            </a:r>
            <a:r>
              <a:rPr lang="ru"/>
              <a:t>) THEN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i="1" lang="ru"/>
              <a:t>БОК1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ELSE IF(</a:t>
            </a:r>
            <a:r>
              <a:rPr i="1" lang="ru"/>
              <a:t>ЛВ2</a:t>
            </a:r>
            <a:r>
              <a:rPr lang="ru"/>
              <a:t>) THEN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i="1" lang="ru"/>
              <a:t>БОК2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[ELSE]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i="1" lang="ru"/>
              <a:t>БОКn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END IF</a:t>
            </a:r>
            <a:endParaRPr/>
          </a:p>
        </p:txBody>
      </p:sp>
      <p:sp>
        <p:nvSpPr>
          <p:cNvPr id="185" name="Google Shape;18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Список литературы по курсу</a:t>
            </a:r>
            <a:endParaRPr sz="28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О. В. Бартеньев. </a:t>
            </a:r>
            <a:r>
              <a:rPr lang="ru"/>
              <a:t>Фортран для студентов: Учебно-справочное издание – М. : Диалог-МИФИ, 1999 . – 400 с. - ISBN 5-86404-120-3.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Немнюгин С.А. Современный Фортран. Самоучитель. СПб.: BHV-Петербург, 2004. -496 с.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В.С. Батасова. Введение в MATLAB. Лабораторный практикум: учебное пособие  по курсу «Информатика». – М.: Издательский дом МЭИ, 2007.– 52 с. ISBN 978-5-383-00066-3. УДК 621.398 Б-28.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https://opac.mpei.ru/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Амос Гилат: MATLAB. Теория и практика.  – Издательство «ДМК-Пресс», 2016. – 412 с. ISBN 978-5-97060-183-9 — Текст : электронный // Лань : электронно-библиотечная система. — URL:  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https://e.lanbook.com/book/82814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1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Структурированные операторы Фортрана. Ветвление.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 CASE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558325"/>
            <a:ext cx="3339300" cy="30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 CASE (</a:t>
            </a:r>
            <a:r>
              <a:rPr i="1" lang="ru"/>
              <a:t>тест-выражение</a:t>
            </a:r>
            <a:r>
              <a:rPr lang="ru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CASE(</a:t>
            </a:r>
            <a:r>
              <a:rPr i="1" lang="ru"/>
              <a:t>СП1</a:t>
            </a:r>
            <a:r>
              <a:rPr lang="ru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[</a:t>
            </a:r>
            <a:r>
              <a:rPr i="1" lang="ru"/>
              <a:t>БОК1</a:t>
            </a:r>
            <a:r>
              <a:rPr lang="ru"/>
              <a:t>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[CASE(</a:t>
            </a:r>
            <a:r>
              <a:rPr i="1" lang="ru"/>
              <a:t>СП2</a:t>
            </a:r>
            <a:r>
              <a:rPr lang="ru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[</a:t>
            </a:r>
            <a:r>
              <a:rPr i="1" lang="ru"/>
              <a:t>БОК2</a:t>
            </a:r>
            <a:r>
              <a:rPr lang="ru"/>
              <a:t>]]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[CASE DEFAULT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[</a:t>
            </a:r>
            <a:r>
              <a:rPr i="1" lang="ru"/>
              <a:t>БОКn</a:t>
            </a:r>
            <a:r>
              <a:rPr lang="ru"/>
              <a:t>]]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END SELECT</a:t>
            </a:r>
            <a:endParaRPr/>
          </a:p>
        </p:txBody>
      </p:sp>
      <p:sp>
        <p:nvSpPr>
          <p:cNvPr id="192" name="Google Shape;19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895800" y="1652725"/>
            <a:ext cx="4936500" cy="30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тест-выражение</a:t>
            </a:r>
            <a:r>
              <a:rPr lang="ru"/>
              <a:t> - целочисленное, символьное типа CHARACTER(1) или логическое скалярное выражение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/>
              <a:t>СП</a:t>
            </a:r>
            <a:r>
              <a:rPr lang="ru"/>
              <a:t> - список констант, может содержать одно значение, список констант через запятую или диапазон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1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Структурированные операторы Фортрана. Ветвление.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 CASE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1558325"/>
            <a:ext cx="8160900" cy="30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Пример. Найти число положительных, отрицательных и нулевых элементов целочисленного массива.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integer :: a(100), np = 0, ne = 0, nz = 0, 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&lt;ввод массива a&gt;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 i = 1, 100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select case(a(i))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case(1:)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np = np + 1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case(:-1)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ne = ne + 1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case default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nz = nz + 1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endselect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enddo</a:t>
            </a:r>
            <a:endParaRPr/>
          </a:p>
        </p:txBody>
      </p:sp>
      <p:sp>
        <p:nvSpPr>
          <p:cNvPr id="200" name="Google Shape;20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445025"/>
            <a:ext cx="8520600" cy="1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Структурированные операторы Фортрана. Циклы пока и до</a:t>
            </a:r>
            <a:endParaRPr/>
          </a:p>
        </p:txBody>
      </p:sp>
      <p:sp>
        <p:nvSpPr>
          <p:cNvPr id="206" name="Google Shape;20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07" name="Google Shape;207;p34"/>
          <p:cNvSpPr/>
          <p:nvPr/>
        </p:nvSpPr>
        <p:spPr>
          <a:xfrm>
            <a:off x="1172700" y="3418675"/>
            <a:ext cx="1498200" cy="572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Тело цикла</a:t>
            </a:r>
            <a:endParaRPr/>
          </a:p>
        </p:txBody>
      </p:sp>
      <p:sp>
        <p:nvSpPr>
          <p:cNvPr id="208" name="Google Shape;208;p34"/>
          <p:cNvSpPr/>
          <p:nvPr/>
        </p:nvSpPr>
        <p:spPr>
          <a:xfrm>
            <a:off x="1043250" y="2267575"/>
            <a:ext cx="1757100" cy="810000"/>
          </a:xfrm>
          <a:prstGeom prst="diamond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Условие</a:t>
            </a:r>
            <a:endParaRPr/>
          </a:p>
        </p:txBody>
      </p:sp>
      <p:cxnSp>
        <p:nvCxnSpPr>
          <p:cNvPr id="209" name="Google Shape;209;p34"/>
          <p:cNvCxnSpPr>
            <a:endCxn id="208" idx="0"/>
          </p:cNvCxnSpPr>
          <p:nvPr/>
        </p:nvCxnSpPr>
        <p:spPr>
          <a:xfrm>
            <a:off x="1913400" y="1829875"/>
            <a:ext cx="8400" cy="437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34"/>
          <p:cNvCxnSpPr>
            <a:stCxn id="208" idx="2"/>
            <a:endCxn id="207" idx="0"/>
          </p:cNvCxnSpPr>
          <p:nvPr/>
        </p:nvCxnSpPr>
        <p:spPr>
          <a:xfrm>
            <a:off x="1921800" y="3077575"/>
            <a:ext cx="0" cy="341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34"/>
          <p:cNvSpPr txBox="1"/>
          <p:nvPr/>
        </p:nvSpPr>
        <p:spPr>
          <a:xfrm>
            <a:off x="1986975" y="2971825"/>
            <a:ext cx="4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</a:t>
            </a:r>
            <a:endParaRPr/>
          </a:p>
        </p:txBody>
      </p:sp>
      <p:cxnSp>
        <p:nvCxnSpPr>
          <p:cNvPr id="212" name="Google Shape;212;p34"/>
          <p:cNvCxnSpPr>
            <a:stCxn id="207" idx="2"/>
          </p:cNvCxnSpPr>
          <p:nvPr/>
        </p:nvCxnSpPr>
        <p:spPr>
          <a:xfrm flipH="1" rot="5400000">
            <a:off x="927450" y="2997025"/>
            <a:ext cx="1981500" cy="7200"/>
          </a:xfrm>
          <a:prstGeom prst="bentConnector5">
            <a:avLst>
              <a:gd fmla="val -12017" name="adj1"/>
              <a:gd fmla="val 13711458" name="adj2"/>
              <a:gd fmla="val 100085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34"/>
          <p:cNvCxnSpPr>
            <a:stCxn id="208" idx="3"/>
          </p:cNvCxnSpPr>
          <p:nvPr/>
        </p:nvCxnSpPr>
        <p:spPr>
          <a:xfrm flipH="1">
            <a:off x="1924050" y="2672575"/>
            <a:ext cx="876300" cy="2194800"/>
          </a:xfrm>
          <a:prstGeom prst="bentConnector4">
            <a:avLst>
              <a:gd fmla="val -27174" name="adj1"/>
              <a:gd fmla="val 82202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34"/>
          <p:cNvSpPr txBox="1"/>
          <p:nvPr/>
        </p:nvSpPr>
        <p:spPr>
          <a:xfrm>
            <a:off x="2602725" y="2267575"/>
            <a:ext cx="50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нет</a:t>
            </a:r>
            <a:endParaRPr/>
          </a:p>
        </p:txBody>
      </p:sp>
      <p:sp>
        <p:nvSpPr>
          <p:cNvPr id="215" name="Google Shape;215;p34"/>
          <p:cNvSpPr/>
          <p:nvPr/>
        </p:nvSpPr>
        <p:spPr>
          <a:xfrm>
            <a:off x="5582775" y="2386225"/>
            <a:ext cx="1498200" cy="572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Тело цикла</a:t>
            </a:r>
            <a:endParaRPr/>
          </a:p>
        </p:txBody>
      </p:sp>
      <p:sp>
        <p:nvSpPr>
          <p:cNvPr id="216" name="Google Shape;216;p34"/>
          <p:cNvSpPr/>
          <p:nvPr/>
        </p:nvSpPr>
        <p:spPr>
          <a:xfrm>
            <a:off x="5453325" y="3300025"/>
            <a:ext cx="1757100" cy="810000"/>
          </a:xfrm>
          <a:prstGeom prst="diamond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Условие</a:t>
            </a:r>
            <a:endParaRPr/>
          </a:p>
        </p:txBody>
      </p:sp>
      <p:sp>
        <p:nvSpPr>
          <p:cNvPr id="217" name="Google Shape;217;p34"/>
          <p:cNvSpPr txBox="1"/>
          <p:nvPr/>
        </p:nvSpPr>
        <p:spPr>
          <a:xfrm>
            <a:off x="6393150" y="4110025"/>
            <a:ext cx="4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</a:t>
            </a:r>
            <a:endParaRPr/>
          </a:p>
        </p:txBody>
      </p:sp>
      <p:sp>
        <p:nvSpPr>
          <p:cNvPr id="218" name="Google Shape;218;p34"/>
          <p:cNvSpPr txBox="1"/>
          <p:nvPr/>
        </p:nvSpPr>
        <p:spPr>
          <a:xfrm>
            <a:off x="5029200" y="3300025"/>
            <a:ext cx="50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нет</a:t>
            </a:r>
            <a:endParaRPr/>
          </a:p>
        </p:txBody>
      </p:sp>
      <p:cxnSp>
        <p:nvCxnSpPr>
          <p:cNvPr id="219" name="Google Shape;219;p34"/>
          <p:cNvCxnSpPr>
            <a:endCxn id="215" idx="0"/>
          </p:cNvCxnSpPr>
          <p:nvPr/>
        </p:nvCxnSpPr>
        <p:spPr>
          <a:xfrm>
            <a:off x="6324675" y="1895425"/>
            <a:ext cx="7200" cy="490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4"/>
          <p:cNvCxnSpPr>
            <a:stCxn id="215" idx="2"/>
            <a:endCxn id="216" idx="0"/>
          </p:cNvCxnSpPr>
          <p:nvPr/>
        </p:nvCxnSpPr>
        <p:spPr>
          <a:xfrm>
            <a:off x="6331875" y="2958925"/>
            <a:ext cx="0" cy="341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34"/>
          <p:cNvCxnSpPr>
            <a:stCxn id="216" idx="2"/>
          </p:cNvCxnSpPr>
          <p:nvPr/>
        </p:nvCxnSpPr>
        <p:spPr>
          <a:xfrm>
            <a:off x="6331875" y="4110025"/>
            <a:ext cx="2400" cy="709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34"/>
          <p:cNvCxnSpPr>
            <a:stCxn id="216" idx="1"/>
          </p:cNvCxnSpPr>
          <p:nvPr/>
        </p:nvCxnSpPr>
        <p:spPr>
          <a:xfrm flipH="1" rot="10800000">
            <a:off x="5453325" y="2095525"/>
            <a:ext cx="861900" cy="1609500"/>
          </a:xfrm>
          <a:prstGeom prst="bentConnector4">
            <a:avLst>
              <a:gd fmla="val -50682" name="adj1"/>
              <a:gd fmla="val 100002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311700" y="445025"/>
            <a:ext cx="8520600" cy="1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Структурированные операторы Фортрана. Циклы пока и до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311700" y="1558325"/>
            <a:ext cx="8160900" cy="30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DO WHILE(</a:t>
            </a:r>
            <a:r>
              <a:rPr i="1" lang="ru"/>
              <a:t>ЛВ</a:t>
            </a:r>
            <a:r>
              <a:rPr lang="ru"/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		</a:t>
            </a:r>
            <a:r>
              <a:rPr i="1" lang="ru"/>
              <a:t>БОК</a:t>
            </a:r>
            <a:endParaRPr i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END DO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		</a:t>
            </a:r>
            <a:r>
              <a:rPr i="1" lang="ru"/>
              <a:t>БОК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		IF(.NOT. </a:t>
            </a:r>
            <a:r>
              <a:rPr i="1" lang="ru"/>
              <a:t>ЛВ</a:t>
            </a:r>
            <a:r>
              <a:rPr lang="ru"/>
              <a:t>) EXIT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END DO</a:t>
            </a:r>
            <a:endParaRPr/>
          </a:p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311700" y="445025"/>
            <a:ext cx="8520600" cy="1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Структурированные операторы Фортрана. Цикл с параметром.</a:t>
            </a:r>
            <a:endParaRPr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311700" y="1558325"/>
            <a:ext cx="8160900" cy="30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 p = ps, pe [, s]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БОК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END DO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Пример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 i = 1, 10, 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write(*, *) 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end do</a:t>
            </a:r>
            <a:endParaRPr/>
          </a:p>
        </p:txBody>
      </p:sp>
      <p:sp>
        <p:nvSpPr>
          <p:cNvPr id="236" name="Google Shape;23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Задачник</a:t>
            </a:r>
            <a:endParaRPr sz="28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161025" y="1763700"/>
            <a:ext cx="44964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Электронная версия задачника будет доступна после регистрации по ссылке </a:t>
            </a:r>
            <a:r>
              <a:rPr lang="ru" sz="1900" u="sng">
                <a:solidFill>
                  <a:schemeClr val="hlink"/>
                </a:solidFill>
                <a:hlinkClick r:id="rId3"/>
              </a:rPr>
              <a:t>https://reader.lanbook.com/book/121485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825" y="1166150"/>
            <a:ext cx="352425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Лекции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4617075"/>
            <a:ext cx="85206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https://drive.google.com/drive/folders/18oR6n-LY4IfwHq4Pi2I5rGOEYu0y8uqa?usp=sharing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2325" y="1017725"/>
            <a:ext cx="3599350" cy="35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О. В. Бартеньев. Фортран для студентов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4617075"/>
            <a:ext cx="85206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https://docs.google.com/document/d/1TjqYSH1FMDnh9gLrN9nGxwk9Hfg_2PL6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2325" y="1017725"/>
            <a:ext cx="3599350" cy="35993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6912675" y="2263950"/>
            <a:ext cx="149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 автора: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5"/>
              </a:rPr>
              <a:t>http://100byte.ru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Консультации по информатике</a:t>
            </a:r>
            <a:endParaRPr sz="282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969600" y="1152475"/>
            <a:ext cx="48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https://t.me/+mf4sKa53x8UwMWQy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Пока расписания нет, но вдруг.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3416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Арифметические операции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2550"/>
              <a:t>**		возведение в степень (операция с наивысшим</a:t>
            </a:r>
            <a:endParaRPr sz="2550"/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2550"/>
              <a:t>приоритетом);</a:t>
            </a:r>
            <a:endParaRPr sz="25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2550"/>
              <a:t>*, /		умножение, деление;</a:t>
            </a:r>
            <a:endParaRPr sz="255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2550"/>
              <a:t>+, -	унарные</a:t>
            </a:r>
            <a:endParaRPr sz="25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2550"/>
              <a:t>+, -	сложение, вычитание (операции с низшим</a:t>
            </a:r>
            <a:endParaRPr sz="2550"/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2550"/>
              <a:t>приоритетом).</a:t>
            </a:r>
            <a:endParaRPr sz="25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Арифметические выражения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ru" sz="1750"/>
              <a:t>Арифметическое выражение</a:t>
            </a:r>
            <a:r>
              <a:rPr lang="ru" sz="1750"/>
              <a:t> состоит из числовых операндов и арифметических операций. Если в выражении присутствует несколько операций, то они, кроме возведения в степень, выполняются в соответствии с приоритетом слева направо. Операции возведения в степень выполняются справа налево.</a:t>
            </a:r>
            <a:endParaRPr sz="175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523"/>
              <a:buNone/>
            </a:pPr>
            <a:r>
              <a:rPr lang="ru" sz="1750"/>
              <a:t>Запрещается в арифметических выражениях:</a:t>
            </a:r>
            <a:endParaRPr sz="1750"/>
          </a:p>
          <a:p>
            <a:pPr indent="-33972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50"/>
              <a:buChar char="●"/>
            </a:pPr>
            <a:r>
              <a:rPr lang="ru" sz="1750"/>
              <a:t>делить на нуль;</a:t>
            </a:r>
            <a:endParaRPr sz="1750"/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ru" sz="1750"/>
              <a:t>возводить равный нулю операнд в отрицательную или нулевую степень;</a:t>
            </a:r>
            <a:endParaRPr sz="1750"/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ru" sz="1750"/>
              <a:t>возводить отрицательный операнд в нецелочисленную степень.</a:t>
            </a:r>
            <a:endParaRPr sz="17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Арифметические выражения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ru" sz="1950"/>
              <a:t>В Фортране допускается использовать в арифметическом выражении операнды разных типов и разных разновидностей типов. В таком случае результат каждой операции выражения определяется типом операнда наивысшего ранга. При совпадении типов операндов результат будет иметь тот же тип. </a:t>
            </a:r>
            <a:endParaRPr sz="195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ru" sz="1950"/>
              <a:t>Пример:</a:t>
            </a:r>
            <a:endParaRPr sz="195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ru" sz="1950"/>
              <a:t>3 / 2			! 1</a:t>
            </a:r>
            <a:endParaRPr sz="195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50"/>
              <a:t>3.0 / 2			! 1.5</a:t>
            </a:r>
            <a:endParaRPr sz="19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