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8bada38c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8bada38c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e565e46c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e565e46c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e565e46c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e565e46c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e565e46c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0e565e46c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e565e46c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0e565e46c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8bada36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8bada36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e565e46c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e565e46c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e565e46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e565e46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e565e46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e565e46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e565e46c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0e565e46c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e565e46c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e565e46c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e565e46c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e565e46c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e565e46c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0e565e46c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pac.mpei.ru/" TargetMode="External"/><Relationship Id="rId4" Type="http://schemas.openxmlformats.org/officeDocument/2006/relationships/hyperlink" Target="https://e.lanbook.com/book/8281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978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Форматный ввод-вывод данных в Фортране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88" y="340625"/>
            <a:ext cx="8166424" cy="33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10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Согласование списка ввода-вывода и спецификации формата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637525"/>
            <a:ext cx="8520600" cy="29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Дескрипторы преобразований подразделяются: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на дескрипторы данных;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на дескрипторы управления;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на строки символов.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Элементы списка ввода-вывода и дескрипторы данных должны быть согласованы по типам.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Если в списке ввода-вывода присутствует несколько элементов, то каждый элемент из списка ввода-вывода выбирает соответствующий элемент дескриптор данных.</a:t>
            </a:r>
            <a:endParaRPr/>
          </a:p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Коэффициент повторения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080775"/>
            <a:ext cx="8520600" cy="3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integer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n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m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9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read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(*,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00E6"/>
                </a:solidFill>
                <a:highlight>
                  <a:srgbClr val="FFFFFF"/>
                </a:highlight>
              </a:rPr>
              <a:t>'(I8, I5, I5, I5)'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n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m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),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m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4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/>
              <a:t>Последовательность одинаковых дескрипторов данных можно записать, используя коэффициент повторения, задается целой константой без знака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read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(*,</a:t>
            </a:r>
            <a:r>
              <a:rPr lang="ru">
                <a:solidFill>
                  <a:srgbClr val="0000E6"/>
                </a:solidFill>
                <a:highlight>
                  <a:srgbClr val="FFFFFF"/>
                </a:highlight>
              </a:rPr>
              <a:t>'(I8, 3I5)'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n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m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),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m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4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ru">
                <a:solidFill>
                  <a:srgbClr val="696969"/>
                </a:solidFill>
                <a:highlight>
                  <a:srgbClr val="FFFFFF"/>
                </a:highlight>
              </a:rPr>
              <a:t>! 3 - коэффициент повторения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/>
              <a:t>Общий вид: 	n[(] </a:t>
            </a:r>
            <a:r>
              <a:rPr i="1" lang="ru"/>
              <a:t>группа дескрипторов преобразований</a:t>
            </a:r>
            <a:r>
              <a:rPr lang="ru"/>
              <a:t> [)]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write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(*,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00E6"/>
                </a:solidFill>
                <a:highlight>
                  <a:srgbClr val="FFFFFF"/>
                </a:highlight>
              </a:rPr>
              <a:t>'(2x, F3.0, 2x, F3.0, 2x, F3.0)'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a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b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c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write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(*,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00E6"/>
                </a:solidFill>
                <a:highlight>
                  <a:srgbClr val="FFFFFF"/>
                </a:highlight>
              </a:rPr>
              <a:t>'(3(2x, F3.0))'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a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b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c</a:t>
            </a:r>
            <a:endParaRPr/>
          </a:p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Реверсия формата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080775"/>
            <a:ext cx="8520600" cy="3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ru" sz="2400">
                <a:solidFill>
                  <a:srgbClr val="800000"/>
                </a:solidFill>
                <a:highlight>
                  <a:srgbClr val="FFFFFF"/>
                </a:highlight>
              </a:rPr>
              <a:t>integer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ru" sz="24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</a:rPr>
              <a:t> n</a:t>
            </a:r>
            <a:r>
              <a:rPr lang="ru" sz="24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</a:rPr>
              <a:t> m</a:t>
            </a:r>
            <a:r>
              <a:rPr lang="ru" sz="24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2400">
                <a:solidFill>
                  <a:srgbClr val="008C00"/>
                </a:solidFill>
                <a:highlight>
                  <a:srgbClr val="FFFFFF"/>
                </a:highlight>
              </a:rPr>
              <a:t>9</a:t>
            </a:r>
            <a:r>
              <a:rPr lang="ru" sz="24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800000"/>
                </a:solidFill>
                <a:highlight>
                  <a:srgbClr val="FFFFFF"/>
                </a:highlight>
              </a:rPr>
              <a:t>read</a:t>
            </a:r>
            <a:r>
              <a:rPr lang="ru" sz="2400">
                <a:solidFill>
                  <a:srgbClr val="808030"/>
                </a:solidFill>
                <a:highlight>
                  <a:srgbClr val="FFFFFF"/>
                </a:highlight>
              </a:rPr>
              <a:t>(*,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2400">
                <a:solidFill>
                  <a:srgbClr val="0000E6"/>
                </a:solidFill>
                <a:highlight>
                  <a:srgbClr val="FFFFFF"/>
                </a:highlight>
              </a:rPr>
              <a:t>'(I8, 3I5)'</a:t>
            </a:r>
            <a:r>
              <a:rPr lang="ru" sz="24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ru" sz="24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</a:rPr>
              <a:t> n</a:t>
            </a:r>
            <a:r>
              <a:rPr lang="ru" sz="24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</a:rPr>
              <a:t> m</a:t>
            </a:r>
            <a:r>
              <a:rPr lang="ru" sz="24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24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r>
              <a:rPr lang="ru" sz="2400">
                <a:solidFill>
                  <a:srgbClr val="008C00"/>
                </a:solidFill>
                <a:highlight>
                  <a:srgbClr val="FFFFFF"/>
                </a:highlight>
              </a:rPr>
              <a:t>9</a:t>
            </a:r>
            <a:r>
              <a:rPr lang="ru" sz="24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b="1" lang="ru" sz="2400">
                <a:solidFill>
                  <a:srgbClr val="800000"/>
                </a:solidFill>
                <a:highlight>
                  <a:srgbClr val="FFFFFF"/>
                </a:highlight>
              </a:rPr>
              <a:t>integer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24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</a:rPr>
              <a:t> j</a:t>
            </a:r>
            <a:r>
              <a:rPr lang="ru" sz="24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ru" sz="24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</a:rPr>
              <a:t> n</a:t>
            </a:r>
            <a:r>
              <a:rPr lang="ru" sz="24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</a:rPr>
              <a:t> a</a:t>
            </a:r>
            <a:r>
              <a:rPr lang="ru" sz="24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2400">
                <a:solidFill>
                  <a:srgbClr val="008C00"/>
                </a:solidFill>
                <a:highlight>
                  <a:srgbClr val="FFFFFF"/>
                </a:highlight>
              </a:rPr>
              <a:t>10</a:t>
            </a:r>
            <a:r>
              <a:rPr lang="ru" sz="2400">
                <a:solidFill>
                  <a:srgbClr val="808030"/>
                </a:solidFill>
                <a:highlight>
                  <a:srgbClr val="FFFFFF"/>
                </a:highlight>
              </a:rPr>
              <a:t>),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</a:rPr>
              <a:t> b</a:t>
            </a:r>
            <a:r>
              <a:rPr lang="ru" sz="24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2400">
                <a:solidFill>
                  <a:srgbClr val="008C00"/>
                </a:solidFill>
                <a:highlight>
                  <a:srgbClr val="FFFFFF"/>
                </a:highlight>
              </a:rPr>
              <a:t>30</a:t>
            </a:r>
            <a:r>
              <a:rPr lang="ru" sz="24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800000"/>
                </a:solidFill>
                <a:highlight>
                  <a:srgbClr val="FFFFFF"/>
                </a:highlight>
              </a:rPr>
              <a:t>read</a:t>
            </a:r>
            <a:r>
              <a:rPr lang="ru" sz="2400">
                <a:solidFill>
                  <a:srgbClr val="808030"/>
                </a:solidFill>
                <a:highlight>
                  <a:srgbClr val="FFFFFF"/>
                </a:highlight>
              </a:rPr>
              <a:t>(*,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2400">
                <a:solidFill>
                  <a:srgbClr val="0000E6"/>
                </a:solidFill>
                <a:highlight>
                  <a:srgbClr val="FFFFFF"/>
                </a:highlight>
              </a:rPr>
              <a:t>'(2I8, 5(I2, I3), 5(I4, 1X, I1))'</a:t>
            </a:r>
            <a:r>
              <a:rPr lang="ru" sz="24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ru" sz="24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</a:rPr>
              <a:t> n</a:t>
            </a:r>
            <a:r>
              <a:rPr lang="ru" sz="24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</a:rPr>
              <a:t> a</a:t>
            </a:r>
            <a:r>
              <a:rPr lang="ru" sz="24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24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</a:rPr>
              <a:t>b</a:t>
            </a:r>
            <a:r>
              <a:rPr lang="ru" sz="24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ru" sz="2400">
                <a:solidFill>
                  <a:srgbClr val="808030"/>
                </a:solidFill>
                <a:highlight>
                  <a:srgbClr val="FFFFFF"/>
                </a:highlight>
              </a:rPr>
              <a:t>),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</a:rPr>
              <a:t> j</a:t>
            </a:r>
            <a:r>
              <a:rPr lang="ru" sz="24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24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24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2400">
                <a:solidFill>
                  <a:srgbClr val="008C00"/>
                </a:solidFill>
                <a:highlight>
                  <a:srgbClr val="FFFFFF"/>
                </a:highlight>
              </a:rPr>
              <a:t>30</a:t>
            </a:r>
            <a:r>
              <a:rPr lang="ru" sz="24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/>
          </a:p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Дескрипторы данных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080775"/>
            <a:ext cx="5229600" cy="3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ru" sz="720"/>
              <a:t>Дескриптор	Тип аргумента	Внешнее представление</a:t>
            </a:r>
            <a:endParaRPr b="1" sz="7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ru" sz="720"/>
              <a:t>Iw[.m]		Целый		Целое число</a:t>
            </a:r>
            <a:endParaRPr sz="7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ru" sz="720"/>
              <a:t>Bw[.m]	  	”		Двоичное представление</a:t>
            </a:r>
            <a:endParaRPr sz="7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ru" sz="720"/>
              <a:t>Ow[.m]	  	”		Восьмеричное представление</a:t>
            </a:r>
            <a:endParaRPr sz="7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ru" sz="720"/>
              <a:t>Zw[.m]		“		Шестнадцатеричное представление</a:t>
            </a:r>
            <a:endParaRPr sz="7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ru" sz="720"/>
              <a:t>Fw.d		Вещественный	Вещественное число в F-форме</a:t>
            </a:r>
            <a:endParaRPr sz="7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ru" sz="720"/>
              <a:t>Ew.d[Ee]	  	”		Вещественное число в Е-форме</a:t>
            </a:r>
            <a:endParaRPr sz="7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ru" sz="720"/>
              <a:t>ENw.d[Ee]	  	”		Вещественное число в Е-форме в инженерном формате</a:t>
            </a:r>
            <a:endParaRPr sz="7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ru" sz="720"/>
              <a:t>ESw.d[Ee]	  	”		Вещественное число в Е-форме в научном формате</a:t>
            </a:r>
            <a:endParaRPr sz="7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ru" sz="720"/>
              <a:t>Dw.d	  	”		Вещественное число двойной точности</a:t>
            </a:r>
            <a:endParaRPr sz="7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ru" sz="720"/>
              <a:t>Lw		Логический	Т и F, .T и .F, .TRUE. и .FALSE.</a:t>
            </a:r>
            <a:endParaRPr sz="72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lang="ru" sz="720"/>
              <a:t>A[w]		Символьный	Строка символов</a:t>
            </a:r>
            <a:endParaRPr sz="720"/>
          </a:p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5255075" y="1126625"/>
            <a:ext cx="3577200" cy="3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 - длина поля, отведенного под представление элемента ввода-вывода;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 - число ведущих нулей (m &lt;= w);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 - число цифр после десятичной точки (d &lt; w).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Список литературы по курсу</a:t>
            </a:r>
            <a:endParaRPr sz="28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О. В. Бартеньев. </a:t>
            </a:r>
            <a:r>
              <a:rPr lang="ru"/>
              <a:t>Фортран для студентов: Учебно-справочное издание – М. : Диалог-МИФИ, 1999 . – 400 с. - ISBN 5-86404-120-3.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Немнюгин С.А. Современный Фортран. Самоучитель. СПб.: BHV-Петербург, 2004. -496 с.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В.С. Батасова. Введение в MATLAB. Лабораторный практикум: учебное пособие  по курсу «Информатика». – М.: Издательский дом МЭИ, 2007.– 52 с. ISBN 978-5-383-00066-3. УДК 621.398 Б-28.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https://opac.mpei.ru/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Амос Гилат: MATLAB. Теория и практика.  – Издательство «ДМК-Пресс», 2016. – 412 с. ISBN 978-5-97060-183-9 — Текст : электронный // Лань : электронно-библиотечная система. — URL:  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https://e.lanbook.com/book/82814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9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Ввод-вывод под управлением списка объектов ввода-вывода</a:t>
            </a:r>
            <a:endParaRPr sz="28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474850"/>
            <a:ext cx="8520600" cy="30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READ(*, *) список ввода		! Ввод с клавиатуры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READ *, список ввода			! Ввод с клавиатуры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WRITE(*, *) список вывода		! Вывод на экран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PRINT *, список вывода		! Вывод на экран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Пример: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800000"/>
                </a:solidFill>
                <a:highlight>
                  <a:srgbClr val="FFFFFF"/>
                </a:highlight>
              </a:rPr>
              <a:t>print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*,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0000E6"/>
                </a:solidFill>
                <a:highlight>
                  <a:srgbClr val="FFFFFF"/>
                </a:highlight>
              </a:rPr>
              <a:t>'Введите n'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800000"/>
                </a:solidFill>
                <a:highlight>
                  <a:srgbClr val="FFFFFF"/>
                </a:highlight>
              </a:rPr>
              <a:t>read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*,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n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177800" lvl="0" marL="279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800000"/>
                </a:solidFill>
                <a:highlight>
                  <a:srgbClr val="FFFFFF"/>
                </a:highlight>
              </a:rPr>
              <a:t>read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*,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x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y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z</a:t>
            </a:r>
            <a:endParaRPr sz="14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rPr i="1" lang="ru" sz="1400"/>
              <a:t>Ввод может разделяться пробелами или запятыми</a:t>
            </a:r>
            <a:endParaRPr i="1" sz="1400"/>
          </a:p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Преобразование данных</a:t>
            </a:r>
            <a:endParaRPr sz="282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Перевод данных из внутреннего представления в текстовое задается </a:t>
            </a:r>
            <a:r>
              <a:rPr b="1" lang="ru" sz="1600"/>
              <a:t>дескрипторами преобразований (ДП)</a:t>
            </a:r>
            <a:r>
              <a:rPr lang="ru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Спецификация формата содержит заключенный в скобки список дескрипторов преобразований.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Пример: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real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a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345.456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integer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32789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character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20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st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00E6"/>
                </a:solidFill>
                <a:highlight>
                  <a:srgbClr val="FFFFFF"/>
                </a:highlight>
              </a:rPr>
              <a:t>'Строка вывода'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write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(*,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00E6"/>
                </a:solidFill>
                <a:highlight>
                  <a:srgbClr val="FFFFFF"/>
                </a:highlight>
              </a:rPr>
              <a:t>'(f8.3)'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a	</a:t>
            </a:r>
            <a:r>
              <a:rPr lang="ru" sz="1600">
                <a:solidFill>
                  <a:srgbClr val="696969"/>
                </a:solidFill>
                <a:highlight>
                  <a:srgbClr val="FFFFFF"/>
                </a:highlight>
              </a:rPr>
              <a:t>!-345.456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write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(*,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00E6"/>
                </a:solidFill>
                <a:highlight>
                  <a:srgbClr val="FFFFFF"/>
                </a:highlight>
              </a:rPr>
              <a:t>'(i10)'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k	</a:t>
            </a:r>
            <a:r>
              <a:rPr lang="ru" sz="1600">
                <a:solidFill>
                  <a:srgbClr val="696969"/>
                </a:solidFill>
                <a:highlight>
                  <a:srgbClr val="FFFFFF"/>
                </a:highlight>
              </a:rPr>
              <a:t>!_____32789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write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(*,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00E6"/>
                </a:solidFill>
                <a:highlight>
                  <a:srgbClr val="FFFFFF"/>
                </a:highlight>
              </a:rPr>
              <a:t>'(a25)'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st	</a:t>
            </a:r>
            <a:r>
              <a:rPr lang="ru" sz="1600">
                <a:solidFill>
                  <a:srgbClr val="696969"/>
                </a:solidFill>
                <a:highlight>
                  <a:srgbClr val="FFFFFF"/>
                </a:highlight>
              </a:rPr>
              <a:t>!___________Строка вывода</a:t>
            </a:r>
            <a:endParaRPr sz="1600"/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Преобразование данных. Оператор FORMAT</a:t>
            </a:r>
            <a:endParaRPr sz="282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Спецификация может быть задана как встроенная в оператор В/В символьная строка (как константа и как строковая переменная):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	'(F8.3, I10)'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или как отдельный оператор </a:t>
            </a:r>
            <a:r>
              <a:rPr b="1" i="1" lang="ru" sz="1600"/>
              <a:t>FORMAT</a:t>
            </a:r>
            <a:r>
              <a:rPr lang="ru" sz="1600"/>
              <a:t>, на который операторы В/В ссылаются при помощи метки: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	</a:t>
            </a:r>
            <a:r>
              <a:rPr i="1" lang="ru" sz="1600"/>
              <a:t>метка</a:t>
            </a:r>
            <a:r>
              <a:rPr lang="ru" sz="1600"/>
              <a:t> FORMAT (</a:t>
            </a:r>
            <a:r>
              <a:rPr i="1" lang="ru" sz="1600"/>
              <a:t>список ДП</a:t>
            </a:r>
            <a:r>
              <a:rPr lang="ru" sz="1600"/>
              <a:t>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Пример: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write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(*,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00E6"/>
                </a:solidFill>
                <a:highlight>
                  <a:srgbClr val="FFFFFF"/>
                </a:highlight>
              </a:rPr>
              <a:t>'(f8.3, i10)'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a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k		</a:t>
            </a:r>
            <a:r>
              <a:rPr lang="ru" sz="1600">
                <a:solidFill>
                  <a:srgbClr val="696969"/>
                </a:solidFill>
                <a:highlight>
                  <a:srgbClr val="FFFFFF"/>
                </a:highlight>
              </a:rPr>
              <a:t>! -345.456_____32789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write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(*,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a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k				</a:t>
            </a:r>
            <a:r>
              <a:rPr lang="ru" sz="1600">
                <a:solidFill>
                  <a:srgbClr val="696969"/>
                </a:solidFill>
                <a:highlight>
                  <a:srgbClr val="FFFFFF"/>
                </a:highlight>
              </a:rPr>
              <a:t>! -345.456_____32789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format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f8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.3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i10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600"/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Задание формата в операторах ввода-вывода</a:t>
            </a:r>
            <a:endParaRPr sz="2820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в виде метки, указывающей на оператор формата: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800000"/>
                </a:solidFill>
                <a:highlight>
                  <a:srgbClr val="FFFFFF"/>
                </a:highlight>
              </a:rPr>
              <a:t>write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(*,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500">
                <a:solidFill>
                  <a:srgbClr val="008C00"/>
                </a:solidFill>
                <a:highlight>
                  <a:srgbClr val="FFFFFF"/>
                </a:highlight>
              </a:rPr>
              <a:t>10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a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800000"/>
                </a:solidFill>
                <a:highlight>
                  <a:srgbClr val="FFFFFF"/>
                </a:highlight>
              </a:rPr>
              <a:t>write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(*,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fmt 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500">
                <a:solidFill>
                  <a:srgbClr val="008C00"/>
                </a:solidFill>
                <a:highlight>
                  <a:srgbClr val="FFFFFF"/>
                </a:highlight>
              </a:rPr>
              <a:t>10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a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8C00"/>
                </a:solidFill>
                <a:highlight>
                  <a:srgbClr val="FFFFFF"/>
                </a:highlight>
              </a:rPr>
              <a:t>10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500">
                <a:solidFill>
                  <a:srgbClr val="800000"/>
                </a:solidFill>
                <a:highlight>
                  <a:srgbClr val="FFFFFF"/>
                </a:highlight>
              </a:rPr>
              <a:t>format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f8</a:t>
            </a:r>
            <a:r>
              <a:rPr lang="ru" sz="1500">
                <a:solidFill>
                  <a:srgbClr val="008C00"/>
                </a:solidFill>
                <a:highlight>
                  <a:srgbClr val="FFFFFF"/>
                </a:highlight>
              </a:rPr>
              <a:t>.3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i10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в виде встроенного в оператор ввода-вывода символьного выражения: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800000"/>
                </a:solidFill>
                <a:highlight>
                  <a:srgbClr val="FFFFFF"/>
                </a:highlight>
              </a:rPr>
              <a:t>write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(*,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500">
                <a:solidFill>
                  <a:srgbClr val="0000E6"/>
                </a:solidFill>
                <a:highlight>
                  <a:srgbClr val="FFFFFF"/>
                </a:highlight>
              </a:rPr>
              <a:t>'(f8.3, i10)'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a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800000"/>
                </a:solidFill>
                <a:highlight>
                  <a:srgbClr val="FFFFFF"/>
                </a:highlight>
              </a:rPr>
              <a:t>write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(*,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fmt 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‘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f8</a:t>
            </a:r>
            <a:r>
              <a:rPr lang="ru" sz="1500">
                <a:solidFill>
                  <a:srgbClr val="008C00"/>
                </a:solidFill>
                <a:highlight>
                  <a:srgbClr val="FFFFFF"/>
                </a:highlight>
              </a:rPr>
              <a:t>.3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i10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'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a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в виде звездочки, неименованный список ввода-вывода: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800000"/>
                </a:solidFill>
                <a:highlight>
                  <a:srgbClr val="FFFFFF"/>
                </a:highlight>
              </a:rPr>
              <a:t>write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(*,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*)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a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ru" sz="1500">
                <a:solidFill>
                  <a:srgbClr val="800000"/>
                </a:solidFill>
                <a:highlight>
                  <a:srgbClr val="FFFFFF"/>
                </a:highlight>
              </a:rPr>
              <a:t>write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(*,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fmt 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*)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a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endParaRPr sz="1500"/>
          </a:p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формата в операторах ввода-вывода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в виде имени именованного списка ввода-вывода: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800000"/>
                </a:solidFill>
                <a:highlight>
                  <a:srgbClr val="FFFFFF"/>
                </a:highlight>
              </a:rPr>
              <a:t>integer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500">
                <a:solidFill>
                  <a:srgbClr val="008C00"/>
                </a:solidFill>
                <a:highlight>
                  <a:srgbClr val="FFFFFF"/>
                </a:highlight>
              </a:rPr>
              <a:t>100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iarray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500">
                <a:solidFill>
                  <a:srgbClr val="008C00"/>
                </a:solidFill>
                <a:highlight>
                  <a:srgbClr val="FFFFFF"/>
                </a:highlight>
              </a:rPr>
              <a:t>3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(/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500">
                <a:solidFill>
                  <a:srgbClr val="008C00"/>
                </a:solidFill>
                <a:highlight>
                  <a:srgbClr val="FFFFFF"/>
                </a:highlight>
              </a:rPr>
              <a:t>41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500">
                <a:solidFill>
                  <a:srgbClr val="008C00"/>
                </a:solidFill>
                <a:highlight>
                  <a:srgbClr val="FFFFFF"/>
                </a:highlight>
              </a:rPr>
              <a:t>42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500">
                <a:solidFill>
                  <a:srgbClr val="008C00"/>
                </a:solidFill>
                <a:highlight>
                  <a:srgbClr val="FFFFFF"/>
                </a:highlight>
              </a:rPr>
              <a:t>43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/)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800000"/>
                </a:solidFill>
                <a:highlight>
                  <a:srgbClr val="FFFFFF"/>
                </a:highlight>
              </a:rPr>
              <a:t>real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500">
                <a:solidFill>
                  <a:srgbClr val="008C00"/>
                </a:solidFill>
                <a:highlight>
                  <a:srgbClr val="FFFFFF"/>
                </a:highlight>
              </a:rPr>
              <a:t>4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r4 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500">
                <a:solidFill>
                  <a:srgbClr val="008C00"/>
                </a:solidFill>
                <a:highlight>
                  <a:srgbClr val="FFFFFF"/>
                </a:highlight>
              </a:rPr>
              <a:t>24.0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800000"/>
                </a:solidFill>
                <a:highlight>
                  <a:srgbClr val="FFFFFF"/>
                </a:highlight>
              </a:rPr>
              <a:t>real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500">
                <a:solidFill>
                  <a:srgbClr val="008C00"/>
                </a:solidFill>
                <a:highlight>
                  <a:srgbClr val="FFFFFF"/>
                </a:highlight>
              </a:rPr>
              <a:t>8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r8 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500">
                <a:solidFill>
                  <a:srgbClr val="008C00"/>
                </a:solidFill>
                <a:highlight>
                  <a:srgbClr val="FFFFFF"/>
                </a:highlight>
              </a:rPr>
              <a:t>28.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0_8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800000"/>
                </a:solidFill>
                <a:highlight>
                  <a:srgbClr val="FFFFFF"/>
                </a:highlight>
              </a:rPr>
              <a:t>namelist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/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mesh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/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r4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r8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iarray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800000"/>
                </a:solidFill>
                <a:highlight>
                  <a:srgbClr val="FFFFFF"/>
                </a:highlight>
              </a:rPr>
              <a:t>write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(*,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mesh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800000"/>
                </a:solidFill>
                <a:highlight>
                  <a:srgbClr val="FFFFFF"/>
                </a:highlight>
              </a:rPr>
              <a:t>write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(*,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nml 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mesh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500"/>
          </a:p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Списки ввода-вывода</a:t>
            </a:r>
            <a:endParaRPr sz="2820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Элементами списка ввода-вывода могут быть как полные объекты данных любых типов (скаляры и массивы), так и их подобъекты, например компоненты записи, элементы массива, сечение массива, подстрока.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/>
              <a:t>Пример: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800000"/>
                </a:solidFill>
                <a:highlight>
                  <a:srgbClr val="FFFFFF"/>
                </a:highlight>
              </a:rPr>
              <a:t>real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x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3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(/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1.1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2.2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3.3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/)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800000"/>
                </a:solidFill>
                <a:highlight>
                  <a:srgbClr val="FFFFFF"/>
                </a:highlight>
              </a:rPr>
              <a:t>write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(*,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*)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x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800000"/>
                </a:solidFill>
                <a:highlight>
                  <a:srgbClr val="FFFFFF"/>
                </a:highlight>
              </a:rPr>
              <a:t>write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(*,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*)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x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),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x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),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x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3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900"/>
          </a:p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Циклические списки ввода-вывода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Список ввода-вывода может также содержать и циклический список, имеющий вид: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/>
              <a:t>	(</a:t>
            </a:r>
            <a:r>
              <a:rPr i="1" lang="ru" sz="1700"/>
              <a:t>список объектов цикла</a:t>
            </a:r>
            <a:r>
              <a:rPr lang="ru" sz="1700"/>
              <a:t>, </a:t>
            </a:r>
            <a:r>
              <a:rPr i="1" lang="ru" sz="1700"/>
              <a:t>dovar</a:t>
            </a:r>
            <a:r>
              <a:rPr lang="ru" sz="1700"/>
              <a:t> = </a:t>
            </a:r>
            <a:r>
              <a:rPr i="1" lang="ru" sz="1700"/>
              <a:t>start</a:t>
            </a:r>
            <a:r>
              <a:rPr lang="ru" sz="1700"/>
              <a:t>, </a:t>
            </a:r>
            <a:r>
              <a:rPr i="1" lang="ru" sz="1700"/>
              <a:t>stop</a:t>
            </a:r>
            <a:r>
              <a:rPr lang="ru" sz="1700"/>
              <a:t> [, </a:t>
            </a:r>
            <a:r>
              <a:rPr i="1" lang="ru" sz="1700"/>
              <a:t>inc</a:t>
            </a:r>
            <a:r>
              <a:rPr lang="ru" sz="1700"/>
              <a:t>])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/>
              <a:t>Циклический список также называют встроенным DO-циклом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/>
              <a:t>Пример: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800000"/>
                </a:solidFill>
                <a:highlight>
                  <a:srgbClr val="FFFFFF"/>
                </a:highlight>
              </a:rPr>
              <a:t>real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x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700">
                <a:solidFill>
                  <a:srgbClr val="008C00"/>
                </a:solidFill>
                <a:highlight>
                  <a:srgbClr val="FFFFFF"/>
                </a:highlight>
              </a:rPr>
              <a:t>3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(/</a:t>
            </a:r>
            <a:r>
              <a:rPr lang="ru" sz="1700">
                <a:solidFill>
                  <a:srgbClr val="008C00"/>
                </a:solidFill>
                <a:highlight>
                  <a:srgbClr val="FFFFFF"/>
                </a:highlight>
              </a:rPr>
              <a:t>1.1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700">
                <a:solidFill>
                  <a:srgbClr val="008C00"/>
                </a:solidFill>
                <a:highlight>
                  <a:srgbClr val="FFFFFF"/>
                </a:highlight>
              </a:rPr>
              <a:t>2.2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700">
                <a:solidFill>
                  <a:srgbClr val="008C00"/>
                </a:solidFill>
                <a:highlight>
                  <a:srgbClr val="FFFFFF"/>
                </a:highlight>
              </a:rPr>
              <a:t>3.3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/)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800000"/>
                </a:solidFill>
                <a:highlight>
                  <a:srgbClr val="FFFFFF"/>
                </a:highlight>
              </a:rPr>
              <a:t>integer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800000"/>
                </a:solidFill>
                <a:highlight>
                  <a:srgbClr val="FFFFFF"/>
                </a:highlight>
              </a:rPr>
              <a:t>print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700">
                <a:solidFill>
                  <a:srgbClr val="0000E6"/>
                </a:solidFill>
                <a:highlight>
                  <a:srgbClr val="FFFFFF"/>
                </a:highlight>
              </a:rPr>
              <a:t>'(80a1)'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700">
                <a:solidFill>
                  <a:srgbClr val="0000E6"/>
                </a:solidFill>
                <a:highlight>
                  <a:srgbClr val="FFFFFF"/>
                </a:highlight>
              </a:rPr>
              <a:t>'_'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700">
                <a:solidFill>
                  <a:srgbClr val="008C00"/>
                </a:solidFill>
                <a:highlight>
                  <a:srgbClr val="FFFFFF"/>
                </a:highlight>
              </a:rPr>
              <a:t>80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800000"/>
                </a:solidFill>
                <a:highlight>
                  <a:srgbClr val="FFFFFF"/>
                </a:highlight>
              </a:rPr>
              <a:t>write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(*,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*)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x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),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700">
                <a:solidFill>
                  <a:srgbClr val="008C00"/>
                </a:solidFill>
                <a:highlight>
                  <a:srgbClr val="FFFFFF"/>
                </a:highlight>
              </a:rPr>
              <a:t>3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700">
              <a:solidFill>
                <a:srgbClr val="808030"/>
              </a:solidFill>
              <a:highlight>
                <a:srgbClr val="FFFFFF"/>
              </a:highlight>
            </a:endParaRPr>
          </a:p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