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2302b25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2302b25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2302b25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2302b25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2302b256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2302b256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2302b256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2302b256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2302b25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2302b25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2302b256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2302b25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2302b256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2302b256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2302b25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2302b25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2302b25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2302b25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2302b25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2302b25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2302b25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2302b25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2302b256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2302b256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2302b256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2302b25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2302b25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2302b25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2302b256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2302b256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Работа с файлами в Фортране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Операторы управления файлами</a:t>
            </a:r>
            <a:endParaRPr sz="282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85"/>
              <a:t>Оператор		Назначение</a:t>
            </a:r>
            <a:endParaRPr b="1" sz="208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85"/>
              <a:t>BACKSPACE	Возвращает файл на одну запись назад</a:t>
            </a:r>
            <a:endParaRPr sz="208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85"/>
              <a:t>REWIND		Позиционирует файл в начало его первой записи</a:t>
            </a:r>
            <a:endParaRPr sz="208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85"/>
              <a:t>ENDFILE		Записывает специальную запись “конец файла”</a:t>
            </a:r>
            <a:endParaRPr sz="208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85"/>
              <a:t>OPEN		Создает устройство В/В и подсоединяет к нему внешний файл</a:t>
            </a:r>
            <a:endParaRPr sz="208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85"/>
              <a:t>CLOSE		Отсоединяет файл от устройства В/В и закрывает это устройство</a:t>
            </a:r>
            <a:endParaRPr sz="208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85"/>
              <a:t>READ		Выполняет передачу данных из файла, подсоединенного к устройству В/В</a:t>
            </a:r>
            <a:endParaRPr sz="208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85"/>
              <a:t>WRITE		Передает данные из списка вывода в файл, подсоединенный к устройству В/В</a:t>
            </a:r>
            <a:endParaRPr sz="208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85"/>
              <a:t>PRINT		Выводит данные на экран (устройство *)</a:t>
            </a:r>
            <a:endParaRPr sz="208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85"/>
              <a:t>Функция EOF	Возвращает .TRUE., если файл позиционирован на “конец файла”</a:t>
            </a:r>
            <a:endParaRPr sz="2085"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 sz="2820"/>
              <a:t>BACKSPACE</a:t>
            </a:r>
            <a:endParaRPr sz="282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BACKSPACE 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BACKSPACE([UNIT = ] u [, ERR = err] [, IOSTAT = iostat])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u - выражение стандартного целого типа, задающее номер подсоединенного к файлу устройства. При отсутствии подсоединения возникнет ошибка выполнения.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err - метка исполняемого оператора. При возникновении ошибки В/В управление передается на оператор, имеющий метку err.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iostat - целочисленная переменная, принимающая значение 0 при отсутствии ошибок. В противном случае iostat равняется номеру ошибки.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Оператор BACKSPACE позиционирует файл ровно на одну запись назад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REWIND</a:t>
            </a:r>
            <a:endParaRPr sz="2820"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REWIND 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REWIND([UNIT = ] u [, ERR = err] [, IOSTAT = iostat])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u - выражение стандартного целого типа, задающее номер подсоединенного к файлу устройства. При отсутствии подсоединения оператор REWIND не вызывает никаких действий.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err и iostat - аналогично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ENDFILE</a:t>
            </a:r>
            <a:endParaRPr sz="2820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ENDFILE 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ENDFILE([UNIT = ] u [, ERR = err] [, IOSTAT = iostat])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u - выражение стандартного целого типа, задающее номер устройства. Если файл не открыт, то возникает ошибка выполнения.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err и iostat - аналогично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После выполнения оператора ENDFILE все записи, расположенные после новой записи “конец файла”, стираются</a:t>
            </a:r>
            <a:endParaRPr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OPEN</a:t>
            </a:r>
            <a:endParaRPr sz="2820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OPEN создает устройство В/В с номером u и подсоединяет к нему внешний файл file.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OPEN([UNIT = ] u [, ACTION = action] [, ERR = err] [, FILE = file] [, IOSTAT = iostat])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u - выражение стандартного целого типа, задающее номер устройства, к которому подсоединяется файл file.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action - символьное выражение, задающее возможные действия с файлом и вычисляемое со значениями 'READ' (процесс может только читать данные из файла), 'WRITE' (возможен только вывод данных в файл) или 'READWRITE' (можно и читать и записывать данные - по умолчанию).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err - метка исполняемого оператора. При возникновении ошибки управление передается на оператор, имеющий метку err.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file - символьное выражение, задающее имя файла, подсоединяемого к устройству с номером u. Если file не задан, то создается временный, стираемый после выполнения оператора CLOSE или после нормального завершения программы файл.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iostat - целочисленная переменная, принимающая значение 0 при отсутствии ошибок. В противном случае iostat равняется номеру ошибки.	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CLOSE</a:t>
            </a:r>
            <a:endParaRPr sz="282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Оператор отсоединяет файл от устройства В/В и закрывает это устройство.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CLOSE([UNIT = ] u [, ERR = err] [, IOSTAT = iostat])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u - целочисленное выражение, задающее номер устройства. Если к устройству не был подсоединен файл, то никакой ошибки не возникает.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err и iostat - аналогично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READ, WRITE</a:t>
            </a:r>
            <a:endParaRPr sz="2820"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READ([UNIT = ] u [ , [ [FMT = ] fmt] | [NML = ] nml] [, ADVANCE = advance] [, ERR = err] [, IOSTAT = iostat]) [iolist]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WRITE([UNIT = ] u [, [[FMT =] fmt] | [NML=] nml] [, ADVANCE = advance] [, ERR = err]	[, IOSTAT = iostat]) [iolist]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u - номер устройства;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fmt - спецификатор формата;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nml - спецификатор именованного списка;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advance - символьное выражение, позволяющее задать продвигающийся или непродвигающийся последовательный форматный ввод и вычисляемое со значениями 'YES' (по умолчанию) или 'NO'.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err, iostat - аналогично</a:t>
            </a:r>
            <a:endParaRPr/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EOF</a:t>
            </a:r>
            <a:endParaRPr sz="2820"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возвращает .TRUE., если подсоединенный к устройству u файл позиционирован на специальной записи “конец файла” или после этой записи. Иначе EOF возвращает .FALSE. Синтаксис: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EOF(u)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u - выражение стандартного целого типа, задающее номер устройства.</a:t>
            </a:r>
            <a:endParaRPr/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ru" sz="1629"/>
              <a:t>Внешний файл</a:t>
            </a:r>
            <a:r>
              <a:rPr lang="ru" sz="1629"/>
              <a:t> - поименованная область во внешней памяти ЭВМ.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ru" sz="1629"/>
              <a:t>Внутренний файл</a:t>
            </a:r>
            <a:r>
              <a:rPr lang="ru" sz="1629"/>
              <a:t> - символьная строка (подстрока) или массив.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ru" sz="1629"/>
              <a:t>Внутренние файлы</a:t>
            </a:r>
            <a:r>
              <a:rPr lang="ru" sz="1629"/>
              <a:t> являются открытыми по умолчанию. </a:t>
            </a:r>
            <a:r>
              <a:rPr b="1" lang="ru" sz="1629"/>
              <a:t>Внешние файлы</a:t>
            </a:r>
            <a:r>
              <a:rPr lang="ru" sz="1629"/>
              <a:t> должны быть открыты (подсоединены к устройству В/В) оператором </a:t>
            </a:r>
            <a:r>
              <a:rPr b="1" lang="ru" sz="1629"/>
              <a:t>OPEN</a:t>
            </a:r>
            <a:r>
              <a:rPr lang="ru" sz="1629"/>
              <a:t>.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ru" sz="1629"/>
              <a:t>Файлы Фортрана подразделяются на файлы последовательного и прямого (произвольного) доступа. </a:t>
            </a:r>
            <a:r>
              <a:rPr b="1" lang="ru" sz="1629"/>
              <a:t>Внутренние файлы</a:t>
            </a:r>
            <a:r>
              <a:rPr lang="ru" sz="1629"/>
              <a:t> являются файлами последовательного доступа. </a:t>
            </a:r>
            <a:r>
              <a:rPr b="1" lang="ru" sz="1629"/>
              <a:t>Внешние файлы</a:t>
            </a:r>
            <a:r>
              <a:rPr lang="ru" sz="1629"/>
              <a:t> могут быть открыты как для последовательного, так и для прямого доступа.</a:t>
            </a:r>
            <a:endParaRPr sz="16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ru" sz="1629"/>
              <a:t>П</a:t>
            </a:r>
            <a:r>
              <a:rPr b="1" lang="ru" sz="1629"/>
              <a:t>ример:</a:t>
            </a:r>
            <a:endParaRPr b="1" sz="1629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ru" sz="1629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 y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 z</a:t>
            </a:r>
            <a:endParaRPr sz="1629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ru" sz="1629">
                <a:solidFill>
                  <a:srgbClr val="800000"/>
                </a:solidFill>
                <a:highlight>
                  <a:srgbClr val="FFFFFF"/>
                </a:highlight>
              </a:rPr>
              <a:t>open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29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 file 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29">
                <a:solidFill>
                  <a:srgbClr val="0000E6"/>
                </a:solidFill>
                <a:highlight>
                  <a:srgbClr val="FFFFFF"/>
                </a:highlight>
              </a:rPr>
              <a:t>'a.txt'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629">
                <a:solidFill>
                  <a:srgbClr val="696969"/>
                </a:solidFill>
                <a:highlight>
                  <a:srgbClr val="FFFFFF"/>
                </a:highlight>
              </a:rPr>
              <a:t>! 2 - номер устройства В/В</a:t>
            </a:r>
            <a:endParaRPr sz="1629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ru" sz="1629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29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*)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 y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 z		</a:t>
            </a:r>
            <a:r>
              <a:rPr lang="ru" sz="1629">
                <a:solidFill>
                  <a:srgbClr val="696969"/>
                </a:solidFill>
                <a:highlight>
                  <a:srgbClr val="FFFFFF"/>
                </a:highlight>
              </a:rPr>
              <a:t>! Ввод из файла a.txt</a:t>
            </a:r>
            <a:endParaRPr sz="1629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ru" sz="1629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 y</a:t>
            </a:r>
            <a:r>
              <a:rPr lang="ru" sz="1629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29">
                <a:solidFill>
                  <a:schemeClr val="dk1"/>
                </a:solidFill>
                <a:highlight>
                  <a:srgbClr val="FFFFFF"/>
                </a:highlight>
              </a:rPr>
              <a:t> z			</a:t>
            </a:r>
            <a:r>
              <a:rPr lang="ru" sz="1629">
                <a:solidFill>
                  <a:srgbClr val="696969"/>
                </a:solidFill>
                <a:highlight>
                  <a:srgbClr val="FFFFFF"/>
                </a:highlight>
              </a:rPr>
              <a:t>! Вывод на экран</a:t>
            </a:r>
            <a:endParaRPr sz="1629"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Файлы в фортране</a:t>
            </a:r>
            <a:endParaRPr sz="2820"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Номер устройства В/В</a:t>
            </a:r>
            <a:endParaRPr sz="28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/>
              <a:t>Внешний файл</a:t>
            </a:r>
            <a:r>
              <a:rPr lang="ru" sz="1300"/>
              <a:t> подсоединяется к устройству В/В в результате выполнения оператора </a:t>
            </a:r>
            <a:r>
              <a:rPr b="1" lang="ru" sz="1300"/>
              <a:t>OPEN</a:t>
            </a:r>
            <a:r>
              <a:rPr lang="ru" sz="1300"/>
              <a:t>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/>
              <a:t>Номером устройства является целочисленное выражение, значение которого должно находиться в интервале от 0 до 32767.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/>
              <a:t>После подсоединения и устройство и файл считаются открытыми. Доступ к файлу, после того как он открыт, выполняется по номеру устройства, к которому он подсоединен.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300"/>
              <a:t>Пример:</a:t>
            </a:r>
            <a:endParaRPr b="1" sz="13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		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Номер устройства -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m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		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целочисленное выражение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open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k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*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m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file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rgbClr val="0000E6"/>
                </a:solidFill>
                <a:highlight>
                  <a:srgbClr val="FFFFFF"/>
                </a:highlight>
              </a:rPr>
              <a:t>'d:\a.txt'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Файл d:\a.txt подсоединен к устройству 8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open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m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/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file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rgbClr val="0000E6"/>
                </a:solidFill>
                <a:highlight>
                  <a:srgbClr val="FFFFFF"/>
                </a:highlight>
              </a:rPr>
              <a:t>'d:\b.txt'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Файл d:\b.txt подсоединен к устройству 2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8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00E6"/>
                </a:solidFill>
                <a:highlight>
                  <a:srgbClr val="FFFFFF"/>
                </a:highlight>
              </a:rPr>
              <a:t>'(I8)'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k		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Пишем в файл d:\a.txt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m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00E6"/>
                </a:solidFill>
                <a:highlight>
                  <a:srgbClr val="FFFFFF"/>
                </a:highlight>
              </a:rPr>
              <a:t>'(I2)'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m	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Пишем в файл d:\b.txt (устройство 2)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close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8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			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Закрываем устройство 8 и файл d:\a.txt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close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			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Закрываем устройство 2 и файл d:\b.txt</a:t>
            </a:r>
            <a:endParaRPr sz="1300"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Внутренние файлы</a:t>
            </a:r>
            <a:endParaRPr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символьная скалярная переменная, строка - файл содержит одну запись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символьный массив - число записей = число элементов массива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“номер устройства” - имя соответствующей строки/подстроки/символьного массива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Пример: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234.55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kb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character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st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st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Преобразование число - строка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st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     234.550000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st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'(i8)'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kb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Преобразование строка - число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kb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     23</a:t>
            </a:r>
            <a:endParaRPr sz="1600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Внешние файлы</a:t>
            </a:r>
            <a:endParaRPr sz="28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для обеспечения доступа файл должен быть открыт (подсоединен к устройству В/В) - </a:t>
            </a:r>
            <a:r>
              <a:rPr b="1" lang="ru"/>
              <a:t>OPEN</a:t>
            </a:r>
            <a:r>
              <a:rPr lang="ru"/>
              <a:t>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при открытии файла по умолчанию указатель позиционируется на первую запись файла или на конец файла, если в файле нет ни одной записи;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каждая запись файла имеет номер, номер первой записи файла равняется единице;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 любой позиции в результате выполнения оператора </a:t>
            </a:r>
            <a:r>
              <a:rPr b="1" lang="ru"/>
              <a:t>REWIND</a:t>
            </a:r>
            <a:r>
              <a:rPr lang="ru"/>
              <a:t> файл позиционируется на первую запись;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 любой записи в результате выполнения оператора </a:t>
            </a:r>
            <a:r>
              <a:rPr b="1" lang="ru"/>
              <a:t>BACKSPACE</a:t>
            </a:r>
            <a:r>
              <a:rPr lang="ru"/>
              <a:t> файл позиционируется на одну запись назад;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последней записью файла является специальная запись “конец файла” - </a:t>
            </a:r>
            <a:r>
              <a:rPr b="1" lang="ru"/>
              <a:t>EOF</a:t>
            </a:r>
            <a:r>
              <a:rPr lang="ru"/>
              <a:t>.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Текстовые файлы последовательного доступа</a:t>
            </a:r>
            <a:endParaRPr sz="282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При работе с текстовыми файлами используется форматный или управляемый списком В/В. При выводе данные из внутреннего представления преобразовываются во внешнее символьное представление. При вводе происходит обратное преобразование из символьного представления во внутреннее.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При выводе в конце каждой записи Фортран проставляет два неотображаемых символа CHAR(13) - возврат каретки и CHAR(10) - новая строка. В случае вывода под управлением списка оператор вывода вставляет в начало каждой записи пробел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После завершения ввода указатель всегда перемещается на начало следующей записи (или позиционируется в конец файла), даже если были прочитаны не все поля текущей записи. Преобразования </a:t>
            </a:r>
            <a:r>
              <a:rPr b="1" lang="ru"/>
              <a:t>\</a:t>
            </a:r>
            <a:r>
              <a:rPr lang="ru"/>
              <a:t> и </a:t>
            </a:r>
            <a:r>
              <a:rPr b="1" lang="ru"/>
              <a:t>$</a:t>
            </a:r>
            <a:r>
              <a:rPr lang="ru"/>
              <a:t>, а также применяемая в операторе </a:t>
            </a:r>
            <a:r>
              <a:rPr b="1" lang="ru"/>
              <a:t>READ</a:t>
            </a:r>
            <a:r>
              <a:rPr lang="ru"/>
              <a:t> опция </a:t>
            </a:r>
            <a:r>
              <a:rPr b="1" lang="ru"/>
              <a:t>ADVANCE = 'NO'</a:t>
            </a:r>
            <a:r>
              <a:rPr lang="ru"/>
              <a:t> обеспечивают ввод без продвижения. При форматном вводе число читаемых одним оператором ввода из текущей записи данных регулируется форматом ввода.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Текстовые файлы последовательного доступа</a:t>
            </a:r>
            <a:endParaRPr sz="282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517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ia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ib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d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character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ca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format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6f7.2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format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8i5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format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7a4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Открываем последовательный текстовый</a:t>
            </a:r>
            <a:endParaRPr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файл a.txt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open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file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00E6"/>
                </a:solidFill>
                <a:highlight>
                  <a:srgbClr val="FFFFFF"/>
                </a:highlight>
              </a:rPr>
              <a:t>'a.txt'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1.1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2.2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00E6"/>
                </a:solidFill>
                <a:highlight>
                  <a:srgbClr val="FFFFFF"/>
                </a:highlight>
              </a:rPr>
              <a:t>'a'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00E6"/>
                </a:solidFill>
                <a:highlight>
                  <a:srgbClr val="FFFFFF"/>
                </a:highlight>
              </a:rPr>
              <a:t>'bc'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00E6"/>
                </a:solidFill>
                <a:highlight>
                  <a:srgbClr val="FFFFFF"/>
                </a:highlight>
              </a:rPr>
              <a:t>'def'</a:t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482500" y="2806825"/>
            <a:ext cx="3390600" cy="1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После выполнения трех операторов вывода в файле будет 3 записи: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  1.10   2.20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   1    2    3    4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  a  bc def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Текстовые файлы последовательного доступа</a:t>
            </a:r>
            <a:endParaRPr sz="282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64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rewind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Переход на 1-ю запись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ia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ia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ia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Читаем из 2-й записи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или  вместо двух последних операторов: read(1, *) a, b, ia, ia, ia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ca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ca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Читаем из 3-й записи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backspace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Переход на начало 3-й записи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backspace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Переход на начало 2-й записи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ib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ib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Читаем в ib 2-й элемент 2-й записи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ia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ca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ib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   1.100000     3  bc     2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rewind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Переход на начало 1-й записи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Переход на начало 2-й записи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write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'ghij'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Все записи начиная со 2-й заменены на</a:t>
            </a:r>
            <a:endParaRPr sz="1600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ghij</a:t>
            </a:r>
            <a:endParaRPr sz="2300"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749700" y="2615050"/>
            <a:ext cx="2082600" cy="19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После выполнения трех последних операторов имеем файл: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   1.10   2.20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ghij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