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c725073a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c725073a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c725073a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c725073a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c725073a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c725073a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1c725073a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1c725073a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c725073a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c725073a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c725073a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c725073a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c725073a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c725073a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c725073a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c725073a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c725073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c725073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c725073a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c725073a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c725073a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1c725073a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c725073a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c725073a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c725073a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c725073a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c725073a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c725073a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c725073a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c725073a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ac.mpei.ru/" TargetMode="External"/><Relationship Id="rId4" Type="http://schemas.openxmlformats.org/officeDocument/2006/relationships/hyperlink" Target="https://e.lanbook.com/book/8281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ru"/>
              <a:t>Программирование с применением процедур Фортрана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520"/>
              <a:t>Внешние процедуры. Формальные параметры. INTENT</a:t>
            </a:r>
            <a:endParaRPr sz="252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Формальные параметры разделяются на </a:t>
            </a:r>
            <a:r>
              <a:rPr b="1" lang="ru"/>
              <a:t>входные, выходные и входные-выходные</a:t>
            </a:r>
            <a:r>
              <a:rPr lang="ru"/>
              <a:t>. Вид связи формального параметра можно задать явно, использовав для него атрибут или оператор </a:t>
            </a:r>
            <a:r>
              <a:rPr b="1" lang="ru"/>
              <a:t>INTENT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subroutine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fobc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na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nb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c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nc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intent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in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::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na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nb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na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nb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атрибут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c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na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nc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   intent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out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c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nc		</a:t>
            </a: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оператор</a:t>
            </a:r>
            <a:endParaRPr>
              <a:solidFill>
                <a:srgbClr val="69696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    …</a:t>
            </a:r>
            <a:endParaRPr>
              <a:solidFill>
                <a:srgbClr val="696969"/>
              </a:solidFill>
              <a:highlight>
                <a:srgbClr val="FFFFFF"/>
              </a:highlight>
            </a:endParaRPr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Внешние процедуры. Формальные параметры. INTENT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1225"/>
              <a:t>Синтаксис оператора INTENT: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225"/>
              <a:t>	INTENT(spec) [ :: ] vname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225"/>
              <a:t>Синтаксис атрибута INTENT: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1225"/>
              <a:t>	type-spec, INTENT(spec) [, attrs] :: vname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25"/>
              <a:buChar char="●"/>
            </a:pPr>
            <a:r>
              <a:rPr b="1" lang="ru" sz="1225"/>
              <a:t>IN</a:t>
            </a:r>
            <a:r>
              <a:rPr lang="ru" sz="1225"/>
              <a:t>  - формальный параметр является входным и не может быть изменен или стать неопределенным в процедуре. Ассоциированный с ним фактический параметр может быть выражением, константой или переменной;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b="1" lang="ru" sz="1225"/>
              <a:t>OUT</a:t>
            </a:r>
            <a:r>
              <a:rPr lang="ru" sz="1225"/>
              <a:t> - формальный параметр является выходным. При вызове процедуры такой формальный параметр всегда не определен и поэтому должен получить значение до его использования. Ассоциированный с ним фактический параметр должен быть определяемым, например переменной, подстрокой или элементом записи;</a:t>
            </a:r>
            <a:endParaRPr sz="1225"/>
          </a:p>
          <a:p>
            <a:pPr indent="-3063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b="1" lang="ru" sz="1225"/>
              <a:t>INOUT</a:t>
            </a:r>
            <a:r>
              <a:rPr lang="ru" sz="1225"/>
              <a:t> - формальный параметр может как получать данные от фактического параметра, так и передавать данные в вызывающую программную единицу. Как и в случае вида связи OUT, ассоциированный с ним фактический параметр должен быть определяемым (не должен быть, например, константой).</a:t>
            </a:r>
            <a:endParaRPr sz="12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ru" sz="1225"/>
              <a:t>Если атрибут INTENT не задан, то способ использования формального параметра определяет ассоциированный с ним фактический параметр.</a:t>
            </a:r>
            <a:endParaRPr sz="1225"/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Внешние процедуры. Явный интерфейс</a:t>
            </a:r>
            <a:endParaRPr sz="282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383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	тело интерфейса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END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Тело интерфейса содержит описание одного и более интерфейсов процедур. Как правило, интерфейс процедуры - это точная копия заголовка процедуры, объявлений ее формальных параметров, типа функции в случае процедуры-функции и оператора END процедуры.</a:t>
            </a:r>
            <a:endParaRPr/>
          </a:p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316700" y="1213175"/>
            <a:ext cx="451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program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idem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    interface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        subroutine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sub1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int1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int2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real1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real2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int1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int2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real1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real2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subroutine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sub1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    end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interface</a:t>
            </a:r>
            <a:endParaRPr b="1" sz="170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…</a:t>
            </a:r>
            <a:endParaRPr b="1" sz="1700">
              <a:solidFill>
                <a:srgbClr val="8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Внутренние процедуры</a:t>
            </a:r>
            <a:endParaRPr sz="2820"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Внутренние процедуры могут существовать после оператора </a:t>
            </a:r>
            <a:r>
              <a:rPr b="1" lang="ru"/>
              <a:t>CONTAINS</a:t>
            </a:r>
            <a:r>
              <a:rPr lang="ru"/>
              <a:t> внутри головной программы, внешней и модульной процедуры.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заголовок подпрограммы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[операторы описания]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[исполняемые операторы]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END SUBROUTINE [имя подпрограммы]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или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заголовок функции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[операторы описания]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[исполняемые операторы]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END FUNCTION [имя функции]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отличие от внешних и модульных процедур внутренние процедуры не могут содержать других внутренних процедур. В отличие от внешних процедур внутренние процедуры, так же как и модульные, обязательно содержат в операторе END слово FUNCTION в случае функции или SUBROUTINE в случае подпрограммы. Внутренняя процедура может быть вызвана только внутри своего носителя. Внутренняя процедура имеет доступ к объектам носителя, включая возможность вызова других его внутренних процедур.</a:t>
            </a:r>
            <a:endParaRPr/>
          </a:p>
        </p:txBody>
      </p:sp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Модули</a:t>
            </a:r>
            <a:endParaRPr sz="2820"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Модуль используется для задания глобальных данных и модульных процедур.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MODULE имя модуля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[раздел описаний]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[CONTAINS модульные процедуры]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END [MODULE [имя модуля]]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Раздел описаний может содержать определения встроенных типов данных, объявления данных, функций и их атрибутов, интерфейсные блоки и namelist-группы. При объявлении данных им могут быть присвоены начальные значения.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Доступ к модулю в программной единице осуществляется посредством оператора </a:t>
            </a:r>
            <a:r>
              <a:rPr b="1" lang="ru"/>
              <a:t>USE</a:t>
            </a:r>
            <a:r>
              <a:rPr lang="ru"/>
              <a:t>, который предваряет раздел объявлений программной единицы. Модуль, используя оператор </a:t>
            </a:r>
            <a:r>
              <a:rPr b="1" lang="ru"/>
              <a:t>USE</a:t>
            </a:r>
            <a:r>
              <a:rPr lang="ru"/>
              <a:t>, можно включить: в головную программу, во внешнюю процедуру, в другой модуль.</a:t>
            </a:r>
            <a:endParaRPr/>
          </a:p>
        </p:txBody>
      </p:sp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Модули</a:t>
            </a:r>
            <a:endParaRPr sz="2820"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46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module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testmod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a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b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a, b и c доступны в smod и smod2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private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c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Объявленная PRIVATE переменная c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contains			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доступна только в модуле testmod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subroutine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smod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d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d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c2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d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b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c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call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smod2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d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00E6"/>
                </a:solidFill>
                <a:highlight>
                  <a:srgbClr val="FFFFFF"/>
                </a:highlight>
              </a:rPr>
              <a:t>'smod  :'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d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contains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subroutine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smod2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d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Подпрограмма smod2 доступна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    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d		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только подпрограмме smod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    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00E6"/>
                </a:solidFill>
                <a:highlight>
                  <a:srgbClr val="FFFFFF"/>
                </a:highlight>
              </a:rPr>
              <a:t>'smod2 :'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d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        d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d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        b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b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c2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subroutine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smod2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subroutine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smod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module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testmod</a:t>
            </a:r>
            <a:endParaRPr sz="1100"/>
          </a:p>
        </p:txBody>
      </p:sp>
      <p:sp>
        <p:nvSpPr>
          <p:cNvPr id="154" name="Google Shape;15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5338500" y="1152375"/>
            <a:ext cx="34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program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prom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use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testmod    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Ссылка на модуль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00E6"/>
                </a:solidFill>
                <a:highlight>
                  <a:srgbClr val="FFFFFF"/>
                </a:highlight>
              </a:rPr>
              <a:t>'prom_1:'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call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smod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00E6"/>
                </a:solidFill>
                <a:highlight>
                  <a:srgbClr val="FFFFFF"/>
                </a:highlight>
              </a:rPr>
              <a:t>'prom_2:'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call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osub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00E6"/>
                </a:solidFill>
                <a:highlight>
                  <a:srgbClr val="FFFFFF"/>
                </a:highlight>
              </a:rPr>
              <a:t>'prom_3:'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program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prom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subroutine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osub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use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testmod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00E6"/>
                </a:solidFill>
                <a:highlight>
                  <a:srgbClr val="FFFFFF"/>
                </a:highlight>
              </a:rPr>
              <a:t>'osub  :'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a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b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subroutine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osub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Формальные процедуры. EXTERNAL</a:t>
            </a:r>
            <a:endParaRPr sz="2820"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Имя внешней, модульной процедуры и встроенной функции можно использовать в качестве фактического параметра процедуры. В этом случае соответствующий формальный параметр называется формальной процедурой.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Имя рассматривается как имя внешней процедуры, если оно обладает атрибутом </a:t>
            </a:r>
            <a:r>
              <a:rPr b="1" lang="ru"/>
              <a:t>EXTERNAL</a:t>
            </a:r>
            <a:r>
              <a:rPr lang="ru"/>
              <a:t>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EXTERNAL name [, name ] ...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type-spec, EXTERNAL [, attrs ] :: name [, name ] ...</a:t>
            </a:r>
            <a:endParaRPr/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Формальные процедуры. EXTERNAL</a:t>
            </a:r>
            <a:endParaRPr sz="2820"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327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fx1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x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fx1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1.0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/(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1.2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*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atan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sqrt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x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1.0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fx2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x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fx2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exp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(-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sqrt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exp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))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3.7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)/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3.0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endParaRPr b="1" sz="130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696969"/>
                </a:solidFill>
                <a:highlight>
                  <a:srgbClr val="FFFFFF"/>
                </a:highlight>
              </a:rPr>
              <a:t>! Процедура поиска корня уравнения</a:t>
            </a:r>
            <a:endParaRPr sz="1300">
              <a:solidFill>
                <a:srgbClr val="69696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root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fx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eps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kmax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endParaRPr sz="1300"/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4349275" y="1152475"/>
            <a:ext cx="384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program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firo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external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fx1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fx2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ru" sz="1300">
                <a:solidFill>
                  <a:srgbClr val="696969"/>
                </a:solidFill>
                <a:highlight>
                  <a:srgbClr val="FFFFFF"/>
                </a:highlight>
              </a:rPr>
              <a:t>! или явно описать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                                          </a:t>
            </a:r>
            <a:r>
              <a:rPr lang="ru" sz="1300">
                <a:solidFill>
                  <a:srgbClr val="696969"/>
                </a:solidFill>
                <a:highlight>
                  <a:srgbClr val="FFFFFF"/>
                </a:highlight>
              </a:rPr>
              <a:t>! интерфейс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root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r1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r2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kmax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100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r1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root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fx1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0.0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2.0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1.0e-4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k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kmax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О. В. Бартеньев. </a:t>
            </a:r>
            <a:r>
              <a:rPr lang="ru"/>
              <a:t>Фортран для студентов: Учебно-справочное издание – М. : Диалог-МИФИ, 1999 . – 400 с. - ISBN 5-86404-120-3.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Немнюгин С.А. Современный Фортран. Самоучитель. СПб.: BHV-Петербург, 2004. -496 с.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В.С. Батасова. Введение в MATLAB. Лабораторный практикум: учебное пособие  по курсу «Информатика». – М.: Издательский дом МЭИ, 2007.– 52 с. ISBN 978-5-383-00066-3. УДК 621.398 Б-28.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https://opac.mpei.ru/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Амос Гилат: MATLAB. Теория и практика.  – Издательство «ДМК-Пресс», 2016. – 412 с. ISBN 978-5-97060-183-9 — Текст : электронный // Лань : электронно-библиотечная система. — URL:  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https://e.lanbook.com/book/82814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Классификация процедур Фортрана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При разработке алгоритма исходная задача, как правило, разбивается на отдельные подзадачи (фрагменты), которые впоследствии реализуются в виде отдельных программных компонентов. К ним относятся </a:t>
            </a:r>
            <a:r>
              <a:rPr i="1" lang="ru" sz="2000"/>
              <a:t>головная программа, процедуры и модули</a:t>
            </a:r>
            <a:r>
              <a:rPr lang="ru" sz="2000"/>
              <a:t>. Процедуры, в свою очередь, могут быть реализованы в виде </a:t>
            </a:r>
            <a:r>
              <a:rPr b="1" i="1" lang="ru" sz="2000"/>
              <a:t>функций</a:t>
            </a:r>
            <a:r>
              <a:rPr lang="ru" sz="2000"/>
              <a:t> или </a:t>
            </a:r>
            <a:r>
              <a:rPr b="1" i="1" lang="ru" sz="2000"/>
              <a:t>подпрограмм</a:t>
            </a:r>
            <a:r>
              <a:rPr lang="ru" sz="2000"/>
              <a:t>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/>
              <a:t>В Фортране можно задать </a:t>
            </a:r>
            <a:r>
              <a:rPr b="1" i="1" lang="ru" sz="2000"/>
              <a:t>внешние, внутренние и модульные</a:t>
            </a:r>
            <a:r>
              <a:rPr lang="ru" sz="2000"/>
              <a:t> процедуры.</a:t>
            </a:r>
            <a:endParaRPr sz="2000"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Внешние процедуры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вызове процедуры передаваемые фактические параметры должны быть согласованы с соответствующими формальными по порядку, по числу, по типу и разновидности типа.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После оператора CONTAINS во внешней процедуре могут быть заданы внутренние процедуры, вызов которых может быть выполнен только из процедуры-носителя и других его внутренних процедур. Выполнение оператора END приводит к передаче управления в вызывающую программную единицу. Также выход из процедуры осуществляет оператор RETURN.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Внешние процедуры. Процедуры-подпрограммы</a:t>
            </a:r>
            <a:endParaRPr sz="28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Подпрограмма - это именованная программная единица, в заголовке которой присутствует оператор SUBROUTINE. Вызов подпрограммы осуществляется по ее имени в операторе CALL.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заголовок</a:t>
            </a:r>
            <a:r>
              <a:rPr lang="ru"/>
              <a:t> </a:t>
            </a:r>
            <a:r>
              <a:rPr lang="ru"/>
              <a:t>подпрограммы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[операторы описания]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[исполняемые операторы]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[CONTAINS внутренние процедуры]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END [SUBROUTINE [имя подпрограммы]]</a:t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Внешние процедуры. Процедуры-подпрограммы</a:t>
            </a:r>
            <a:endParaRPr sz="28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[RECURSIVE] SUBROUTINE имя_подпрограммы[([список формальных параметров])]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Вызов подпрограммы выполняется оператором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/>
              <a:t>CALL имя_подпрограммы([список фактических параметров])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Внешние процедуры. Процедуры-функции</a:t>
            </a:r>
            <a:endParaRPr sz="282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1460"/>
              <a:t>Функция - это именованная программная единица, вызов которой выполняется по ее имени из выражения. Функция содержит результирующую переменную, получающую в результате выполнения функции значение, которое затем используется в выражении, содержащем вызов функции. </a:t>
            </a:r>
            <a:endParaRPr sz="146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ru" sz="1460"/>
              <a:t>Тип возвращаемого функцией результата определяет тип функции. При задании внешней функции следует объявлять ее тип в разделе объявлений вызывающей программной единицы так же, как это делается для других объектов данных.</a:t>
            </a:r>
            <a:endParaRPr sz="146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ru" sz="1460"/>
              <a:t>заголовок функции</a:t>
            </a:r>
            <a:endParaRPr sz="1460"/>
          </a:p>
          <a:p>
            <a:pPr indent="457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ru" sz="1460"/>
              <a:t>[операторы описания]</a:t>
            </a:r>
            <a:endParaRPr sz="1460"/>
          </a:p>
          <a:p>
            <a:pPr indent="457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ru" sz="1460"/>
              <a:t>[исполняемые операторы]</a:t>
            </a:r>
            <a:endParaRPr sz="1460"/>
          </a:p>
          <a:p>
            <a:pPr indent="457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ru" sz="1460"/>
              <a:t>[CONTAINS внутренние процедуры]</a:t>
            </a:r>
            <a:endParaRPr sz="146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ru" sz="1460"/>
              <a:t>END [FUNCTION [имя функции]]</a:t>
            </a:r>
            <a:endParaRPr sz="1460"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Внешние процедуры. Процедуры-функции</a:t>
            </a:r>
            <a:endParaRPr sz="282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[type] [RECURSIVE] FUNCTION имя функции([список формальных параметров]) [RESULT (имя результата)]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Имя результирующей переменной задается предложением RESULT или совпадает с именем функции, если это предложение опущено. Задаваемое предложением RESULT имя результата не может совпадать с именем функции.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logical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flag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n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result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vf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…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vf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... </a:t>
            </a:r>
            <a:r>
              <a:rPr lang="ru" sz="1400">
                <a:solidFill>
                  <a:srgbClr val="696969"/>
                </a:solidFill>
                <a:highlight>
                  <a:srgbClr val="FFFFFF"/>
                </a:highlight>
              </a:rPr>
              <a:t>! Определяем значение результирующей переменной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/>
              <a:t>Вызов функции выполняется из выражения, например: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result = имя функции ([список фактических параметров])</a:t>
            </a:r>
            <a:endParaRPr sz="1400"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Внешние процедуры. Процедуры-функции</a:t>
            </a:r>
            <a:endParaRPr sz="2820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Пример.</a:t>
            </a:r>
            <a:r>
              <a:rPr lang="ru" sz="1400"/>
              <a:t> Найти сумму последних отрицательных элементов массивов a и b. Поиск последнего отрицательного элемента в массиве выполним в функции finel.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program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nel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    integer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8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/)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    integer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10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(/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/)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    integer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finel    </a:t>
            </a:r>
            <a:r>
              <a:rPr lang="ru" sz="1400">
                <a:solidFill>
                  <a:srgbClr val="696969"/>
                </a:solidFill>
                <a:highlight>
                  <a:srgbClr val="FFFFFF"/>
                </a:highlight>
              </a:rPr>
              <a:t>! Объявляем тип функции</a:t>
            </a:r>
            <a:endParaRPr sz="1400">
              <a:solidFill>
                <a:srgbClr val="69696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96969"/>
                </a:solidFill>
                <a:highlight>
                  <a:srgbClr val="FFFFFF"/>
                </a:highlight>
              </a:rPr>
              <a:t>    ! Вызов функции из выражения</a:t>
            </a:r>
            <a:endParaRPr sz="1400">
              <a:solidFill>
                <a:srgbClr val="69696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    print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finel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8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finel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b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400">
                <a:solidFill>
                  <a:srgbClr val="008C00"/>
                </a:solidFill>
                <a:highlight>
                  <a:srgbClr val="FFFFFF"/>
                </a:highlight>
              </a:rPr>
              <a:t>10</a:t>
            </a:r>
            <a:r>
              <a:rPr lang="ru" sz="14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endParaRPr sz="1400"/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5309425" y="1152475"/>
            <a:ext cx="352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finel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c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n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700">
              <a:solidFill>
                <a:srgbClr val="80803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    integer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finel    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c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n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i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   finel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ru" sz="1700">
                <a:solidFill>
                  <a:srgbClr val="696969"/>
                </a:solidFill>
                <a:highlight>
                  <a:srgbClr val="FFFFFF"/>
                </a:highlight>
              </a:rPr>
              <a:t>   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do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i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n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-</a:t>
            </a:r>
            <a:r>
              <a:rPr lang="ru" sz="17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if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c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&lt;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700">
                <a:solidFill>
                  <a:srgbClr val="008C00"/>
                </a:solidFill>
                <a:highlight>
                  <a:srgbClr val="FFFFFF"/>
                </a:highlight>
              </a:rPr>
              <a:t>0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then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           finel 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c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i</a:t>
            </a:r>
            <a:r>
              <a:rPr lang="ru" sz="17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return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endif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enddo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700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