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8bada38c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8bada38c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a843f44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a843f44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0a843f4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0a843f4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0a843f44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0a843f44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0a843f44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0a843f44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0a843f44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0a843f44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0a843f44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0a843f44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0a843f44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0a843f44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38bada36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38bada36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a843f4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a843f4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a843f44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a843f44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0a843f44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0a843f44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0a843f44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0a843f44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a843f44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a843f44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a843f44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a843f44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a843f44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a843f44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pac.mpei.ru/" TargetMode="External"/><Relationship Id="rId4" Type="http://schemas.openxmlformats.org/officeDocument/2006/relationships/hyperlink" Target="https://e.lanbook.com/book/82814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3978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ru"/>
              <a:t>Многомодульное программирование в Фортране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788" y="340625"/>
            <a:ext cx="8166424" cy="333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Модули. Оператор USE</a:t>
            </a:r>
            <a:endParaRPr sz="2820"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имя модуля [, список переименований]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где список переименований имеет вид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local-name =&gt; use-name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В общем случае можно для одного use-name использовать несколько разных local-name: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testmod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prosub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smod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prosub2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smod</a:t>
            </a:r>
            <a:endParaRPr/>
          </a:p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Модули. Оператор USE</a:t>
            </a:r>
            <a:endParaRPr sz="2820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Находящиеся в only списке объекты модуля не могут иметь атрибут PRIVATE. Если опция ONLY задана, то в использующей модуль программной единице доступны только размещенные в only списке объекты модуля.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USE имя модуля, ONLY: [only список]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Программная единица может содержать более одного оператора USE для любого модуля: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testmod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only : va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testmod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only : prosub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smod</a:t>
            </a:r>
            <a:endParaRPr/>
          </a:p>
        </p:txBody>
      </p:sp>
      <p:sp>
        <p:nvSpPr>
          <p:cNvPr id="125" name="Google Shape;1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Модули. Оператор USE</a:t>
            </a:r>
            <a:endParaRPr sz="282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module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s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t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	. . 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module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module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bs </a:t>
            </a:r>
            <a:r>
              <a:rPr lang="ru" sz="1600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. . 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module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c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Переменная s модуля a доступна подпрограмме c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a		</a:t>
            </a:r>
            <a:r>
              <a:rPr lang="ru" sz="1600">
                <a:solidFill>
                  <a:srgbClr val="696969"/>
                </a:solidFill>
                <a:highlight>
                  <a:srgbClr val="FFFFFF"/>
                </a:highlight>
              </a:rPr>
              <a:t>! под своим настоящим именем s и именем bs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457200" rtl="0" algn="l">
              <a:lnSpc>
                <a:spcPct val="10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. . .</a:t>
            </a:r>
            <a:endParaRPr sz="16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6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 c</a:t>
            </a:r>
            <a:endParaRPr sz="1600"/>
          </a:p>
        </p:txBody>
      </p:sp>
      <p:sp>
        <p:nvSpPr>
          <p:cNvPr id="132" name="Google Shape;13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Модули. PUBLIC и PRIVATE</a:t>
            </a:r>
            <a:endParaRPr sz="2820"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Атрибуты </a:t>
            </a:r>
            <a:r>
              <a:rPr b="1" lang="ru"/>
              <a:t>PUBLIC</a:t>
            </a:r>
            <a:r>
              <a:rPr lang="ru"/>
              <a:t> и </a:t>
            </a:r>
            <a:r>
              <a:rPr b="1" lang="ru"/>
              <a:t>PRIVATE</a:t>
            </a:r>
            <a:r>
              <a:rPr lang="ru"/>
              <a:t> могут быть даны только объектам модуля.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Атрибут </a:t>
            </a:r>
            <a:r>
              <a:rPr b="1" lang="ru"/>
              <a:t>PUBLIC</a:t>
            </a:r>
            <a:r>
              <a:rPr lang="ru"/>
              <a:t> указывает, что объект модуля может быть доступен в результате use-ассоциирования в использующих модуль программных единицах.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Атрибут </a:t>
            </a:r>
            <a:r>
              <a:rPr b="1" lang="ru"/>
              <a:t>PRIVATE</a:t>
            </a:r>
            <a:r>
              <a:rPr lang="ru"/>
              <a:t> указывает, что объект модуля может быть использован только внутри модуля. Задание атрибутов может быть выполнено как отдельным оператором, так и при объявлении типа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PUBLIC | PRIVATE [[ :: ] объекты модуля]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ru"/>
              <a:t>type-spec, PUBLIC | PRIVATE [, атрибуты] :: объекты модуля</a:t>
            </a:r>
            <a:endParaRPr/>
          </a:p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Модули. PUBLIC и PRIVATE</a:t>
            </a:r>
            <a:endParaRPr sz="2820"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module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pupr		</a:t>
            </a:r>
            <a:r>
              <a:rPr lang="ru">
                <a:solidFill>
                  <a:srgbClr val="696969"/>
                </a:solidFill>
                <a:highlight>
                  <a:srgbClr val="FFFFFF"/>
                </a:highlight>
              </a:rPr>
              <a:t>! Переменные a и b имеют атрибут PRIVATE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private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</a:rPr>
              <a:t>. . .</a:t>
            </a:r>
            <a:endParaRPr/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600"/>
              </a:spcAft>
              <a:buNone/>
            </a:pPr>
            <a:r>
              <a:rPr lang="ru"/>
              <a:t>Аналогичный эффект вызывает задание без списка объектов модуля оператора </a:t>
            </a:r>
            <a:r>
              <a:rPr b="1" lang="ru"/>
              <a:t>PUBLIC</a:t>
            </a:r>
            <a:r>
              <a:rPr lang="ru"/>
              <a:t>. В модуле может быть только один оператор (</a:t>
            </a:r>
            <a:r>
              <a:rPr b="1" lang="ru"/>
              <a:t>PUBLIC</a:t>
            </a:r>
            <a:r>
              <a:rPr lang="ru"/>
              <a:t> или </a:t>
            </a:r>
            <a:r>
              <a:rPr b="1" lang="ru"/>
              <a:t>PRIVATE</a:t>
            </a:r>
            <a:r>
              <a:rPr lang="ru"/>
              <a:t>) без списка объектов модуля.</a:t>
            </a:r>
            <a:endParaRPr/>
          </a:p>
        </p:txBody>
      </p:sp>
      <p:sp>
        <p:nvSpPr>
          <p:cNvPr id="146" name="Google Shape;14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445025"/>
            <a:ext cx="8520600" cy="6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Производные типы данных</a:t>
            </a:r>
            <a:endParaRPr sz="2820"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090825"/>
            <a:ext cx="8520600" cy="347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ru" sz="1500"/>
              <a:t>TYPE ... END TYPE		! </a:t>
            </a:r>
            <a:r>
              <a:rPr b="1" lang="ru" sz="1500"/>
              <a:t>Запись/структура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type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exam					</a:t>
            </a:r>
            <a:r>
              <a:rPr lang="ru" sz="1500">
                <a:solidFill>
                  <a:srgbClr val="696969"/>
                </a:solidFill>
                <a:highlight>
                  <a:srgbClr val="FFFFFF"/>
                </a:highlight>
              </a:rPr>
              <a:t>! Описание производного типа exam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character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20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name		</a:t>
            </a:r>
            <a:r>
              <a:rPr lang="ru" sz="1500">
                <a:solidFill>
                  <a:srgbClr val="696969"/>
                </a:solidFill>
                <a:highlight>
                  <a:srgbClr val="FFFFFF"/>
                </a:highlight>
              </a:rPr>
              <a:t>! Ф. И. О.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m1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m2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m3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m4	</a:t>
            </a:r>
            <a:r>
              <a:rPr lang="ru" sz="1500">
                <a:solidFill>
                  <a:srgbClr val="696969"/>
                </a:solidFill>
                <a:highlight>
                  <a:srgbClr val="FFFFFF"/>
                </a:highlight>
              </a:rPr>
              <a:t>! Оценки студента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type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exam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ru" sz="1500">
                <a:solidFill>
                  <a:srgbClr val="800000"/>
                </a:solidFill>
                <a:highlight>
                  <a:srgbClr val="FFFFFF"/>
                </a:highlight>
              </a:rPr>
              <a:t>type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exam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stud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exam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‘Иванов'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5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stud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%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name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00E6"/>
                </a:solidFill>
                <a:highlight>
                  <a:srgbClr val="FFFFFF"/>
                </a:highlight>
              </a:rPr>
              <a:t>'Петров'</a:t>
            </a:r>
            <a:endParaRPr sz="15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stud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%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m3 </a:t>
            </a:r>
            <a:r>
              <a:rPr lang="ru" sz="15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5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5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endParaRPr sz="1500"/>
          </a:p>
        </p:txBody>
      </p:sp>
      <p:sp>
        <p:nvSpPr>
          <p:cNvPr id="153" name="Google Shape;15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rgbClr val="000000"/>
                </a:solidFill>
              </a:rPr>
              <a:t>Модули. </a:t>
            </a:r>
            <a:r>
              <a:rPr lang="ru" sz="2800">
                <a:solidFill>
                  <a:schemeClr val="dk1"/>
                </a:solidFill>
              </a:rPr>
              <a:t>PUBLIC и PRIVATE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311700" y="1152475"/>
            <a:ext cx="3913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module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pupr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type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pri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Все переменные типа pri будут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private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иметь атрибут PRIVATE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ix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iy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type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pri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type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public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pub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y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type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pri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epin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компонент типа pub имеет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type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pub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атрибут PRIVATE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type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pub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public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ep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pub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3.0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4.0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pri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3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public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3.0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b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008C00"/>
                </a:solidFill>
                <a:highlight>
                  <a:srgbClr val="FFFFFF"/>
                </a:highlight>
              </a:rPr>
              <a:t>4.0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public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length 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private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square</a:t>
            </a:r>
            <a:endParaRPr sz="1300">
              <a:solidFill>
                <a:srgbClr val="595959"/>
              </a:solidFill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z="1000">
                <a:solidFill>
                  <a:srgbClr val="595959"/>
                </a:solidFill>
              </a:rPr>
              <a:t>‹#›</a:t>
            </a:fld>
            <a:endParaRPr sz="1000">
              <a:solidFill>
                <a:srgbClr val="595959"/>
              </a:solidFill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contains</a:t>
            </a:r>
            <a:endParaRPr sz="1300">
              <a:solidFill>
                <a:srgbClr val="69696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    real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length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y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intent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inout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y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square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y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  length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sqrt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x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y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    end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function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    subroutine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square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x1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y1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real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intent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inout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x1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y1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   x1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x1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x1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   y1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y1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*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y1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module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pupr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pr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pupr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length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ep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%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x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ep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%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y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     5.000000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 </a:t>
            </a: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length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r>
              <a:rPr lang="ru" sz="13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3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300">
                <a:solidFill>
                  <a:srgbClr val="696969"/>
                </a:solidFill>
                <a:highlight>
                  <a:srgbClr val="FFFFFF"/>
                </a:highlight>
              </a:rPr>
              <a:t>!      5.000000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endParaRPr sz="13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Список литературы по курсу</a:t>
            </a:r>
            <a:endParaRPr sz="28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О. В. Бартеньев. </a:t>
            </a:r>
            <a:r>
              <a:rPr lang="ru"/>
              <a:t>Фортран для студентов: Учебно-справочное издание – М. : Диалог-МИФИ, 1999 . – 400 с. - ISBN 5-86404-120-3.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Немнюгин С.А. Современный Фортран. Самоучитель. СПб.: BHV-Петербург, 2004. -496 с.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В.С. Батасова. Введение в MATLAB. Лабораторный практикум: учебное пособие  по курсу «Информатика». – М.: Издательский дом МЭИ, 2007.– 52 с. ISBN 978-5-383-00066-3. УДК 621.398 Б-28.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https://opac.mpei.ru/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Амос Гилат: MATLAB. Теория и практика.  – Издательство «ДМК-Пресс», 2016. – 412 с. ISBN 978-5-97060-183-9 — Текст : электронный // Лань : электронно-библиотечная система. — URL:   </a:t>
            </a:r>
            <a:r>
              <a:rPr lang="ru" u="sng">
                <a:solidFill>
                  <a:schemeClr val="hlink"/>
                </a:solidFill>
                <a:hlinkClick r:id="rId4"/>
              </a:rPr>
              <a:t>https://e.lanbook.com/book/82814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</a:t>
            </a:r>
            <a:endParaRPr sz="28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Модуль используется для задания глобальных данных и модульных процедур.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/>
              <a:t>MODULE имя модуля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[раздел описаний]</a:t>
            </a:r>
            <a:endParaRPr sz="20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[CONTAINS модульные процедуры]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/>
              <a:t>END [MODULE [имя модуля]]</a:t>
            </a:r>
            <a:endParaRPr sz="2000"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</a:t>
            </a:r>
            <a:endParaRPr sz="28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Раздел описаний может содержать определения встроенных типов данных, объявления данных, функций и их атрибутов, интерфейсные блоки и namelist-группы. При объявлении данных им могут быть присвоены начальные значения.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None/>
            </a:pPr>
            <a:r>
              <a:rPr lang="ru"/>
              <a:t>Следующие за оператором </a:t>
            </a:r>
            <a:r>
              <a:rPr b="1" lang="ru"/>
              <a:t>CONTAINS</a:t>
            </a:r>
            <a:r>
              <a:rPr lang="ru"/>
              <a:t> модульные процедуры должны завершаться </a:t>
            </a:r>
            <a:r>
              <a:rPr b="1" lang="ru"/>
              <a:t>END SUBROUTINE</a:t>
            </a:r>
            <a:r>
              <a:rPr lang="ru"/>
              <a:t> [имя подпрограммы] или </a:t>
            </a:r>
            <a:r>
              <a:rPr b="1" lang="ru"/>
              <a:t>END FUNCTION</a:t>
            </a:r>
            <a:r>
              <a:rPr lang="ru"/>
              <a:t> [имя функции]. Модульные процедуры, в свою очередь, после оператора </a:t>
            </a:r>
            <a:r>
              <a:rPr b="1" lang="ru"/>
              <a:t>CONTAINS</a:t>
            </a:r>
            <a:r>
              <a:rPr lang="ru"/>
              <a:t> могут содержать внутренние процедуры.</a:t>
            </a:r>
            <a:endParaRPr/>
          </a:p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</a:t>
            </a:r>
            <a:endParaRPr sz="28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Доступ к модулю в программной единице осуществляется посредством оператора </a:t>
            </a:r>
            <a:r>
              <a:rPr b="1" lang="ru"/>
              <a:t>USE</a:t>
            </a:r>
            <a:r>
              <a:rPr lang="ru"/>
              <a:t>, который предваряет раздел объявлений программной единицы.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Объявленные в операторах описания модуля имена доступны: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модульных процедурах;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 внутренних процедурах модуля;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использующих модуль программных единицах (если имена не объявлены </a:t>
            </a:r>
            <a:r>
              <a:rPr b="1" lang="ru"/>
              <a:t>PRIVATE</a:t>
            </a:r>
            <a:r>
              <a:rPr lang="ru"/>
              <a:t>).</a:t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</a:t>
            </a:r>
            <a:endParaRPr sz="2820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Модульные процедуры доступны: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других модульных процедурах модуля;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использующей модуль программной единице (если они не объявлены </a:t>
            </a:r>
            <a:r>
              <a:rPr b="1" lang="ru"/>
              <a:t>PRIVATE</a:t>
            </a:r>
            <a:r>
              <a:rPr lang="ru"/>
              <a:t>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Внутренняя процедура модуля доступна только в содержащей ее модульной процедуре - носителе.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Модуль, используя оператор </a:t>
            </a:r>
            <a:r>
              <a:rPr b="1" lang="ru"/>
              <a:t>USE</a:t>
            </a:r>
            <a:r>
              <a:rPr lang="ru"/>
              <a:t>, можно включить: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головную программу;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во внешнюю процедуру;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 другой модуль.</a:t>
            </a:r>
            <a:endParaRPr/>
          </a:p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</a:t>
            </a:r>
            <a:endParaRPr sz="2820"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46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module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testmod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	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a, b и c доступны в smod и smod2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private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c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Объявленная PRIVATE переменная c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contains		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доступна только в модуле testmod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::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c2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d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b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c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smod2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'smod  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contains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smod2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Подпрограмма smod2 доступна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integer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d		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только подпрограмме smod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'smod2 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d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d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1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    b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+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c2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    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smod2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module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testmod</a:t>
            </a:r>
            <a:endParaRPr sz="1100"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5338500" y="1152375"/>
            <a:ext cx="349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prom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testmod    </a:t>
            </a:r>
            <a:r>
              <a:rPr lang="ru" sz="1100">
                <a:solidFill>
                  <a:srgbClr val="696969"/>
                </a:solidFill>
                <a:highlight>
                  <a:srgbClr val="FFFFFF"/>
                </a:highlight>
              </a:rPr>
              <a:t>! Ссылка на модуль 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'prom_1:'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smod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'prom_2:'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osub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'prom_3:'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prom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8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osub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testmod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00E6"/>
                </a:solidFill>
                <a:highlight>
                  <a:srgbClr val="FFFFFF"/>
                </a:highlight>
              </a:rPr>
              <a:t>'osub  :'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a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   b </a:t>
            </a:r>
            <a:r>
              <a:rPr lang="ru" sz="1100">
                <a:solidFill>
                  <a:srgbClr val="808030"/>
                </a:solidFill>
                <a:highlight>
                  <a:srgbClr val="FFFFFF"/>
                </a:highlight>
              </a:rPr>
              <a:t>=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 sz="1100">
                <a:solidFill>
                  <a:srgbClr val="008C00"/>
                </a:solidFill>
                <a:highlight>
                  <a:srgbClr val="FFFFFF"/>
                </a:highlight>
              </a:rPr>
              <a:t>4</a:t>
            </a:r>
            <a:endParaRPr sz="1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 sz="1100">
                <a:solidFill>
                  <a:srgbClr val="800000"/>
                </a:solidFill>
                <a:highlight>
                  <a:srgbClr val="FFFFFF"/>
                </a:highlight>
              </a:rPr>
              <a:t>subroutine</a:t>
            </a:r>
            <a:r>
              <a:rPr lang="ru" sz="1100">
                <a:solidFill>
                  <a:schemeClr val="dk1"/>
                </a:solidFill>
                <a:highlight>
                  <a:srgbClr val="FFFFFF"/>
                </a:highlight>
              </a:rPr>
              <a:t> osub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Модули. Оператор USE</a:t>
            </a:r>
            <a:endParaRPr sz="282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testmod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программная единица получает доступ ко всем не имеющим атрибута </a:t>
            </a:r>
            <a:r>
              <a:rPr b="1" lang="ru"/>
              <a:t>PRIVATE</a:t>
            </a:r>
            <a:r>
              <a:rPr lang="ru"/>
              <a:t> объявленным в разделе описания модуля объектам данных и модульным процедурам.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/>
              <a:t>Оператор </a:t>
            </a:r>
            <a:r>
              <a:rPr b="1" lang="ru"/>
              <a:t>USE</a:t>
            </a:r>
            <a:r>
              <a:rPr lang="ru"/>
              <a:t> позволяет: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ограничить доступ к объектам модуля за счет применения параметра </a:t>
            </a:r>
            <a:r>
              <a:rPr b="1" lang="ru"/>
              <a:t>ONLY</a:t>
            </a:r>
            <a:r>
              <a:rPr lang="ru"/>
              <a:t>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использовать в программной единице для объектов модуля другие имена.</a:t>
            </a:r>
            <a:endParaRPr/>
          </a:p>
        </p:txBody>
      </p:sp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820"/>
              <a:t>Модули. Оператор USE</a:t>
            </a:r>
            <a:endParaRPr sz="282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testmod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only: 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smod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prom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use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testmod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va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prosub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=&gt;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smod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print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*,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lang="ru">
                <a:solidFill>
                  <a:srgbClr val="0000E6"/>
                </a:solidFill>
                <a:highlight>
                  <a:srgbClr val="FFFFFF"/>
                </a:highlight>
              </a:rPr>
              <a:t>'prom_1:'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va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,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b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prosub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va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call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osub</a:t>
            </a:r>
            <a:r>
              <a:rPr lang="ru">
                <a:solidFill>
                  <a:srgbClr val="808030"/>
                </a:solidFill>
                <a:highlight>
                  <a:srgbClr val="FFFFFF"/>
                </a:highlight>
              </a:rPr>
              <a:t>()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end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r>
              <a:rPr b="1" lang="ru">
                <a:solidFill>
                  <a:srgbClr val="800000"/>
                </a:solidFill>
                <a:highlight>
                  <a:srgbClr val="FFFFFF"/>
                </a:highlight>
              </a:rPr>
              <a:t>program</a:t>
            </a:r>
            <a:r>
              <a:rPr lang="ru">
                <a:solidFill>
                  <a:schemeClr val="dk1"/>
                </a:solidFill>
                <a:highlight>
                  <a:srgbClr val="FFFFFF"/>
                </a:highlight>
              </a:rPr>
              <a:t> prom</a:t>
            </a:r>
            <a:endParaRPr/>
          </a:p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