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38bada38c9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38bada38c9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28423b0f88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28423b0f88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28423b0f88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28423b0f88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28423b0f88_1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28423b0f88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28423b0f88_1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28423b0f88_1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28423b0f88_1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28423b0f88_1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28423b0f88_1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28423b0f88_1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28423b0f88_1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28423b0f88_1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38bada36b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38bada36b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28423b0f88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28423b0f88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28423b0f88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28423b0f88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28423b0f88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28423b0f88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28423b0f88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28423b0f88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28423b0f88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28423b0f88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28423b0f88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28423b0f88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28423b0f88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28423b0f88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opac.mpei.ru/" TargetMode="External"/><Relationship Id="rId4" Type="http://schemas.openxmlformats.org/officeDocument/2006/relationships/hyperlink" Target="https://e.lanbook.com/book/82814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11700" y="39786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Дополнительные возможности языка Фортран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788" y="340625"/>
            <a:ext cx="8166424" cy="333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Чистые процедуры</a:t>
            </a:r>
            <a:endParaRPr sz="2820"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[type-spec] PURE SUBROUTINE | FUNCTION name	[RESULT (resultname)]</a:t>
            </a:r>
            <a:endParaRPr/>
          </a:p>
          <a:p>
            <a:pPr indent="0" lvl="0" marL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ru"/>
              <a:t>Чистая процедура характеризуется тем, что:</a:t>
            </a:r>
            <a:endParaRPr/>
          </a:p>
          <a:p>
            <a:pPr indent="-342900" lvl="0" marL="4572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функция возвращает значение и не меняет ни одного из своих параметров;</a:t>
            </a:r>
            <a:endParaRPr/>
          </a:p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подпрограмма изменяет только те параметры, которые имеют вид связи INTENT(OUT) и INTENT(INOUT).</a:t>
            </a:r>
            <a:endParaRPr/>
          </a:p>
          <a:p>
            <a:pPr indent="0" lvl="0" marL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ru"/>
              <a:t>В чистых процедурах все формальные параметры, кроме формальных процедур и ссылок, должны иметь вид связи:</a:t>
            </a:r>
            <a:endParaRPr/>
          </a:p>
          <a:p>
            <a:pPr indent="-342900" lvl="0" marL="4572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для функций - только INTENT(IN);</a:t>
            </a:r>
            <a:endParaRPr/>
          </a:p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для подпрограмм - любой: INTENT(IN, или OUT, или INOUT).</a:t>
            </a:r>
            <a:endParaRPr/>
          </a:p>
        </p:txBody>
      </p:sp>
      <p:sp>
        <p:nvSpPr>
          <p:cNvPr id="120" name="Google Shape;12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WHERE</a:t>
            </a:r>
            <a:endParaRPr sz="2820"/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В Фортране можно, используя оператор или конструкцию </a:t>
            </a:r>
            <a:r>
              <a:rPr b="1" lang="ru" sz="1600"/>
              <a:t>WHERE</a:t>
            </a:r>
            <a:r>
              <a:rPr lang="ru" sz="1600"/>
              <a:t>, выполнить присваивание только тем элементам массива, значения которых удовлетворяют некоторым условиям.</a:t>
            </a:r>
            <a:endParaRPr sz="1600"/>
          </a:p>
          <a:p>
            <a:pPr indent="0" lvl="0" marL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rgbClr val="800000"/>
                </a:solidFill>
                <a:highlight>
                  <a:srgbClr val="FFFFFF"/>
                </a:highlight>
              </a:rPr>
              <a:t>integer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600">
                <a:solidFill>
                  <a:srgbClr val="808030"/>
                </a:solidFill>
                <a:highlight>
                  <a:srgbClr val="FFFFFF"/>
                </a:highlight>
              </a:rPr>
              <a:t>::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 b</a:t>
            </a:r>
            <a:r>
              <a:rPr lang="ru" sz="16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ru" sz="1600">
                <a:solidFill>
                  <a:srgbClr val="008C00"/>
                </a:solidFill>
                <a:highlight>
                  <a:srgbClr val="FFFFFF"/>
                </a:highlight>
              </a:rPr>
              <a:t>5</a:t>
            </a:r>
            <a:r>
              <a:rPr lang="ru" sz="16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6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600">
                <a:solidFill>
                  <a:srgbClr val="808030"/>
                </a:solidFill>
                <a:highlight>
                  <a:srgbClr val="FFFFFF"/>
                </a:highlight>
              </a:rPr>
              <a:t>(/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600">
                <a:solidFill>
                  <a:srgbClr val="008C00"/>
                </a:solidFill>
                <a:highlight>
                  <a:srgbClr val="FFFFFF"/>
                </a:highlight>
              </a:rPr>
              <a:t>1</a:t>
            </a:r>
            <a:r>
              <a:rPr lang="ru" sz="16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600">
                <a:solidFill>
                  <a:srgbClr val="808030"/>
                </a:solidFill>
                <a:highlight>
                  <a:srgbClr val="FFFFFF"/>
                </a:highlight>
              </a:rPr>
              <a:t>-</a:t>
            </a:r>
            <a:r>
              <a:rPr lang="ru" sz="1600">
                <a:solidFill>
                  <a:srgbClr val="008C00"/>
                </a:solidFill>
                <a:highlight>
                  <a:srgbClr val="FFFFFF"/>
                </a:highlight>
              </a:rPr>
              <a:t>1</a:t>
            </a:r>
            <a:r>
              <a:rPr lang="ru" sz="16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600">
                <a:solidFill>
                  <a:srgbClr val="008C00"/>
                </a:solidFill>
                <a:highlight>
                  <a:srgbClr val="FFFFFF"/>
                </a:highlight>
              </a:rPr>
              <a:t>1</a:t>
            </a:r>
            <a:r>
              <a:rPr lang="ru" sz="16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600">
                <a:solidFill>
                  <a:srgbClr val="808030"/>
                </a:solidFill>
                <a:highlight>
                  <a:srgbClr val="FFFFFF"/>
                </a:highlight>
              </a:rPr>
              <a:t>-</a:t>
            </a:r>
            <a:r>
              <a:rPr lang="ru" sz="1600">
                <a:solidFill>
                  <a:srgbClr val="008C00"/>
                </a:solidFill>
                <a:highlight>
                  <a:srgbClr val="FFFFFF"/>
                </a:highlight>
              </a:rPr>
              <a:t>1</a:t>
            </a:r>
            <a:r>
              <a:rPr lang="ru" sz="16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600">
                <a:solidFill>
                  <a:srgbClr val="008C00"/>
                </a:solidFill>
                <a:highlight>
                  <a:srgbClr val="FFFFFF"/>
                </a:highlight>
              </a:rPr>
              <a:t>1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600">
                <a:solidFill>
                  <a:srgbClr val="808030"/>
                </a:solidFill>
                <a:highlight>
                  <a:srgbClr val="FFFFFF"/>
                </a:highlight>
              </a:rPr>
              <a:t>/)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where</a:t>
            </a:r>
            <a:r>
              <a:rPr lang="ru" sz="16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b </a:t>
            </a:r>
            <a:r>
              <a:rPr lang="ru" sz="1600">
                <a:solidFill>
                  <a:srgbClr val="808030"/>
                </a:solidFill>
                <a:highlight>
                  <a:srgbClr val="FFFFFF"/>
                </a:highlight>
              </a:rPr>
              <a:t>&gt;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600">
                <a:solidFill>
                  <a:srgbClr val="008C00"/>
                </a:solidFill>
                <a:highlight>
                  <a:srgbClr val="FFFFFF"/>
                </a:highlight>
              </a:rPr>
              <a:t>0</a:t>
            </a:r>
            <a:r>
              <a:rPr lang="ru" sz="16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 b </a:t>
            </a:r>
            <a:r>
              <a:rPr lang="ru" sz="16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600">
                <a:solidFill>
                  <a:srgbClr val="008C00"/>
                </a:solidFill>
                <a:highlight>
                  <a:srgbClr val="FFFFFF"/>
                </a:highlight>
              </a:rPr>
              <a:t>2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600">
                <a:solidFill>
                  <a:srgbClr val="808030"/>
                </a:solidFill>
                <a:highlight>
                  <a:srgbClr val="FFFFFF"/>
                </a:highlight>
              </a:rPr>
              <a:t>*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 b		</a:t>
            </a:r>
            <a:r>
              <a:rPr lang="ru" sz="1600">
                <a:solidFill>
                  <a:srgbClr val="696969"/>
                </a:solidFill>
                <a:highlight>
                  <a:srgbClr val="FFFFFF"/>
                </a:highlight>
              </a:rPr>
              <a:t>! b &gt; 0 - логическое выражение - массив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rgbClr val="800000"/>
                </a:solidFill>
                <a:highlight>
                  <a:srgbClr val="FFFFFF"/>
                </a:highlight>
              </a:rPr>
              <a:t>print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600">
                <a:solidFill>
                  <a:srgbClr val="808030"/>
                </a:solidFill>
                <a:highlight>
                  <a:srgbClr val="FFFFFF"/>
                </a:highlight>
              </a:rPr>
              <a:t>*,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 b			</a:t>
            </a:r>
            <a:r>
              <a:rPr lang="ru" sz="1600">
                <a:solidFill>
                  <a:srgbClr val="696969"/>
                </a:solidFill>
                <a:highlight>
                  <a:srgbClr val="FFFFFF"/>
                </a:highlight>
              </a:rPr>
              <a:t>!       2      -1       2      -1       2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rgbClr val="800000"/>
                </a:solidFill>
                <a:highlight>
                  <a:srgbClr val="FFFFFF"/>
                </a:highlight>
              </a:rPr>
              <a:t>integer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600">
                <a:solidFill>
                  <a:srgbClr val="808030"/>
                </a:solidFill>
                <a:highlight>
                  <a:srgbClr val="FFFFFF"/>
                </a:highlight>
              </a:rPr>
              <a:t>::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 b</a:t>
            </a:r>
            <a:r>
              <a:rPr lang="ru" sz="16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ru" sz="1600">
                <a:solidFill>
                  <a:srgbClr val="008C00"/>
                </a:solidFill>
                <a:highlight>
                  <a:srgbClr val="FFFFFF"/>
                </a:highlight>
              </a:rPr>
              <a:t>5</a:t>
            </a:r>
            <a:r>
              <a:rPr lang="ru" sz="16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6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600">
                <a:solidFill>
                  <a:srgbClr val="808030"/>
                </a:solidFill>
                <a:highlight>
                  <a:srgbClr val="FFFFFF"/>
                </a:highlight>
              </a:rPr>
              <a:t>(/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600">
                <a:solidFill>
                  <a:srgbClr val="008C00"/>
                </a:solidFill>
                <a:highlight>
                  <a:srgbClr val="FFFFFF"/>
                </a:highlight>
              </a:rPr>
              <a:t>1</a:t>
            </a:r>
            <a:r>
              <a:rPr lang="ru" sz="16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600">
                <a:solidFill>
                  <a:srgbClr val="808030"/>
                </a:solidFill>
                <a:highlight>
                  <a:srgbClr val="FFFFFF"/>
                </a:highlight>
              </a:rPr>
              <a:t>-</a:t>
            </a:r>
            <a:r>
              <a:rPr lang="ru" sz="1600">
                <a:solidFill>
                  <a:srgbClr val="008C00"/>
                </a:solidFill>
                <a:highlight>
                  <a:srgbClr val="FFFFFF"/>
                </a:highlight>
              </a:rPr>
              <a:t>1</a:t>
            </a:r>
            <a:r>
              <a:rPr lang="ru" sz="16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600">
                <a:solidFill>
                  <a:srgbClr val="008C00"/>
                </a:solidFill>
                <a:highlight>
                  <a:srgbClr val="FFFFFF"/>
                </a:highlight>
              </a:rPr>
              <a:t>1</a:t>
            </a:r>
            <a:r>
              <a:rPr lang="ru" sz="16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600">
                <a:solidFill>
                  <a:srgbClr val="808030"/>
                </a:solidFill>
                <a:highlight>
                  <a:srgbClr val="FFFFFF"/>
                </a:highlight>
              </a:rPr>
              <a:t>-</a:t>
            </a:r>
            <a:r>
              <a:rPr lang="ru" sz="1600">
                <a:solidFill>
                  <a:srgbClr val="008C00"/>
                </a:solidFill>
                <a:highlight>
                  <a:srgbClr val="FFFFFF"/>
                </a:highlight>
              </a:rPr>
              <a:t>1</a:t>
            </a:r>
            <a:r>
              <a:rPr lang="ru" sz="16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600">
                <a:solidFill>
                  <a:srgbClr val="008C00"/>
                </a:solidFill>
                <a:highlight>
                  <a:srgbClr val="FFFFFF"/>
                </a:highlight>
              </a:rPr>
              <a:t>1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600">
                <a:solidFill>
                  <a:srgbClr val="808030"/>
                </a:solidFill>
                <a:highlight>
                  <a:srgbClr val="FFFFFF"/>
                </a:highlight>
              </a:rPr>
              <a:t>/)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where</a:t>
            </a:r>
            <a:r>
              <a:rPr lang="ru" sz="16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b </a:t>
            </a:r>
            <a:r>
              <a:rPr lang="ru" sz="1600">
                <a:solidFill>
                  <a:srgbClr val="808030"/>
                </a:solidFill>
                <a:highlight>
                  <a:srgbClr val="FFFFFF"/>
                </a:highlight>
              </a:rPr>
              <a:t>&gt;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600">
                <a:solidFill>
                  <a:srgbClr val="008C00"/>
                </a:solidFill>
                <a:highlight>
                  <a:srgbClr val="FFFFFF"/>
                </a:highlight>
              </a:rPr>
              <a:t>0</a:t>
            </a:r>
            <a:r>
              <a:rPr lang="ru" sz="16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  b </a:t>
            </a:r>
            <a:r>
              <a:rPr lang="ru" sz="16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600">
                <a:solidFill>
                  <a:srgbClr val="008C00"/>
                </a:solidFill>
                <a:highlight>
                  <a:srgbClr val="FFFFFF"/>
                </a:highlight>
              </a:rPr>
              <a:t>2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600">
                <a:solidFill>
                  <a:srgbClr val="808030"/>
                </a:solidFill>
                <a:highlight>
                  <a:srgbClr val="FFFFFF"/>
                </a:highlight>
              </a:rPr>
              <a:t>*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 b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rgbClr val="800000"/>
                </a:solidFill>
                <a:highlight>
                  <a:srgbClr val="FFFFFF"/>
                </a:highlight>
              </a:rPr>
              <a:t>end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 where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rgbClr val="800000"/>
                </a:solidFill>
                <a:highlight>
                  <a:srgbClr val="FFFFFF"/>
                </a:highlight>
              </a:rPr>
              <a:t>print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600">
                <a:solidFill>
                  <a:srgbClr val="808030"/>
                </a:solidFill>
                <a:highlight>
                  <a:srgbClr val="FFFFFF"/>
                </a:highlight>
              </a:rPr>
              <a:t>*,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 b			</a:t>
            </a:r>
            <a:r>
              <a:rPr lang="ru" sz="1600">
                <a:solidFill>
                  <a:srgbClr val="696969"/>
                </a:solidFill>
                <a:highlight>
                  <a:srgbClr val="FFFFFF"/>
                </a:highlight>
              </a:rPr>
              <a:t>!       2      -1       2      -1       2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27" name="Google Shape;12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WHERE</a:t>
            </a:r>
            <a:endParaRPr sz="2820"/>
          </a:p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900">
                <a:solidFill>
                  <a:srgbClr val="800000"/>
                </a:solidFill>
                <a:highlight>
                  <a:srgbClr val="FFFFFF"/>
                </a:highlight>
              </a:rPr>
              <a:t>integer</a:t>
            </a:r>
            <a:r>
              <a:rPr lang="ru" sz="19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900">
                <a:solidFill>
                  <a:srgbClr val="808030"/>
                </a:solidFill>
                <a:highlight>
                  <a:srgbClr val="FFFFFF"/>
                </a:highlight>
              </a:rPr>
              <a:t>::</a:t>
            </a:r>
            <a:r>
              <a:rPr lang="ru" sz="1900">
                <a:solidFill>
                  <a:schemeClr val="dk1"/>
                </a:solidFill>
                <a:highlight>
                  <a:srgbClr val="FFFFFF"/>
                </a:highlight>
              </a:rPr>
              <a:t> b</a:t>
            </a:r>
            <a:r>
              <a:rPr lang="ru" sz="19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ru" sz="1900">
                <a:solidFill>
                  <a:srgbClr val="008C00"/>
                </a:solidFill>
                <a:highlight>
                  <a:srgbClr val="FFFFFF"/>
                </a:highlight>
              </a:rPr>
              <a:t>2</a:t>
            </a:r>
            <a:r>
              <a:rPr lang="ru" sz="19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 sz="19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900">
                <a:solidFill>
                  <a:srgbClr val="008C00"/>
                </a:solidFill>
                <a:highlight>
                  <a:srgbClr val="FFFFFF"/>
                </a:highlight>
              </a:rPr>
              <a:t>5</a:t>
            </a:r>
            <a:r>
              <a:rPr lang="ru" sz="19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endParaRPr sz="1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ru" sz="1900">
                <a:solidFill>
                  <a:schemeClr val="dk1"/>
                </a:solidFill>
                <a:highlight>
                  <a:srgbClr val="FFFFFF"/>
                </a:highlight>
              </a:rPr>
              <a:t>b</a:t>
            </a:r>
            <a:r>
              <a:rPr lang="ru" sz="19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ru" sz="1900">
                <a:solidFill>
                  <a:srgbClr val="008C00"/>
                </a:solidFill>
                <a:highlight>
                  <a:srgbClr val="FFFFFF"/>
                </a:highlight>
              </a:rPr>
              <a:t>1</a:t>
            </a:r>
            <a:r>
              <a:rPr lang="ru" sz="19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 sz="1900">
                <a:solidFill>
                  <a:schemeClr val="dk1"/>
                </a:solidFill>
                <a:highlight>
                  <a:srgbClr val="FFFFFF"/>
                </a:highlight>
              </a:rPr>
              <a:t> :</a:t>
            </a:r>
            <a:r>
              <a:rPr lang="ru" sz="19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ru" sz="19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9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ru" sz="19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900">
                <a:solidFill>
                  <a:srgbClr val="808030"/>
                </a:solidFill>
                <a:highlight>
                  <a:srgbClr val="FFFFFF"/>
                </a:highlight>
              </a:rPr>
              <a:t>(/</a:t>
            </a:r>
            <a:r>
              <a:rPr lang="ru" sz="19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900">
                <a:solidFill>
                  <a:srgbClr val="008C00"/>
                </a:solidFill>
                <a:highlight>
                  <a:srgbClr val="FFFFFF"/>
                </a:highlight>
              </a:rPr>
              <a:t>1</a:t>
            </a:r>
            <a:r>
              <a:rPr lang="ru" sz="19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 sz="19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900">
                <a:solidFill>
                  <a:srgbClr val="808030"/>
                </a:solidFill>
                <a:highlight>
                  <a:srgbClr val="FFFFFF"/>
                </a:highlight>
              </a:rPr>
              <a:t>-</a:t>
            </a:r>
            <a:r>
              <a:rPr lang="ru" sz="1900">
                <a:solidFill>
                  <a:srgbClr val="008C00"/>
                </a:solidFill>
                <a:highlight>
                  <a:srgbClr val="FFFFFF"/>
                </a:highlight>
              </a:rPr>
              <a:t>1</a:t>
            </a:r>
            <a:r>
              <a:rPr lang="ru" sz="19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 sz="19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900">
                <a:solidFill>
                  <a:srgbClr val="008C00"/>
                </a:solidFill>
                <a:highlight>
                  <a:srgbClr val="FFFFFF"/>
                </a:highlight>
              </a:rPr>
              <a:t>1</a:t>
            </a:r>
            <a:r>
              <a:rPr lang="ru" sz="19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 sz="19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900">
                <a:solidFill>
                  <a:srgbClr val="808030"/>
                </a:solidFill>
                <a:highlight>
                  <a:srgbClr val="FFFFFF"/>
                </a:highlight>
              </a:rPr>
              <a:t>-</a:t>
            </a:r>
            <a:r>
              <a:rPr lang="ru" sz="1900">
                <a:solidFill>
                  <a:srgbClr val="008C00"/>
                </a:solidFill>
                <a:highlight>
                  <a:srgbClr val="FFFFFF"/>
                </a:highlight>
              </a:rPr>
              <a:t>1</a:t>
            </a:r>
            <a:r>
              <a:rPr lang="ru" sz="19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 sz="19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900">
                <a:solidFill>
                  <a:srgbClr val="008C00"/>
                </a:solidFill>
                <a:highlight>
                  <a:srgbClr val="FFFFFF"/>
                </a:highlight>
              </a:rPr>
              <a:t>1</a:t>
            </a:r>
            <a:r>
              <a:rPr lang="ru" sz="19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900">
                <a:solidFill>
                  <a:srgbClr val="808030"/>
                </a:solidFill>
                <a:highlight>
                  <a:srgbClr val="FFFFFF"/>
                </a:highlight>
              </a:rPr>
              <a:t>/)</a:t>
            </a:r>
            <a:endParaRPr sz="1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ru" sz="1900">
                <a:solidFill>
                  <a:schemeClr val="dk1"/>
                </a:solidFill>
                <a:highlight>
                  <a:srgbClr val="FFFFFF"/>
                </a:highlight>
              </a:rPr>
              <a:t>b</a:t>
            </a:r>
            <a:r>
              <a:rPr lang="ru" sz="19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ru" sz="1900">
                <a:solidFill>
                  <a:srgbClr val="008C00"/>
                </a:solidFill>
                <a:highlight>
                  <a:srgbClr val="FFFFFF"/>
                </a:highlight>
              </a:rPr>
              <a:t>2</a:t>
            </a:r>
            <a:r>
              <a:rPr lang="ru" sz="19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 sz="1900">
                <a:solidFill>
                  <a:schemeClr val="dk1"/>
                </a:solidFill>
                <a:highlight>
                  <a:srgbClr val="FFFFFF"/>
                </a:highlight>
              </a:rPr>
              <a:t> :</a:t>
            </a:r>
            <a:r>
              <a:rPr lang="ru" sz="19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ru" sz="19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9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ru" sz="19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900">
                <a:solidFill>
                  <a:srgbClr val="808030"/>
                </a:solidFill>
                <a:highlight>
                  <a:srgbClr val="FFFFFF"/>
                </a:highlight>
              </a:rPr>
              <a:t>(/</a:t>
            </a:r>
            <a:r>
              <a:rPr lang="ru" sz="19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900">
                <a:solidFill>
                  <a:srgbClr val="008C00"/>
                </a:solidFill>
                <a:highlight>
                  <a:srgbClr val="FFFFFF"/>
                </a:highlight>
              </a:rPr>
              <a:t>2</a:t>
            </a:r>
            <a:r>
              <a:rPr lang="ru" sz="19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 sz="19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900">
                <a:solidFill>
                  <a:srgbClr val="808030"/>
                </a:solidFill>
                <a:highlight>
                  <a:srgbClr val="FFFFFF"/>
                </a:highlight>
              </a:rPr>
              <a:t>-</a:t>
            </a:r>
            <a:r>
              <a:rPr lang="ru" sz="1900">
                <a:solidFill>
                  <a:srgbClr val="008C00"/>
                </a:solidFill>
                <a:highlight>
                  <a:srgbClr val="FFFFFF"/>
                </a:highlight>
              </a:rPr>
              <a:t>2</a:t>
            </a:r>
            <a:r>
              <a:rPr lang="ru" sz="19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 sz="19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900">
                <a:solidFill>
                  <a:srgbClr val="008C00"/>
                </a:solidFill>
                <a:highlight>
                  <a:srgbClr val="FFFFFF"/>
                </a:highlight>
              </a:rPr>
              <a:t>2</a:t>
            </a:r>
            <a:r>
              <a:rPr lang="ru" sz="19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 sz="19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900">
                <a:solidFill>
                  <a:srgbClr val="808030"/>
                </a:solidFill>
                <a:highlight>
                  <a:srgbClr val="FFFFFF"/>
                </a:highlight>
              </a:rPr>
              <a:t>-</a:t>
            </a:r>
            <a:r>
              <a:rPr lang="ru" sz="1900">
                <a:solidFill>
                  <a:srgbClr val="008C00"/>
                </a:solidFill>
                <a:highlight>
                  <a:srgbClr val="FFFFFF"/>
                </a:highlight>
              </a:rPr>
              <a:t>2</a:t>
            </a:r>
            <a:r>
              <a:rPr lang="ru" sz="19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 sz="19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900">
                <a:solidFill>
                  <a:srgbClr val="008C00"/>
                </a:solidFill>
                <a:highlight>
                  <a:srgbClr val="FFFFFF"/>
                </a:highlight>
              </a:rPr>
              <a:t>2</a:t>
            </a:r>
            <a:r>
              <a:rPr lang="ru" sz="19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900">
                <a:solidFill>
                  <a:srgbClr val="808030"/>
                </a:solidFill>
                <a:highlight>
                  <a:srgbClr val="FFFFFF"/>
                </a:highlight>
              </a:rPr>
              <a:t>/)</a:t>
            </a:r>
            <a:endParaRPr sz="1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ru" sz="1900">
                <a:solidFill>
                  <a:schemeClr val="dk1"/>
                </a:solidFill>
                <a:highlight>
                  <a:srgbClr val="FFFFFF"/>
                </a:highlight>
              </a:rPr>
              <a:t>where</a:t>
            </a:r>
            <a:r>
              <a:rPr lang="ru" sz="19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ru" sz="1900">
                <a:solidFill>
                  <a:schemeClr val="dk1"/>
                </a:solidFill>
                <a:highlight>
                  <a:srgbClr val="FFFFFF"/>
                </a:highlight>
              </a:rPr>
              <a:t>b </a:t>
            </a:r>
            <a:r>
              <a:rPr lang="ru" sz="1900">
                <a:solidFill>
                  <a:srgbClr val="808030"/>
                </a:solidFill>
                <a:highlight>
                  <a:srgbClr val="FFFFFF"/>
                </a:highlight>
              </a:rPr>
              <a:t>&gt;</a:t>
            </a:r>
            <a:r>
              <a:rPr lang="ru" sz="19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900">
                <a:solidFill>
                  <a:srgbClr val="008C00"/>
                </a:solidFill>
                <a:highlight>
                  <a:srgbClr val="FFFFFF"/>
                </a:highlight>
              </a:rPr>
              <a:t>0</a:t>
            </a:r>
            <a:r>
              <a:rPr lang="ru" sz="19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endParaRPr sz="1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ru" sz="1900">
                <a:solidFill>
                  <a:schemeClr val="dk1"/>
                </a:solidFill>
                <a:highlight>
                  <a:srgbClr val="FFFFFF"/>
                </a:highlight>
              </a:rPr>
              <a:t>  b </a:t>
            </a:r>
            <a:r>
              <a:rPr lang="ru" sz="19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ru" sz="19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900">
                <a:solidFill>
                  <a:srgbClr val="008C00"/>
                </a:solidFill>
                <a:highlight>
                  <a:srgbClr val="FFFFFF"/>
                </a:highlight>
              </a:rPr>
              <a:t>2</a:t>
            </a:r>
            <a:r>
              <a:rPr lang="ru" sz="19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900">
                <a:solidFill>
                  <a:srgbClr val="808030"/>
                </a:solidFill>
                <a:highlight>
                  <a:srgbClr val="FFFFFF"/>
                </a:highlight>
              </a:rPr>
              <a:t>*</a:t>
            </a:r>
            <a:r>
              <a:rPr lang="ru" sz="1900">
                <a:solidFill>
                  <a:schemeClr val="dk1"/>
                </a:solidFill>
                <a:highlight>
                  <a:srgbClr val="FFFFFF"/>
                </a:highlight>
              </a:rPr>
              <a:t> b</a:t>
            </a:r>
            <a:endParaRPr sz="1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ru" sz="1900">
                <a:solidFill>
                  <a:schemeClr val="dk1"/>
                </a:solidFill>
                <a:highlight>
                  <a:srgbClr val="FFFFFF"/>
                </a:highlight>
              </a:rPr>
              <a:t>elsewhere</a:t>
            </a:r>
            <a:endParaRPr sz="1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ru" sz="1900">
                <a:solidFill>
                  <a:schemeClr val="dk1"/>
                </a:solidFill>
                <a:highlight>
                  <a:srgbClr val="FFFFFF"/>
                </a:highlight>
              </a:rPr>
              <a:t>  b </a:t>
            </a:r>
            <a:r>
              <a:rPr lang="ru" sz="19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ru" sz="19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900">
                <a:solidFill>
                  <a:srgbClr val="008C00"/>
                </a:solidFill>
                <a:highlight>
                  <a:srgbClr val="FFFFFF"/>
                </a:highlight>
              </a:rPr>
              <a:t>3</a:t>
            </a:r>
            <a:r>
              <a:rPr lang="ru" sz="19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900">
                <a:solidFill>
                  <a:srgbClr val="808030"/>
                </a:solidFill>
                <a:highlight>
                  <a:srgbClr val="FFFFFF"/>
                </a:highlight>
              </a:rPr>
              <a:t>*</a:t>
            </a:r>
            <a:r>
              <a:rPr lang="ru" sz="1900">
                <a:solidFill>
                  <a:schemeClr val="dk1"/>
                </a:solidFill>
                <a:highlight>
                  <a:srgbClr val="FFFFFF"/>
                </a:highlight>
              </a:rPr>
              <a:t> b</a:t>
            </a:r>
            <a:endParaRPr sz="1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b="1" lang="ru" sz="1900">
                <a:solidFill>
                  <a:srgbClr val="800000"/>
                </a:solidFill>
                <a:highlight>
                  <a:srgbClr val="FFFFFF"/>
                </a:highlight>
              </a:rPr>
              <a:t>end</a:t>
            </a:r>
            <a:r>
              <a:rPr lang="ru" sz="1900">
                <a:solidFill>
                  <a:schemeClr val="dk1"/>
                </a:solidFill>
                <a:highlight>
                  <a:srgbClr val="FFFFFF"/>
                </a:highlight>
              </a:rPr>
              <a:t> where</a:t>
            </a:r>
            <a:endParaRPr sz="1900"/>
          </a:p>
        </p:txBody>
      </p:sp>
      <p:sp>
        <p:nvSpPr>
          <p:cNvPr id="134" name="Google Shape;13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45720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/>
              <a:t>WHERE(логическое выражение - массив 1)</a:t>
            </a:r>
            <a:endParaRPr sz="1900"/>
          </a:p>
          <a:p>
            <a:pPr indent="0" lvl="0" marL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ru" sz="1900"/>
              <a:t>  ...</a:t>
            </a:r>
            <a:endParaRPr sz="1900"/>
          </a:p>
          <a:p>
            <a:pPr indent="0" lvl="0" marL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ru" sz="1900"/>
              <a:t>ELSEWHERE(логическое выражение - массив 2)</a:t>
            </a:r>
            <a:endParaRPr sz="1900"/>
          </a:p>
          <a:p>
            <a:pPr indent="0" lvl="0" marL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ru" sz="1900"/>
              <a:t>  ...</a:t>
            </a:r>
            <a:endParaRPr sz="1900"/>
          </a:p>
          <a:p>
            <a:pPr indent="0" lvl="0" marL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ru" sz="1900"/>
              <a:t>ELSEWHERE</a:t>
            </a:r>
            <a:endParaRPr sz="1900"/>
          </a:p>
          <a:p>
            <a:pPr indent="0" lvl="0" marL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ru" sz="1900"/>
              <a:t>  ...</a:t>
            </a:r>
            <a:endParaRPr sz="1900"/>
          </a:p>
          <a:p>
            <a:pPr indent="0" lvl="0" marL="0" rtl="0" algn="l">
              <a:lnSpc>
                <a:spcPct val="105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ru" sz="1900"/>
              <a:t>END WHERE</a:t>
            </a:r>
            <a:endParaRPr sz="19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WHERE</a:t>
            </a:r>
            <a:endParaRPr sz="2820"/>
          </a:p>
        </p:txBody>
      </p:sp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900">
                <a:solidFill>
                  <a:srgbClr val="800000"/>
                </a:solidFill>
                <a:highlight>
                  <a:srgbClr val="FFFFFF"/>
                </a:highlight>
              </a:rPr>
              <a:t>integer</a:t>
            </a:r>
            <a:r>
              <a:rPr lang="ru" sz="19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900">
                <a:solidFill>
                  <a:srgbClr val="808030"/>
                </a:solidFill>
                <a:highlight>
                  <a:srgbClr val="FFFFFF"/>
                </a:highlight>
              </a:rPr>
              <a:t>::</a:t>
            </a:r>
            <a:r>
              <a:rPr lang="ru" sz="1900">
                <a:solidFill>
                  <a:schemeClr val="dk1"/>
                </a:solidFill>
                <a:highlight>
                  <a:srgbClr val="FFFFFF"/>
                </a:highlight>
              </a:rPr>
              <a:t> b</a:t>
            </a:r>
            <a:r>
              <a:rPr lang="ru" sz="19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ru" sz="1900">
                <a:solidFill>
                  <a:srgbClr val="008C00"/>
                </a:solidFill>
                <a:highlight>
                  <a:srgbClr val="FFFFFF"/>
                </a:highlight>
              </a:rPr>
              <a:t>2</a:t>
            </a:r>
            <a:r>
              <a:rPr lang="ru" sz="19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 sz="19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900">
                <a:solidFill>
                  <a:srgbClr val="008C00"/>
                </a:solidFill>
                <a:highlight>
                  <a:srgbClr val="FFFFFF"/>
                </a:highlight>
              </a:rPr>
              <a:t>5</a:t>
            </a:r>
            <a:r>
              <a:rPr lang="ru" sz="1900">
                <a:solidFill>
                  <a:srgbClr val="808030"/>
                </a:solidFill>
                <a:highlight>
                  <a:srgbClr val="FFFFFF"/>
                </a:highlight>
              </a:rPr>
              <a:t>),</a:t>
            </a:r>
            <a:r>
              <a:rPr lang="ru" sz="1900">
                <a:solidFill>
                  <a:schemeClr val="dk1"/>
                </a:solidFill>
                <a:highlight>
                  <a:srgbClr val="FFFFFF"/>
                </a:highlight>
              </a:rPr>
              <a:t> a</a:t>
            </a:r>
            <a:r>
              <a:rPr lang="ru" sz="19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ru" sz="1900">
                <a:solidFill>
                  <a:srgbClr val="008C00"/>
                </a:solidFill>
                <a:highlight>
                  <a:srgbClr val="FFFFFF"/>
                </a:highlight>
              </a:rPr>
              <a:t>2</a:t>
            </a:r>
            <a:r>
              <a:rPr lang="ru" sz="19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 sz="19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900">
                <a:solidFill>
                  <a:srgbClr val="008C00"/>
                </a:solidFill>
                <a:highlight>
                  <a:srgbClr val="FFFFFF"/>
                </a:highlight>
              </a:rPr>
              <a:t>5</a:t>
            </a:r>
            <a:r>
              <a:rPr lang="ru" sz="19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ru" sz="19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9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ru" sz="19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900">
                <a:solidFill>
                  <a:srgbClr val="008C00"/>
                </a:solidFill>
                <a:highlight>
                  <a:srgbClr val="FFFFFF"/>
                </a:highlight>
              </a:rPr>
              <a:t>0</a:t>
            </a:r>
            <a:endParaRPr sz="1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>
                <a:solidFill>
                  <a:schemeClr val="dk1"/>
                </a:solidFill>
                <a:highlight>
                  <a:srgbClr val="FFFFFF"/>
                </a:highlight>
              </a:rPr>
              <a:t>b</a:t>
            </a:r>
            <a:r>
              <a:rPr lang="ru" sz="19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ru" sz="1900">
                <a:solidFill>
                  <a:srgbClr val="008C00"/>
                </a:solidFill>
                <a:highlight>
                  <a:srgbClr val="FFFFFF"/>
                </a:highlight>
              </a:rPr>
              <a:t>1</a:t>
            </a:r>
            <a:r>
              <a:rPr lang="ru" sz="19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 sz="1900">
                <a:solidFill>
                  <a:schemeClr val="dk1"/>
                </a:solidFill>
                <a:highlight>
                  <a:srgbClr val="FFFFFF"/>
                </a:highlight>
              </a:rPr>
              <a:t> :</a:t>
            </a:r>
            <a:r>
              <a:rPr lang="ru" sz="19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ru" sz="19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9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ru" sz="19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900">
                <a:solidFill>
                  <a:srgbClr val="808030"/>
                </a:solidFill>
                <a:highlight>
                  <a:srgbClr val="FFFFFF"/>
                </a:highlight>
              </a:rPr>
              <a:t>(/</a:t>
            </a:r>
            <a:r>
              <a:rPr lang="ru" sz="19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900">
                <a:solidFill>
                  <a:srgbClr val="008C00"/>
                </a:solidFill>
                <a:highlight>
                  <a:srgbClr val="FFFFFF"/>
                </a:highlight>
              </a:rPr>
              <a:t>1</a:t>
            </a:r>
            <a:r>
              <a:rPr lang="ru" sz="19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 sz="19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900">
                <a:solidFill>
                  <a:srgbClr val="808030"/>
                </a:solidFill>
                <a:highlight>
                  <a:srgbClr val="FFFFFF"/>
                </a:highlight>
              </a:rPr>
              <a:t>-</a:t>
            </a:r>
            <a:r>
              <a:rPr lang="ru" sz="1900">
                <a:solidFill>
                  <a:srgbClr val="008C00"/>
                </a:solidFill>
                <a:highlight>
                  <a:srgbClr val="FFFFFF"/>
                </a:highlight>
              </a:rPr>
              <a:t>1</a:t>
            </a:r>
            <a:r>
              <a:rPr lang="ru" sz="19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 sz="19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900">
                <a:solidFill>
                  <a:srgbClr val="008C00"/>
                </a:solidFill>
                <a:highlight>
                  <a:srgbClr val="FFFFFF"/>
                </a:highlight>
              </a:rPr>
              <a:t>1</a:t>
            </a:r>
            <a:r>
              <a:rPr lang="ru" sz="19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 sz="19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900">
                <a:solidFill>
                  <a:srgbClr val="808030"/>
                </a:solidFill>
                <a:highlight>
                  <a:srgbClr val="FFFFFF"/>
                </a:highlight>
              </a:rPr>
              <a:t>-</a:t>
            </a:r>
            <a:r>
              <a:rPr lang="ru" sz="1900">
                <a:solidFill>
                  <a:srgbClr val="008C00"/>
                </a:solidFill>
                <a:highlight>
                  <a:srgbClr val="FFFFFF"/>
                </a:highlight>
              </a:rPr>
              <a:t>1</a:t>
            </a:r>
            <a:r>
              <a:rPr lang="ru" sz="19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 sz="19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900">
                <a:solidFill>
                  <a:srgbClr val="008C00"/>
                </a:solidFill>
                <a:highlight>
                  <a:srgbClr val="FFFFFF"/>
                </a:highlight>
              </a:rPr>
              <a:t>1</a:t>
            </a:r>
            <a:r>
              <a:rPr lang="ru" sz="19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900">
                <a:solidFill>
                  <a:srgbClr val="808030"/>
                </a:solidFill>
                <a:highlight>
                  <a:srgbClr val="FFFFFF"/>
                </a:highlight>
              </a:rPr>
              <a:t>/)</a:t>
            </a:r>
            <a:endParaRPr sz="1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>
                <a:solidFill>
                  <a:schemeClr val="dk1"/>
                </a:solidFill>
                <a:highlight>
                  <a:srgbClr val="FFFFFF"/>
                </a:highlight>
              </a:rPr>
              <a:t>b</a:t>
            </a:r>
            <a:r>
              <a:rPr lang="ru" sz="19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ru" sz="1900">
                <a:solidFill>
                  <a:srgbClr val="008C00"/>
                </a:solidFill>
                <a:highlight>
                  <a:srgbClr val="FFFFFF"/>
                </a:highlight>
              </a:rPr>
              <a:t>2</a:t>
            </a:r>
            <a:r>
              <a:rPr lang="ru" sz="19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 sz="1900">
                <a:solidFill>
                  <a:schemeClr val="dk1"/>
                </a:solidFill>
                <a:highlight>
                  <a:srgbClr val="FFFFFF"/>
                </a:highlight>
              </a:rPr>
              <a:t> :</a:t>
            </a:r>
            <a:r>
              <a:rPr lang="ru" sz="19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ru" sz="19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9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ru" sz="19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900">
                <a:solidFill>
                  <a:srgbClr val="808030"/>
                </a:solidFill>
                <a:highlight>
                  <a:srgbClr val="FFFFFF"/>
                </a:highlight>
              </a:rPr>
              <a:t>(/</a:t>
            </a:r>
            <a:r>
              <a:rPr lang="ru" sz="19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900">
                <a:solidFill>
                  <a:srgbClr val="008C00"/>
                </a:solidFill>
                <a:highlight>
                  <a:srgbClr val="FFFFFF"/>
                </a:highlight>
              </a:rPr>
              <a:t>2</a:t>
            </a:r>
            <a:r>
              <a:rPr lang="ru" sz="19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 sz="19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900">
                <a:solidFill>
                  <a:srgbClr val="808030"/>
                </a:solidFill>
                <a:highlight>
                  <a:srgbClr val="FFFFFF"/>
                </a:highlight>
              </a:rPr>
              <a:t>-</a:t>
            </a:r>
            <a:r>
              <a:rPr lang="ru" sz="1900">
                <a:solidFill>
                  <a:srgbClr val="008C00"/>
                </a:solidFill>
                <a:highlight>
                  <a:srgbClr val="FFFFFF"/>
                </a:highlight>
              </a:rPr>
              <a:t>2</a:t>
            </a:r>
            <a:r>
              <a:rPr lang="ru" sz="19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 sz="19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900">
                <a:solidFill>
                  <a:srgbClr val="008C00"/>
                </a:solidFill>
                <a:highlight>
                  <a:srgbClr val="FFFFFF"/>
                </a:highlight>
              </a:rPr>
              <a:t>2</a:t>
            </a:r>
            <a:r>
              <a:rPr lang="ru" sz="19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 sz="1900">
                <a:solidFill>
                  <a:schemeClr val="dk1"/>
                </a:solidFill>
                <a:highlight>
                  <a:srgbClr val="FFFFFF"/>
                </a:highlight>
              </a:rPr>
              <a:t>  </a:t>
            </a:r>
            <a:r>
              <a:rPr lang="ru" sz="1900">
                <a:solidFill>
                  <a:srgbClr val="808030"/>
                </a:solidFill>
                <a:highlight>
                  <a:srgbClr val="FFFFFF"/>
                </a:highlight>
              </a:rPr>
              <a:t>-</a:t>
            </a:r>
            <a:r>
              <a:rPr lang="ru" sz="1900">
                <a:solidFill>
                  <a:srgbClr val="008C00"/>
                </a:solidFill>
                <a:highlight>
                  <a:srgbClr val="FFFFFF"/>
                </a:highlight>
              </a:rPr>
              <a:t>2</a:t>
            </a:r>
            <a:r>
              <a:rPr lang="ru" sz="19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 sz="19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900">
                <a:solidFill>
                  <a:srgbClr val="008C00"/>
                </a:solidFill>
                <a:highlight>
                  <a:srgbClr val="FFFFFF"/>
                </a:highlight>
              </a:rPr>
              <a:t>2</a:t>
            </a:r>
            <a:r>
              <a:rPr lang="ru" sz="19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900">
                <a:solidFill>
                  <a:srgbClr val="808030"/>
                </a:solidFill>
                <a:highlight>
                  <a:srgbClr val="FFFFFF"/>
                </a:highlight>
              </a:rPr>
              <a:t>/)</a:t>
            </a:r>
            <a:endParaRPr sz="1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>
                <a:solidFill>
                  <a:schemeClr val="dk1"/>
                </a:solidFill>
                <a:highlight>
                  <a:srgbClr val="FFFFFF"/>
                </a:highlight>
              </a:rPr>
              <a:t>where</a:t>
            </a:r>
            <a:r>
              <a:rPr lang="ru" sz="19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ru" sz="1900">
                <a:solidFill>
                  <a:schemeClr val="dk1"/>
                </a:solidFill>
                <a:highlight>
                  <a:srgbClr val="FFFFFF"/>
                </a:highlight>
              </a:rPr>
              <a:t>b </a:t>
            </a:r>
            <a:r>
              <a:rPr lang="ru" sz="1900">
                <a:solidFill>
                  <a:srgbClr val="808030"/>
                </a:solidFill>
                <a:highlight>
                  <a:srgbClr val="FFFFFF"/>
                </a:highlight>
              </a:rPr>
              <a:t>&gt;</a:t>
            </a:r>
            <a:r>
              <a:rPr lang="ru" sz="19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900">
                <a:solidFill>
                  <a:srgbClr val="008C00"/>
                </a:solidFill>
                <a:highlight>
                  <a:srgbClr val="FFFFFF"/>
                </a:highlight>
              </a:rPr>
              <a:t>0</a:t>
            </a:r>
            <a:r>
              <a:rPr lang="ru" sz="19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endParaRPr sz="1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>
                <a:solidFill>
                  <a:schemeClr val="dk1"/>
                </a:solidFill>
                <a:highlight>
                  <a:srgbClr val="FFFFFF"/>
                </a:highlight>
              </a:rPr>
              <a:t>  b </a:t>
            </a:r>
            <a:r>
              <a:rPr lang="ru" sz="19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ru" sz="19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900">
                <a:solidFill>
                  <a:srgbClr val="008C00"/>
                </a:solidFill>
                <a:highlight>
                  <a:srgbClr val="FFFFFF"/>
                </a:highlight>
              </a:rPr>
              <a:t>2</a:t>
            </a:r>
            <a:r>
              <a:rPr lang="ru" sz="19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900">
                <a:solidFill>
                  <a:srgbClr val="808030"/>
                </a:solidFill>
                <a:highlight>
                  <a:srgbClr val="FFFFFF"/>
                </a:highlight>
              </a:rPr>
              <a:t>*</a:t>
            </a:r>
            <a:r>
              <a:rPr lang="ru" sz="1900">
                <a:solidFill>
                  <a:schemeClr val="dk1"/>
                </a:solidFill>
                <a:highlight>
                  <a:srgbClr val="FFFFFF"/>
                </a:highlight>
              </a:rPr>
              <a:t> b</a:t>
            </a:r>
            <a:endParaRPr sz="1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>
                <a:solidFill>
                  <a:schemeClr val="dk1"/>
                </a:solidFill>
                <a:highlight>
                  <a:srgbClr val="FFFFFF"/>
                </a:highlight>
              </a:rPr>
              <a:t>elsewhere</a:t>
            </a:r>
            <a:endParaRPr sz="1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>
                <a:solidFill>
                  <a:schemeClr val="dk1"/>
                </a:solidFill>
                <a:highlight>
                  <a:srgbClr val="FFFFFF"/>
                </a:highlight>
              </a:rPr>
              <a:t>  a </a:t>
            </a:r>
            <a:r>
              <a:rPr lang="ru" sz="19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ru" sz="1900">
                <a:solidFill>
                  <a:schemeClr val="dk1"/>
                </a:solidFill>
                <a:highlight>
                  <a:srgbClr val="FFFFFF"/>
                </a:highlight>
              </a:rPr>
              <a:t> a </a:t>
            </a:r>
            <a:r>
              <a:rPr lang="ru" sz="1900">
                <a:solidFill>
                  <a:srgbClr val="808030"/>
                </a:solidFill>
                <a:highlight>
                  <a:srgbClr val="FFFFFF"/>
                </a:highlight>
              </a:rPr>
              <a:t>+</a:t>
            </a:r>
            <a:r>
              <a:rPr lang="ru" sz="1900">
                <a:solidFill>
                  <a:schemeClr val="dk1"/>
                </a:solidFill>
                <a:highlight>
                  <a:srgbClr val="FFFFFF"/>
                </a:highlight>
              </a:rPr>
              <a:t> b</a:t>
            </a:r>
            <a:endParaRPr sz="1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900">
                <a:solidFill>
                  <a:srgbClr val="800000"/>
                </a:solidFill>
                <a:highlight>
                  <a:srgbClr val="FFFFFF"/>
                </a:highlight>
              </a:rPr>
              <a:t>end</a:t>
            </a:r>
            <a:r>
              <a:rPr lang="ru" sz="1900">
                <a:solidFill>
                  <a:schemeClr val="dk1"/>
                </a:solidFill>
                <a:highlight>
                  <a:srgbClr val="FFFFFF"/>
                </a:highlight>
              </a:rPr>
              <a:t> where</a:t>
            </a:r>
            <a:endParaRPr sz="1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900">
                <a:solidFill>
                  <a:srgbClr val="800000"/>
                </a:solidFill>
                <a:highlight>
                  <a:srgbClr val="FFFFFF"/>
                </a:highlight>
              </a:rPr>
              <a:t>print</a:t>
            </a:r>
            <a:r>
              <a:rPr lang="ru" sz="19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900">
                <a:solidFill>
                  <a:srgbClr val="808030"/>
                </a:solidFill>
                <a:highlight>
                  <a:srgbClr val="FFFFFF"/>
                </a:highlight>
              </a:rPr>
              <a:t>*,</a:t>
            </a:r>
            <a:r>
              <a:rPr lang="ru" sz="1900">
                <a:solidFill>
                  <a:schemeClr val="dk1"/>
                </a:solidFill>
                <a:highlight>
                  <a:srgbClr val="FFFFFF"/>
                </a:highlight>
              </a:rPr>
              <a:t> b</a:t>
            </a:r>
            <a:r>
              <a:rPr lang="ru" sz="19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ru" sz="1900">
                <a:solidFill>
                  <a:srgbClr val="008C00"/>
                </a:solidFill>
                <a:highlight>
                  <a:srgbClr val="FFFFFF"/>
                </a:highlight>
              </a:rPr>
              <a:t>1</a:t>
            </a:r>
            <a:r>
              <a:rPr lang="ru" sz="19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 sz="1900">
                <a:solidFill>
                  <a:schemeClr val="dk1"/>
                </a:solidFill>
                <a:highlight>
                  <a:srgbClr val="FFFFFF"/>
                </a:highlight>
              </a:rPr>
              <a:t> :</a:t>
            </a:r>
            <a:r>
              <a:rPr lang="ru" sz="19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ru" sz="1900">
                <a:solidFill>
                  <a:schemeClr val="dk1"/>
                </a:solidFill>
                <a:highlight>
                  <a:srgbClr val="FFFFFF"/>
                </a:highlight>
              </a:rPr>
              <a:t>		</a:t>
            </a:r>
            <a:r>
              <a:rPr lang="ru" sz="1900">
                <a:solidFill>
                  <a:srgbClr val="696969"/>
                </a:solidFill>
                <a:highlight>
                  <a:srgbClr val="FFFFFF"/>
                </a:highlight>
              </a:rPr>
              <a:t>!      2     -1      2     -1      2</a:t>
            </a:r>
            <a:endParaRPr sz="1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900">
                <a:solidFill>
                  <a:srgbClr val="800000"/>
                </a:solidFill>
                <a:highlight>
                  <a:srgbClr val="FFFFFF"/>
                </a:highlight>
              </a:rPr>
              <a:t>print</a:t>
            </a:r>
            <a:r>
              <a:rPr lang="ru" sz="19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900">
                <a:solidFill>
                  <a:srgbClr val="808030"/>
                </a:solidFill>
                <a:highlight>
                  <a:srgbClr val="FFFFFF"/>
                </a:highlight>
              </a:rPr>
              <a:t>*,</a:t>
            </a:r>
            <a:r>
              <a:rPr lang="ru" sz="1900">
                <a:solidFill>
                  <a:schemeClr val="dk1"/>
                </a:solidFill>
                <a:highlight>
                  <a:srgbClr val="FFFFFF"/>
                </a:highlight>
              </a:rPr>
              <a:t> b</a:t>
            </a:r>
            <a:r>
              <a:rPr lang="ru" sz="19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ru" sz="1900">
                <a:solidFill>
                  <a:srgbClr val="008C00"/>
                </a:solidFill>
                <a:highlight>
                  <a:srgbClr val="FFFFFF"/>
                </a:highlight>
              </a:rPr>
              <a:t>2</a:t>
            </a:r>
            <a:r>
              <a:rPr lang="ru" sz="19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 sz="1900">
                <a:solidFill>
                  <a:schemeClr val="dk1"/>
                </a:solidFill>
                <a:highlight>
                  <a:srgbClr val="FFFFFF"/>
                </a:highlight>
              </a:rPr>
              <a:t> :</a:t>
            </a:r>
            <a:r>
              <a:rPr lang="ru" sz="19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ru" sz="1900">
                <a:solidFill>
                  <a:schemeClr val="dk1"/>
                </a:solidFill>
                <a:highlight>
                  <a:srgbClr val="FFFFFF"/>
                </a:highlight>
              </a:rPr>
              <a:t>		</a:t>
            </a:r>
            <a:r>
              <a:rPr lang="ru" sz="1900">
                <a:solidFill>
                  <a:srgbClr val="696969"/>
                </a:solidFill>
                <a:highlight>
                  <a:srgbClr val="FFFFFF"/>
                </a:highlight>
              </a:rPr>
              <a:t>!      4     -2      4     -2      4</a:t>
            </a:r>
            <a:endParaRPr sz="1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900">
                <a:solidFill>
                  <a:srgbClr val="800000"/>
                </a:solidFill>
                <a:highlight>
                  <a:srgbClr val="FFFFFF"/>
                </a:highlight>
              </a:rPr>
              <a:t>print</a:t>
            </a:r>
            <a:r>
              <a:rPr lang="ru" sz="19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900">
                <a:solidFill>
                  <a:srgbClr val="808030"/>
                </a:solidFill>
                <a:highlight>
                  <a:srgbClr val="FFFFFF"/>
                </a:highlight>
              </a:rPr>
              <a:t>*,</a:t>
            </a:r>
            <a:r>
              <a:rPr lang="ru" sz="1900">
                <a:solidFill>
                  <a:schemeClr val="dk1"/>
                </a:solidFill>
                <a:highlight>
                  <a:srgbClr val="FFFFFF"/>
                </a:highlight>
              </a:rPr>
              <a:t> a</a:t>
            </a:r>
            <a:r>
              <a:rPr lang="ru" sz="19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ru" sz="1900">
                <a:solidFill>
                  <a:srgbClr val="008C00"/>
                </a:solidFill>
                <a:highlight>
                  <a:srgbClr val="FFFFFF"/>
                </a:highlight>
              </a:rPr>
              <a:t>1</a:t>
            </a:r>
            <a:r>
              <a:rPr lang="ru" sz="19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 sz="1900">
                <a:solidFill>
                  <a:schemeClr val="dk1"/>
                </a:solidFill>
                <a:highlight>
                  <a:srgbClr val="FFFFFF"/>
                </a:highlight>
              </a:rPr>
              <a:t> :</a:t>
            </a:r>
            <a:r>
              <a:rPr lang="ru" sz="19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ru" sz="1900">
                <a:solidFill>
                  <a:schemeClr val="dk1"/>
                </a:solidFill>
                <a:highlight>
                  <a:srgbClr val="FFFFFF"/>
                </a:highlight>
              </a:rPr>
              <a:t>		</a:t>
            </a:r>
            <a:r>
              <a:rPr lang="ru" sz="1900">
                <a:solidFill>
                  <a:srgbClr val="696969"/>
                </a:solidFill>
                <a:highlight>
                  <a:srgbClr val="FFFFFF"/>
                </a:highlight>
              </a:rPr>
              <a:t>!      0     -1      0     -1      0</a:t>
            </a:r>
            <a:endParaRPr sz="1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900">
                <a:solidFill>
                  <a:srgbClr val="800000"/>
                </a:solidFill>
                <a:highlight>
                  <a:srgbClr val="FFFFFF"/>
                </a:highlight>
              </a:rPr>
              <a:t>print</a:t>
            </a:r>
            <a:r>
              <a:rPr lang="ru" sz="19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900">
                <a:solidFill>
                  <a:srgbClr val="808030"/>
                </a:solidFill>
                <a:highlight>
                  <a:srgbClr val="FFFFFF"/>
                </a:highlight>
              </a:rPr>
              <a:t>*,</a:t>
            </a:r>
            <a:r>
              <a:rPr lang="ru" sz="1900">
                <a:solidFill>
                  <a:schemeClr val="dk1"/>
                </a:solidFill>
                <a:highlight>
                  <a:srgbClr val="FFFFFF"/>
                </a:highlight>
              </a:rPr>
              <a:t> a</a:t>
            </a:r>
            <a:r>
              <a:rPr lang="ru" sz="19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ru" sz="1900">
                <a:solidFill>
                  <a:srgbClr val="008C00"/>
                </a:solidFill>
                <a:highlight>
                  <a:srgbClr val="FFFFFF"/>
                </a:highlight>
              </a:rPr>
              <a:t>2</a:t>
            </a:r>
            <a:r>
              <a:rPr lang="ru" sz="19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 sz="1900">
                <a:solidFill>
                  <a:schemeClr val="dk1"/>
                </a:solidFill>
                <a:highlight>
                  <a:srgbClr val="FFFFFF"/>
                </a:highlight>
              </a:rPr>
              <a:t> :</a:t>
            </a:r>
            <a:r>
              <a:rPr lang="ru" sz="19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ru" sz="1900">
                <a:solidFill>
                  <a:schemeClr val="dk1"/>
                </a:solidFill>
                <a:highlight>
                  <a:srgbClr val="FFFFFF"/>
                </a:highlight>
              </a:rPr>
              <a:t>		</a:t>
            </a:r>
            <a:r>
              <a:rPr lang="ru" sz="1900">
                <a:solidFill>
                  <a:srgbClr val="696969"/>
                </a:solidFill>
                <a:highlight>
                  <a:srgbClr val="FFFFFF"/>
                </a:highlight>
              </a:rPr>
              <a:t>!      0     -2      0     -2      0</a:t>
            </a:r>
            <a:endParaRPr sz="1900"/>
          </a:p>
        </p:txBody>
      </p:sp>
      <p:sp>
        <p:nvSpPr>
          <p:cNvPr id="142" name="Google Shape;14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FORALL</a:t>
            </a:r>
            <a:endParaRPr sz="2820"/>
          </a:p>
        </p:txBody>
      </p:sp>
      <p:sp>
        <p:nvSpPr>
          <p:cNvPr id="148" name="Google Shape;148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/>
              <a:t>Подобно </a:t>
            </a:r>
            <a:r>
              <a:rPr b="1" lang="ru" sz="2100"/>
              <a:t>WHERE</a:t>
            </a:r>
            <a:r>
              <a:rPr lang="ru" sz="2100"/>
              <a:t> и сечениям, </a:t>
            </a:r>
            <a:r>
              <a:rPr b="1" lang="ru" sz="2100"/>
              <a:t>FORALL</a:t>
            </a:r>
            <a:r>
              <a:rPr lang="ru" sz="2100"/>
              <a:t> заменяет циклы с присваиванием массивов, например вместо цикла:</a:t>
            </a:r>
            <a:endParaRPr sz="2100"/>
          </a:p>
          <a:p>
            <a:pPr indent="457200" lvl="0" marL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ru" sz="2100">
                <a:solidFill>
                  <a:srgbClr val="800000"/>
                </a:solidFill>
                <a:highlight>
                  <a:srgbClr val="FFFFFF"/>
                </a:highlight>
              </a:rPr>
              <a:t>do</a:t>
            </a:r>
            <a:r>
              <a:rPr lang="ru" sz="2100">
                <a:solidFill>
                  <a:schemeClr val="dk1"/>
                </a:solidFill>
                <a:highlight>
                  <a:srgbClr val="FFFFFF"/>
                </a:highlight>
              </a:rPr>
              <a:t> i </a:t>
            </a:r>
            <a:r>
              <a:rPr lang="ru" sz="21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ru" sz="2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2100">
                <a:solidFill>
                  <a:srgbClr val="008C00"/>
                </a:solidFill>
                <a:highlight>
                  <a:srgbClr val="FFFFFF"/>
                </a:highlight>
              </a:rPr>
              <a:t>1</a:t>
            </a:r>
            <a:r>
              <a:rPr lang="ru" sz="21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 sz="2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2100">
                <a:solidFill>
                  <a:srgbClr val="008C00"/>
                </a:solidFill>
                <a:highlight>
                  <a:srgbClr val="FFFFFF"/>
                </a:highlight>
              </a:rPr>
              <a:t>100</a:t>
            </a:r>
            <a:endParaRPr sz="2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457200" lvl="0" marL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ru" sz="2100">
                <a:solidFill>
                  <a:schemeClr val="dk1"/>
                </a:solidFill>
                <a:highlight>
                  <a:srgbClr val="FFFFFF"/>
                </a:highlight>
              </a:rPr>
              <a:t>  d</a:t>
            </a:r>
            <a:r>
              <a:rPr lang="ru" sz="21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ru" sz="2100">
                <a:solidFill>
                  <a:schemeClr val="dk1"/>
                </a:solidFill>
                <a:highlight>
                  <a:srgbClr val="FFFFFF"/>
                </a:highlight>
              </a:rPr>
              <a:t>i</a:t>
            </a:r>
            <a:r>
              <a:rPr lang="ru" sz="21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 sz="2100">
                <a:solidFill>
                  <a:schemeClr val="dk1"/>
                </a:solidFill>
                <a:highlight>
                  <a:srgbClr val="FFFFFF"/>
                </a:highlight>
              </a:rPr>
              <a:t> i</a:t>
            </a:r>
            <a:r>
              <a:rPr lang="ru" sz="21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ru" sz="2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21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ru" sz="2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2100">
                <a:solidFill>
                  <a:srgbClr val="008C00"/>
                </a:solidFill>
                <a:highlight>
                  <a:srgbClr val="FFFFFF"/>
                </a:highlight>
              </a:rPr>
              <a:t>2</a:t>
            </a:r>
            <a:r>
              <a:rPr lang="ru" sz="2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2100">
                <a:solidFill>
                  <a:srgbClr val="808030"/>
                </a:solidFill>
                <a:highlight>
                  <a:srgbClr val="FFFFFF"/>
                </a:highlight>
              </a:rPr>
              <a:t>*</a:t>
            </a:r>
            <a:r>
              <a:rPr lang="ru" sz="2100">
                <a:solidFill>
                  <a:schemeClr val="dk1"/>
                </a:solidFill>
                <a:highlight>
                  <a:srgbClr val="FFFFFF"/>
                </a:highlight>
              </a:rPr>
              <a:t> g</a:t>
            </a:r>
            <a:r>
              <a:rPr lang="ru" sz="21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ru" sz="2100">
                <a:solidFill>
                  <a:schemeClr val="dk1"/>
                </a:solidFill>
                <a:highlight>
                  <a:srgbClr val="FFFFFF"/>
                </a:highlight>
              </a:rPr>
              <a:t>i</a:t>
            </a:r>
            <a:r>
              <a:rPr lang="ru" sz="21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endParaRPr sz="2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45720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b="1" lang="ru" sz="2100">
                <a:solidFill>
                  <a:srgbClr val="800000"/>
                </a:solidFill>
                <a:highlight>
                  <a:srgbClr val="FFFFFF"/>
                </a:highlight>
              </a:rPr>
              <a:t>end</a:t>
            </a:r>
            <a:r>
              <a:rPr lang="ru" sz="2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ru" sz="2100">
                <a:solidFill>
                  <a:srgbClr val="800000"/>
                </a:solidFill>
                <a:highlight>
                  <a:srgbClr val="FFFFFF"/>
                </a:highlight>
              </a:rPr>
              <a:t>do</a:t>
            </a:r>
            <a:endParaRPr sz="21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/>
              <a:t>можно использовать</a:t>
            </a:r>
            <a:endParaRPr sz="2100"/>
          </a:p>
          <a:p>
            <a:pPr indent="45720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ru" sz="2100">
                <a:solidFill>
                  <a:schemeClr val="dk1"/>
                </a:solidFill>
                <a:highlight>
                  <a:srgbClr val="FFFFFF"/>
                </a:highlight>
              </a:rPr>
              <a:t>forall</a:t>
            </a:r>
            <a:r>
              <a:rPr lang="ru" sz="21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ru" sz="2100">
                <a:solidFill>
                  <a:schemeClr val="dk1"/>
                </a:solidFill>
                <a:highlight>
                  <a:srgbClr val="FFFFFF"/>
                </a:highlight>
              </a:rPr>
              <a:t>i </a:t>
            </a:r>
            <a:r>
              <a:rPr lang="ru" sz="21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ru" sz="2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2100">
                <a:solidFill>
                  <a:srgbClr val="008C00"/>
                </a:solidFill>
                <a:highlight>
                  <a:srgbClr val="FFFFFF"/>
                </a:highlight>
              </a:rPr>
              <a:t>1</a:t>
            </a:r>
            <a:r>
              <a:rPr lang="ru" sz="2100">
                <a:solidFill>
                  <a:schemeClr val="dk1"/>
                </a:solidFill>
                <a:highlight>
                  <a:srgbClr val="FFFFFF"/>
                </a:highlight>
              </a:rPr>
              <a:t>:</a:t>
            </a:r>
            <a:r>
              <a:rPr lang="ru" sz="2100">
                <a:solidFill>
                  <a:srgbClr val="008C00"/>
                </a:solidFill>
                <a:highlight>
                  <a:srgbClr val="FFFFFF"/>
                </a:highlight>
              </a:rPr>
              <a:t>100</a:t>
            </a:r>
            <a:r>
              <a:rPr lang="ru" sz="21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ru" sz="2100">
                <a:solidFill>
                  <a:schemeClr val="dk1"/>
                </a:solidFill>
                <a:highlight>
                  <a:srgbClr val="FFFFFF"/>
                </a:highlight>
              </a:rPr>
              <a:t> d</a:t>
            </a:r>
            <a:r>
              <a:rPr lang="ru" sz="21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ru" sz="2100">
                <a:solidFill>
                  <a:schemeClr val="dk1"/>
                </a:solidFill>
                <a:highlight>
                  <a:srgbClr val="FFFFFF"/>
                </a:highlight>
              </a:rPr>
              <a:t>i</a:t>
            </a:r>
            <a:r>
              <a:rPr lang="ru" sz="21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 sz="2100">
                <a:solidFill>
                  <a:schemeClr val="dk1"/>
                </a:solidFill>
                <a:highlight>
                  <a:srgbClr val="FFFFFF"/>
                </a:highlight>
              </a:rPr>
              <a:t> i</a:t>
            </a:r>
            <a:r>
              <a:rPr lang="ru" sz="21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ru" sz="2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21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ru" sz="2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2100">
                <a:solidFill>
                  <a:srgbClr val="008C00"/>
                </a:solidFill>
                <a:highlight>
                  <a:srgbClr val="FFFFFF"/>
                </a:highlight>
              </a:rPr>
              <a:t>2</a:t>
            </a:r>
            <a:r>
              <a:rPr lang="ru" sz="2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2100">
                <a:solidFill>
                  <a:srgbClr val="808030"/>
                </a:solidFill>
                <a:highlight>
                  <a:srgbClr val="FFFFFF"/>
                </a:highlight>
              </a:rPr>
              <a:t>*</a:t>
            </a:r>
            <a:r>
              <a:rPr lang="ru" sz="2100">
                <a:solidFill>
                  <a:schemeClr val="dk1"/>
                </a:solidFill>
                <a:highlight>
                  <a:srgbClr val="FFFFFF"/>
                </a:highlight>
              </a:rPr>
              <a:t> g</a:t>
            </a:r>
            <a:r>
              <a:rPr lang="ru" sz="21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ru" sz="2100">
                <a:solidFill>
                  <a:schemeClr val="dk1"/>
                </a:solidFill>
                <a:highlight>
                  <a:srgbClr val="FFFFFF"/>
                </a:highlight>
              </a:rPr>
              <a:t>i</a:t>
            </a:r>
            <a:r>
              <a:rPr lang="ru" sz="21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endParaRPr sz="2100"/>
          </a:p>
        </p:txBody>
      </p:sp>
      <p:sp>
        <p:nvSpPr>
          <p:cNvPr id="149" name="Google Shape;149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FORALL</a:t>
            </a:r>
            <a:endParaRPr sz="2820"/>
          </a:p>
        </p:txBody>
      </p:sp>
      <p:sp>
        <p:nvSpPr>
          <p:cNvPr id="155" name="Google Shape;155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/>
              <a:t>Синтаксис оператора:</a:t>
            </a:r>
            <a:endParaRPr b="1" sz="1100"/>
          </a:p>
          <a:p>
            <a:pPr indent="0" lvl="0" marL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ru" sz="1100"/>
              <a:t>FORALL(спецификация триплета		&amp;</a:t>
            </a:r>
            <a:endParaRPr sz="11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	[, спецификация триплета] ...		&amp;</a:t>
            </a:r>
            <a:endParaRPr sz="11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	[, выражение-маска]) оператор присваивания</a:t>
            </a:r>
            <a:endParaRPr sz="1100"/>
          </a:p>
          <a:p>
            <a:pPr indent="0" lvl="0" marL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ru" sz="1100"/>
              <a:t>Синтаксис конструкции:</a:t>
            </a:r>
            <a:endParaRPr b="1" sz="1100"/>
          </a:p>
          <a:p>
            <a:pPr indent="0" lvl="0" marL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ru" sz="1100"/>
              <a:t>[имя:] FORALL(спецификация триплета	&amp;</a:t>
            </a:r>
            <a:endParaRPr sz="11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	[, спецификация триплета] ...		&amp;</a:t>
            </a:r>
            <a:endParaRPr sz="11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	[, выражение-маска])</a:t>
            </a:r>
            <a:endParaRPr sz="11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	операторы конструкции FORALL</a:t>
            </a:r>
            <a:endParaRPr sz="11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END FORALL [имя]</a:t>
            </a:r>
            <a:endParaRPr sz="1100"/>
          </a:p>
          <a:p>
            <a:pPr indent="0" lvl="0" marL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ru" sz="1100"/>
              <a:t>спецификация триплета имеет вид:</a:t>
            </a:r>
            <a:endParaRPr sz="1100"/>
          </a:p>
          <a:p>
            <a:pPr indent="-298450" lvl="0" marL="4572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100"/>
              <a:buChar char="●"/>
            </a:pPr>
            <a:r>
              <a:rPr lang="ru" sz="1100"/>
              <a:t>индекс = триплет</a:t>
            </a:r>
            <a:endParaRPr sz="1100"/>
          </a:p>
          <a:p>
            <a:pPr indent="-2984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ru" sz="1100"/>
              <a:t>где триплет - это тройка: [нижняя граница]:[верхняя граница]:[шаг].</a:t>
            </a:r>
            <a:endParaRPr sz="1100"/>
          </a:p>
          <a:p>
            <a:pPr indent="-2984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ru" sz="1100"/>
              <a:t>выражение-маска - логическое выражение - массив; при отсутствии принимается равным </a:t>
            </a:r>
            <a:r>
              <a:rPr b="1" lang="ru" sz="1100"/>
              <a:t>.TRUE.</a:t>
            </a:r>
            <a:r>
              <a:rPr lang="ru" sz="1100"/>
              <a:t>. Содержит, как правило, имена индексов, например:</a:t>
            </a:r>
            <a:endParaRPr sz="1100"/>
          </a:p>
          <a:p>
            <a:pPr indent="45720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forall</a:t>
            </a:r>
            <a:r>
              <a:rPr lang="ru" sz="11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i </a:t>
            </a:r>
            <a:r>
              <a:rPr lang="ru" sz="11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100">
                <a:solidFill>
                  <a:srgbClr val="008C00"/>
                </a:solidFill>
                <a:highlight>
                  <a:srgbClr val="FFFFFF"/>
                </a:highlight>
              </a:rPr>
              <a:t>1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:n</a:t>
            </a:r>
            <a:r>
              <a:rPr lang="ru" sz="11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 j </a:t>
            </a:r>
            <a:r>
              <a:rPr lang="ru" sz="11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100">
                <a:solidFill>
                  <a:srgbClr val="008C00"/>
                </a:solidFill>
                <a:highlight>
                  <a:srgbClr val="FFFFFF"/>
                </a:highlight>
              </a:rPr>
              <a:t>1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:n</a:t>
            </a:r>
            <a:r>
              <a:rPr lang="ru" sz="11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 a</a:t>
            </a:r>
            <a:r>
              <a:rPr lang="ru" sz="11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i</a:t>
            </a:r>
            <a:r>
              <a:rPr lang="ru" sz="11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 j</a:t>
            </a:r>
            <a:r>
              <a:rPr lang="ru" sz="11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100">
                <a:solidFill>
                  <a:srgbClr val="808030"/>
                </a:solidFill>
                <a:highlight>
                  <a:srgbClr val="FFFFFF"/>
                </a:highlight>
              </a:rPr>
              <a:t>/=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100">
                <a:solidFill>
                  <a:srgbClr val="008C00"/>
                </a:solidFill>
                <a:highlight>
                  <a:srgbClr val="FFFFFF"/>
                </a:highlight>
              </a:rPr>
              <a:t>0.0</a:t>
            </a:r>
            <a:r>
              <a:rPr lang="ru" sz="11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 b</a:t>
            </a:r>
            <a:r>
              <a:rPr lang="ru" sz="11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i</a:t>
            </a:r>
            <a:r>
              <a:rPr lang="ru" sz="11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 j</a:t>
            </a:r>
            <a:r>
              <a:rPr lang="ru" sz="11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1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100">
                <a:solidFill>
                  <a:srgbClr val="008C00"/>
                </a:solidFill>
                <a:highlight>
                  <a:srgbClr val="FFFFFF"/>
                </a:highlight>
              </a:rPr>
              <a:t>1.0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100">
                <a:solidFill>
                  <a:srgbClr val="808030"/>
                </a:solidFill>
                <a:highlight>
                  <a:srgbClr val="FFFFFF"/>
                </a:highlight>
              </a:rPr>
              <a:t>/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 a</a:t>
            </a:r>
            <a:r>
              <a:rPr lang="ru" sz="11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i</a:t>
            </a:r>
            <a:r>
              <a:rPr lang="ru" sz="11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 j</a:t>
            </a:r>
            <a:r>
              <a:rPr lang="ru" sz="11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endParaRPr sz="1100"/>
          </a:p>
        </p:txBody>
      </p:sp>
      <p:sp>
        <p:nvSpPr>
          <p:cNvPr id="156" name="Google Shape;156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FORALL</a:t>
            </a:r>
            <a:endParaRPr sz="2820"/>
          </a:p>
        </p:txBody>
      </p:sp>
      <p:sp>
        <p:nvSpPr>
          <p:cNvPr id="162" name="Google Shape;162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/>
              <a:t>В </a:t>
            </a:r>
            <a:r>
              <a:rPr b="1" lang="ru" sz="1400"/>
              <a:t>DO</a:t>
            </a:r>
            <a:r>
              <a:rPr lang="ru" sz="1400"/>
              <a:t>-цикле операторы выполняются немедленно при каждой итерации. </a:t>
            </a:r>
            <a:r>
              <a:rPr b="1" lang="ru" sz="1400"/>
              <a:t>FORALL</a:t>
            </a:r>
            <a:r>
              <a:rPr lang="ru" sz="1400"/>
              <a:t> работает иначе: первоначально вычисляется правая часть выражения для всех итераций и лишь затем выполняется присваивание. То же справедливо и для выражений с сечениями</a:t>
            </a:r>
            <a:endParaRPr sz="1400"/>
          </a:p>
          <a:p>
            <a:pPr indent="0" lvl="0" marL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ru" sz="1400">
                <a:solidFill>
                  <a:srgbClr val="800000"/>
                </a:solidFill>
                <a:highlight>
                  <a:srgbClr val="FFFFFF"/>
                </a:highlight>
              </a:rPr>
              <a:t>integer</a:t>
            </a:r>
            <a:r>
              <a:rPr lang="ru" sz="14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ru" sz="1400">
                <a:solidFill>
                  <a:srgbClr val="008C00"/>
                </a:solidFill>
                <a:highlight>
                  <a:srgbClr val="FFFFFF"/>
                </a:highlight>
              </a:rPr>
              <a:t>4</a:t>
            </a:r>
            <a:r>
              <a:rPr lang="ru" sz="1400">
                <a:solidFill>
                  <a:srgbClr val="808030"/>
                </a:solidFill>
                <a:highlight>
                  <a:srgbClr val="FFFFFF"/>
                </a:highlight>
              </a:rPr>
              <a:t>),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ru" sz="1400">
                <a:solidFill>
                  <a:srgbClr val="800000"/>
                </a:solidFill>
                <a:highlight>
                  <a:srgbClr val="FFFFFF"/>
                </a:highlight>
              </a:rPr>
              <a:t>parameter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400">
                <a:solidFill>
                  <a:srgbClr val="808030"/>
                </a:solidFill>
                <a:highlight>
                  <a:srgbClr val="FFFFFF"/>
                </a:highlight>
              </a:rPr>
              <a:t>::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</a:rPr>
              <a:t> n </a:t>
            </a:r>
            <a:r>
              <a:rPr lang="ru" sz="14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400">
                <a:solidFill>
                  <a:srgbClr val="008C00"/>
                </a:solidFill>
                <a:highlight>
                  <a:srgbClr val="FFFFFF"/>
                </a:highlight>
              </a:rPr>
              <a:t>5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400">
                <a:solidFill>
                  <a:srgbClr val="800000"/>
                </a:solidFill>
                <a:highlight>
                  <a:srgbClr val="FFFFFF"/>
                </a:highlight>
              </a:rPr>
              <a:t>integer</a:t>
            </a:r>
            <a:r>
              <a:rPr lang="ru" sz="14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ru" sz="1400">
                <a:solidFill>
                  <a:srgbClr val="008C00"/>
                </a:solidFill>
                <a:highlight>
                  <a:srgbClr val="FFFFFF"/>
                </a:highlight>
              </a:rPr>
              <a:t>4</a:t>
            </a:r>
            <a:r>
              <a:rPr lang="ru" sz="1400">
                <a:solidFill>
                  <a:srgbClr val="808030"/>
                </a:solidFill>
                <a:highlight>
                  <a:srgbClr val="FFFFFF"/>
                </a:highlight>
              </a:rPr>
              <a:t>),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ru" sz="1400">
                <a:solidFill>
                  <a:srgbClr val="800000"/>
                </a:solidFill>
                <a:highlight>
                  <a:srgbClr val="FFFFFF"/>
                </a:highlight>
              </a:rPr>
              <a:t>dimension</a:t>
            </a:r>
            <a:r>
              <a:rPr lang="ru" sz="14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</a:rPr>
              <a:t>n</a:t>
            </a:r>
            <a:r>
              <a:rPr lang="ru" sz="14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400">
                <a:solidFill>
                  <a:srgbClr val="808030"/>
                </a:solidFill>
                <a:highlight>
                  <a:srgbClr val="FFFFFF"/>
                </a:highlight>
              </a:rPr>
              <a:t>::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</a:rPr>
              <a:t> a </a:t>
            </a:r>
            <a:r>
              <a:rPr lang="ru" sz="14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400">
                <a:solidFill>
                  <a:srgbClr val="008C00"/>
                </a:solidFill>
                <a:highlight>
                  <a:srgbClr val="FFFFFF"/>
                </a:highlight>
              </a:rPr>
              <a:t>1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</a:rPr>
              <a:t>	</a:t>
            </a:r>
            <a:r>
              <a:rPr lang="ru" sz="1400">
                <a:solidFill>
                  <a:srgbClr val="696969"/>
                </a:solidFill>
                <a:highlight>
                  <a:srgbClr val="FFFFFF"/>
                </a:highlight>
              </a:rPr>
              <a:t>! Объявляем и инициализируем массив a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400">
                <a:solidFill>
                  <a:srgbClr val="800000"/>
                </a:solidFill>
                <a:highlight>
                  <a:srgbClr val="FFFFFF"/>
                </a:highlight>
              </a:rPr>
              <a:t>integer</a:t>
            </a:r>
            <a:r>
              <a:rPr lang="ru" sz="14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ru" sz="1400">
                <a:solidFill>
                  <a:srgbClr val="008C00"/>
                </a:solidFill>
                <a:highlight>
                  <a:srgbClr val="FFFFFF"/>
                </a:highlight>
              </a:rPr>
              <a:t>4</a:t>
            </a:r>
            <a:r>
              <a:rPr lang="ru" sz="14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400">
                <a:solidFill>
                  <a:srgbClr val="808030"/>
                </a:solidFill>
                <a:highlight>
                  <a:srgbClr val="FFFFFF"/>
                </a:highlight>
              </a:rPr>
              <a:t>::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</a:rPr>
              <a:t> k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400">
                <a:solidFill>
                  <a:srgbClr val="800000"/>
                </a:solidFill>
                <a:highlight>
                  <a:srgbClr val="FFFFFF"/>
                </a:highlight>
              </a:rPr>
              <a:t>do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</a:rPr>
              <a:t> k </a:t>
            </a:r>
            <a:r>
              <a:rPr lang="ru" sz="14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400">
                <a:solidFill>
                  <a:srgbClr val="008C00"/>
                </a:solidFill>
                <a:highlight>
                  <a:srgbClr val="FFFFFF"/>
                </a:highlight>
              </a:rPr>
              <a:t>2</a:t>
            </a:r>
            <a:r>
              <a:rPr lang="ru" sz="14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</a:rPr>
              <a:t> n				</a:t>
            </a:r>
            <a:r>
              <a:rPr lang="ru" sz="1400">
                <a:solidFill>
                  <a:srgbClr val="696969"/>
                </a:solidFill>
                <a:highlight>
                  <a:srgbClr val="FFFFFF"/>
                </a:highlight>
              </a:rPr>
              <a:t>! Выполним присваивание в цикле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</a:rPr>
              <a:t>  a</a:t>
            </a:r>
            <a:r>
              <a:rPr lang="ru" sz="14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ru" sz="14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4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</a:rPr>
              <a:t> a</a:t>
            </a:r>
            <a:r>
              <a:rPr lang="ru" sz="14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</a:rPr>
              <a:t>k </a:t>
            </a:r>
            <a:r>
              <a:rPr lang="ru" sz="1400">
                <a:solidFill>
                  <a:srgbClr val="808030"/>
                </a:solidFill>
                <a:highlight>
                  <a:srgbClr val="FFFFFF"/>
                </a:highlight>
              </a:rPr>
              <a:t>-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400">
                <a:solidFill>
                  <a:srgbClr val="008C00"/>
                </a:solidFill>
                <a:highlight>
                  <a:srgbClr val="FFFFFF"/>
                </a:highlight>
              </a:rPr>
              <a:t>1</a:t>
            </a:r>
            <a:r>
              <a:rPr lang="ru" sz="14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400">
                <a:solidFill>
                  <a:srgbClr val="808030"/>
                </a:solidFill>
                <a:highlight>
                  <a:srgbClr val="FFFFFF"/>
                </a:highlight>
              </a:rPr>
              <a:t>+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400">
                <a:solidFill>
                  <a:srgbClr val="008C00"/>
                </a:solidFill>
                <a:highlight>
                  <a:srgbClr val="FFFFFF"/>
                </a:highlight>
              </a:rPr>
              <a:t>2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400">
                <a:solidFill>
                  <a:srgbClr val="800000"/>
                </a:solidFill>
                <a:highlight>
                  <a:srgbClr val="FFFFFF"/>
                </a:highlight>
              </a:rPr>
              <a:t>end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ru" sz="1400">
                <a:solidFill>
                  <a:srgbClr val="800000"/>
                </a:solidFill>
                <a:highlight>
                  <a:srgbClr val="FFFFFF"/>
                </a:highlight>
              </a:rPr>
              <a:t>do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400">
                <a:solidFill>
                  <a:srgbClr val="800000"/>
                </a:solidFill>
                <a:highlight>
                  <a:srgbClr val="FFFFFF"/>
                </a:highlight>
              </a:rPr>
              <a:t>print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400">
                <a:solidFill>
                  <a:srgbClr val="808030"/>
                </a:solidFill>
                <a:highlight>
                  <a:srgbClr val="FFFFFF"/>
                </a:highlight>
              </a:rPr>
              <a:t>*,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</a:rPr>
              <a:t> a				</a:t>
            </a:r>
            <a:r>
              <a:rPr lang="ru" sz="1400">
                <a:solidFill>
                  <a:srgbClr val="696969"/>
                </a:solidFill>
                <a:highlight>
                  <a:srgbClr val="FFFFFF"/>
                </a:highlight>
              </a:rPr>
              <a:t>!      1      3      5      7      9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</a:rPr>
              <a:t>a </a:t>
            </a:r>
            <a:r>
              <a:rPr lang="ru" sz="14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400">
                <a:solidFill>
                  <a:srgbClr val="008C00"/>
                </a:solidFill>
                <a:highlight>
                  <a:srgbClr val="FFFFFF"/>
                </a:highlight>
              </a:rPr>
              <a:t>1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</a:rPr>
              <a:t>					</a:t>
            </a:r>
            <a:r>
              <a:rPr lang="ru" sz="1400">
                <a:solidFill>
                  <a:srgbClr val="696969"/>
                </a:solidFill>
                <a:highlight>
                  <a:srgbClr val="FFFFFF"/>
                </a:highlight>
              </a:rPr>
              <a:t>! Присваивание в FORALL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</a:rPr>
              <a:t>forall</a:t>
            </a:r>
            <a:r>
              <a:rPr lang="ru" sz="14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</a:rPr>
              <a:t>k </a:t>
            </a:r>
            <a:r>
              <a:rPr lang="ru" sz="14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400">
                <a:solidFill>
                  <a:srgbClr val="008C00"/>
                </a:solidFill>
                <a:highlight>
                  <a:srgbClr val="FFFFFF"/>
                </a:highlight>
              </a:rPr>
              <a:t>2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</a:rPr>
              <a:t>:n</a:t>
            </a:r>
            <a:r>
              <a:rPr lang="ru" sz="14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</a:rPr>
              <a:t> a</a:t>
            </a:r>
            <a:r>
              <a:rPr lang="ru" sz="14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ru" sz="14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4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</a:rPr>
              <a:t> a</a:t>
            </a:r>
            <a:r>
              <a:rPr lang="ru" sz="14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</a:rPr>
              <a:t>k </a:t>
            </a:r>
            <a:r>
              <a:rPr lang="ru" sz="1400">
                <a:solidFill>
                  <a:srgbClr val="808030"/>
                </a:solidFill>
                <a:highlight>
                  <a:srgbClr val="FFFFFF"/>
                </a:highlight>
              </a:rPr>
              <a:t>-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400">
                <a:solidFill>
                  <a:srgbClr val="008C00"/>
                </a:solidFill>
                <a:highlight>
                  <a:srgbClr val="FFFFFF"/>
                </a:highlight>
              </a:rPr>
              <a:t>1</a:t>
            </a:r>
            <a:r>
              <a:rPr lang="ru" sz="14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400">
                <a:solidFill>
                  <a:srgbClr val="808030"/>
                </a:solidFill>
                <a:highlight>
                  <a:srgbClr val="FFFFFF"/>
                </a:highlight>
              </a:rPr>
              <a:t>+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400">
                <a:solidFill>
                  <a:srgbClr val="008C00"/>
                </a:solidFill>
                <a:highlight>
                  <a:srgbClr val="FFFFFF"/>
                </a:highlight>
              </a:rPr>
              <a:t>2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400">
                <a:solidFill>
                  <a:srgbClr val="800000"/>
                </a:solidFill>
                <a:highlight>
                  <a:srgbClr val="FFFFFF"/>
                </a:highlight>
              </a:rPr>
              <a:t>print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400">
                <a:solidFill>
                  <a:srgbClr val="808030"/>
                </a:solidFill>
                <a:highlight>
                  <a:srgbClr val="FFFFFF"/>
                </a:highlight>
              </a:rPr>
              <a:t>*,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</a:rPr>
              <a:t> a 				</a:t>
            </a:r>
            <a:r>
              <a:rPr lang="ru" sz="1400">
                <a:solidFill>
                  <a:srgbClr val="696969"/>
                </a:solidFill>
                <a:highlight>
                  <a:srgbClr val="FFFFFF"/>
                </a:highlight>
              </a:rPr>
              <a:t>!      1      3      3      3      3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</a:rPr>
              <a:t>a </a:t>
            </a:r>
            <a:r>
              <a:rPr lang="ru" sz="14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400">
                <a:solidFill>
                  <a:srgbClr val="008C00"/>
                </a:solidFill>
                <a:highlight>
                  <a:srgbClr val="FFFFFF"/>
                </a:highlight>
              </a:rPr>
              <a:t>1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</a:rPr>
              <a:t>					</a:t>
            </a:r>
            <a:r>
              <a:rPr lang="ru" sz="1400">
                <a:solidFill>
                  <a:srgbClr val="696969"/>
                </a:solidFill>
                <a:highlight>
                  <a:srgbClr val="FFFFFF"/>
                </a:highlight>
              </a:rPr>
              <a:t>! Используем выражение с сечениями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</a:rPr>
              <a:t>a</a:t>
            </a:r>
            <a:r>
              <a:rPr lang="ru" sz="14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ru" sz="1400">
                <a:solidFill>
                  <a:srgbClr val="008C00"/>
                </a:solidFill>
                <a:highlight>
                  <a:srgbClr val="FFFFFF"/>
                </a:highlight>
              </a:rPr>
              <a:t>2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</a:rPr>
              <a:t>:n</a:t>
            </a:r>
            <a:r>
              <a:rPr lang="ru" sz="14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4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</a:rPr>
              <a:t> a</a:t>
            </a:r>
            <a:r>
              <a:rPr lang="ru" sz="14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ru" sz="1400">
                <a:solidFill>
                  <a:srgbClr val="008C00"/>
                </a:solidFill>
                <a:highlight>
                  <a:srgbClr val="FFFFFF"/>
                </a:highlight>
              </a:rPr>
              <a:t>1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</a:rPr>
              <a:t>:n</a:t>
            </a:r>
            <a:r>
              <a:rPr lang="ru" sz="1400">
                <a:solidFill>
                  <a:srgbClr val="808030"/>
                </a:solidFill>
                <a:highlight>
                  <a:srgbClr val="FFFFFF"/>
                </a:highlight>
              </a:rPr>
              <a:t>-</a:t>
            </a:r>
            <a:r>
              <a:rPr lang="ru" sz="1400">
                <a:solidFill>
                  <a:srgbClr val="008C00"/>
                </a:solidFill>
                <a:highlight>
                  <a:srgbClr val="FFFFFF"/>
                </a:highlight>
              </a:rPr>
              <a:t>1</a:t>
            </a:r>
            <a:r>
              <a:rPr lang="ru" sz="14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400">
                <a:solidFill>
                  <a:srgbClr val="808030"/>
                </a:solidFill>
                <a:highlight>
                  <a:srgbClr val="FFFFFF"/>
                </a:highlight>
              </a:rPr>
              <a:t>+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400">
                <a:solidFill>
                  <a:srgbClr val="008C00"/>
                </a:solidFill>
                <a:highlight>
                  <a:srgbClr val="FFFFFF"/>
                </a:highlight>
              </a:rPr>
              <a:t>2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400">
                <a:solidFill>
                  <a:srgbClr val="800000"/>
                </a:solidFill>
                <a:highlight>
                  <a:srgbClr val="FFFFFF"/>
                </a:highlight>
              </a:rPr>
              <a:t>print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400">
                <a:solidFill>
                  <a:srgbClr val="808030"/>
                </a:solidFill>
                <a:highlight>
                  <a:srgbClr val="FFFFFF"/>
                </a:highlight>
              </a:rPr>
              <a:t>*,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</a:rPr>
              <a:t> a				</a:t>
            </a:r>
            <a:r>
              <a:rPr lang="ru" sz="1400">
                <a:solidFill>
                  <a:srgbClr val="696969"/>
                </a:solidFill>
                <a:highlight>
                  <a:srgbClr val="FFFFFF"/>
                </a:highlight>
              </a:rPr>
              <a:t>!      1      3      3      3      3</a:t>
            </a:r>
            <a:endParaRPr sz="1400"/>
          </a:p>
        </p:txBody>
      </p:sp>
      <p:sp>
        <p:nvSpPr>
          <p:cNvPr id="163" name="Google Shape;163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Список литературы по курсу</a:t>
            </a:r>
            <a:endParaRPr sz="282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О. В. Бартеньев. </a:t>
            </a:r>
            <a:r>
              <a:rPr lang="ru"/>
              <a:t>Фортран для студентов: Учебно-справочное издание – М. : Диалог-МИФИ, 1999 . – 400 с. - ISBN 5-86404-120-3.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Немнюгин С.А. Современный Фортран. Самоучитель. СПб.: BHV-Петербург, 2004. -496 с.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В.С. Батасова. Введение в MATLAB. Лабораторный практикум: учебное пособие  по курсу «Информатика». – М.: Издательский дом МЭИ, 2007.– 52 с. ISBN 978-5-383-00066-3. УДК 621.398 Б-28. </a:t>
            </a:r>
            <a:r>
              <a:rPr lang="ru" u="sng">
                <a:solidFill>
                  <a:schemeClr val="hlink"/>
                </a:solidFill>
                <a:hlinkClick r:id="rId3"/>
              </a:rPr>
              <a:t>https://opac.mpei.ru/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Амос Гилат: MATLAB. Теория и практика.  – Издательство «ДМК-Пресс», 2016. – 412 с. ISBN 978-5-97060-183-9 — Текст : электронный // Лань : электронно-библиотечная система. — URL:   </a:t>
            </a:r>
            <a:r>
              <a:rPr lang="ru" u="sng">
                <a:solidFill>
                  <a:schemeClr val="hlink"/>
                </a:solidFill>
                <a:hlinkClick r:id="rId4"/>
              </a:rPr>
              <a:t>https://e.lanbook.com/book/82814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Работа с указателями</a:t>
            </a:r>
            <a:endParaRPr sz="2820"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rgbClr val="800000"/>
                </a:solidFill>
                <a:highlight>
                  <a:srgbClr val="FFFFFF"/>
                </a:highlight>
              </a:rPr>
              <a:t>real</a:t>
            </a:r>
            <a:r>
              <a:rPr lang="ru" sz="16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ru" sz="1600">
                <a:solidFill>
                  <a:srgbClr val="800000"/>
                </a:solidFill>
                <a:highlight>
                  <a:srgbClr val="FFFFFF"/>
                </a:highlight>
              </a:rPr>
              <a:t>pointer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600">
                <a:solidFill>
                  <a:srgbClr val="808030"/>
                </a:solidFill>
                <a:highlight>
                  <a:srgbClr val="FFFFFF"/>
                </a:highlight>
              </a:rPr>
              <a:t>::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  c</a:t>
            </a:r>
            <a:r>
              <a:rPr lang="ru" sz="16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:</a:t>
            </a:r>
            <a:r>
              <a:rPr lang="ru" sz="1600">
                <a:solidFill>
                  <a:srgbClr val="808030"/>
                </a:solidFill>
                <a:highlight>
                  <a:srgbClr val="FFFFFF"/>
                </a:highlight>
              </a:rPr>
              <a:t>),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 d</a:t>
            </a:r>
            <a:r>
              <a:rPr lang="ru" sz="16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:</a:t>
            </a:r>
            <a:r>
              <a:rPr lang="ru" sz="16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		</a:t>
            </a:r>
            <a:r>
              <a:rPr lang="ru" sz="1600">
                <a:solidFill>
                  <a:srgbClr val="696969"/>
                </a:solidFill>
                <a:highlight>
                  <a:srgbClr val="FFFFFF"/>
                </a:highlight>
              </a:rPr>
              <a:t>! Одномерные массивы-ссылки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rgbClr val="800000"/>
                </a:solidFill>
                <a:highlight>
                  <a:srgbClr val="FFFFFF"/>
                </a:highlight>
              </a:rPr>
              <a:t>real</a:t>
            </a:r>
            <a:r>
              <a:rPr lang="ru" sz="16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ru" sz="1600">
                <a:solidFill>
                  <a:srgbClr val="800000"/>
                </a:solidFill>
                <a:highlight>
                  <a:srgbClr val="FFFFFF"/>
                </a:highlight>
              </a:rPr>
              <a:t>allocatable</a:t>
            </a:r>
            <a:r>
              <a:rPr lang="ru" sz="16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 target </a:t>
            </a:r>
            <a:r>
              <a:rPr lang="ru" sz="1600">
                <a:solidFill>
                  <a:srgbClr val="808030"/>
                </a:solidFill>
                <a:highlight>
                  <a:srgbClr val="FFFFFF"/>
                </a:highlight>
              </a:rPr>
              <a:t>::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 t</a:t>
            </a:r>
            <a:r>
              <a:rPr lang="ru" sz="16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:</a:t>
            </a:r>
            <a:r>
              <a:rPr lang="ru" sz="16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	</a:t>
            </a:r>
            <a:r>
              <a:rPr lang="ru" sz="1600">
                <a:solidFill>
                  <a:srgbClr val="696969"/>
                </a:solidFill>
                <a:highlight>
                  <a:srgbClr val="FFFFFF"/>
                </a:highlight>
              </a:rPr>
              <a:t>! Размещаемый массив-адресат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rgbClr val="800000"/>
                </a:solidFill>
                <a:highlight>
                  <a:srgbClr val="FFFFFF"/>
                </a:highlight>
              </a:rPr>
              <a:t>real</a:t>
            </a:r>
            <a:r>
              <a:rPr lang="ru" sz="16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 target </a:t>
            </a:r>
            <a:r>
              <a:rPr lang="ru" sz="1600">
                <a:solidFill>
                  <a:srgbClr val="808030"/>
                </a:solidFill>
                <a:highlight>
                  <a:srgbClr val="FFFFFF"/>
                </a:highlight>
              </a:rPr>
              <a:t>::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 t2</a:t>
            </a:r>
            <a:r>
              <a:rPr lang="ru" sz="16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ru" sz="1600">
                <a:solidFill>
                  <a:srgbClr val="008C00"/>
                </a:solidFill>
                <a:highlight>
                  <a:srgbClr val="FFFFFF"/>
                </a:highlight>
              </a:rPr>
              <a:t>7</a:t>
            </a:r>
            <a:r>
              <a:rPr lang="ru" sz="16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			</a:t>
            </a:r>
            <a:r>
              <a:rPr lang="ru" sz="1600">
                <a:solidFill>
                  <a:srgbClr val="696969"/>
                </a:solidFill>
                <a:highlight>
                  <a:srgbClr val="FFFFFF"/>
                </a:highlight>
              </a:rPr>
              <a:t>! Статический массив-адресат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rgbClr val="800000"/>
                </a:solidFill>
                <a:highlight>
                  <a:srgbClr val="FFFFFF"/>
                </a:highlight>
              </a:rPr>
              <a:t>allocate</a:t>
            </a:r>
            <a:r>
              <a:rPr lang="ru" sz="16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t</a:t>
            </a:r>
            <a:r>
              <a:rPr lang="ru" sz="16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ru" sz="1600">
                <a:solidFill>
                  <a:srgbClr val="008C00"/>
                </a:solidFill>
                <a:highlight>
                  <a:srgbClr val="FFFFFF"/>
                </a:highlight>
              </a:rPr>
              <a:t>5</a:t>
            </a:r>
            <a:r>
              <a:rPr lang="ru" sz="1600">
                <a:solidFill>
                  <a:srgbClr val="808030"/>
                </a:solidFill>
                <a:highlight>
                  <a:srgbClr val="FFFFFF"/>
                </a:highlight>
              </a:rPr>
              <a:t>))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				</a:t>
            </a:r>
            <a:r>
              <a:rPr lang="ru" sz="1600">
                <a:solidFill>
                  <a:srgbClr val="696969"/>
                </a:solidFill>
                <a:highlight>
                  <a:srgbClr val="FFFFFF"/>
                </a:highlight>
              </a:rPr>
              <a:t>! Выделяем память под массив t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t </a:t>
            </a:r>
            <a:r>
              <a:rPr lang="ru" sz="16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600">
                <a:solidFill>
                  <a:srgbClr val="008C00"/>
                </a:solidFill>
                <a:highlight>
                  <a:srgbClr val="FFFFFF"/>
                </a:highlight>
              </a:rPr>
              <a:t>1.0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					</a:t>
            </a:r>
            <a:r>
              <a:rPr lang="ru" sz="1600">
                <a:solidFill>
                  <a:srgbClr val="696969"/>
                </a:solidFill>
                <a:highlight>
                  <a:srgbClr val="FFFFFF"/>
                </a:highlight>
              </a:rPr>
              <a:t>! Изменяем значение массива-адресата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c </a:t>
            </a:r>
            <a:r>
              <a:rPr lang="ru" sz="1600">
                <a:solidFill>
                  <a:srgbClr val="808030"/>
                </a:solidFill>
                <a:highlight>
                  <a:srgbClr val="FFFFFF"/>
                </a:highlight>
              </a:rPr>
              <a:t>=&gt;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 t					</a:t>
            </a:r>
            <a:r>
              <a:rPr lang="ru" sz="1600">
                <a:solidFill>
                  <a:srgbClr val="696969"/>
                </a:solidFill>
                <a:highlight>
                  <a:srgbClr val="FFFFFF"/>
                </a:highlight>
              </a:rPr>
              <a:t>! Прикрепление ссылок к динамическим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d </a:t>
            </a:r>
            <a:r>
              <a:rPr lang="ru" sz="1600">
                <a:solidFill>
                  <a:srgbClr val="808030"/>
                </a:solidFill>
                <a:highlight>
                  <a:srgbClr val="FFFFFF"/>
                </a:highlight>
              </a:rPr>
              <a:t>=&gt;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 c					</a:t>
            </a:r>
            <a:r>
              <a:rPr lang="ru" sz="1600">
                <a:solidFill>
                  <a:srgbClr val="696969"/>
                </a:solidFill>
                <a:highlight>
                  <a:srgbClr val="FFFFFF"/>
                </a:highlight>
              </a:rPr>
              <a:t>! ранее получившим память адресатам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rgbClr val="800000"/>
                </a:solidFill>
                <a:highlight>
                  <a:srgbClr val="FFFFFF"/>
                </a:highlight>
              </a:rPr>
              <a:t>print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600">
                <a:solidFill>
                  <a:srgbClr val="0000E6"/>
                </a:solidFill>
                <a:highlight>
                  <a:srgbClr val="FFFFFF"/>
                </a:highlight>
              </a:rPr>
              <a:t>'(1x, 10f5.2)'</a:t>
            </a:r>
            <a:r>
              <a:rPr lang="ru" sz="16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 t			</a:t>
            </a:r>
            <a:r>
              <a:rPr lang="ru" sz="1600">
                <a:solidFill>
                  <a:srgbClr val="696969"/>
                </a:solidFill>
                <a:highlight>
                  <a:srgbClr val="FFFFFF"/>
                </a:highlight>
              </a:rPr>
              <a:t>!  1.0  1.0  1.0  1.0 1.0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rgbClr val="800000"/>
                </a:solidFill>
                <a:highlight>
                  <a:srgbClr val="FFFFFF"/>
                </a:highlight>
              </a:rPr>
              <a:t>print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600">
                <a:solidFill>
                  <a:srgbClr val="0000E6"/>
                </a:solidFill>
                <a:highlight>
                  <a:srgbClr val="FFFFFF"/>
                </a:highlight>
              </a:rPr>
              <a:t>'(1x, 10f5.2)'</a:t>
            </a:r>
            <a:r>
              <a:rPr lang="ru" sz="16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 c			</a:t>
            </a:r>
            <a:r>
              <a:rPr lang="ru" sz="1600">
                <a:solidFill>
                  <a:srgbClr val="696969"/>
                </a:solidFill>
                <a:highlight>
                  <a:srgbClr val="FFFFFF"/>
                </a:highlight>
              </a:rPr>
              <a:t>!  1.0  1.0  1.0  1.0 1.0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rgbClr val="800000"/>
                </a:solidFill>
                <a:highlight>
                  <a:srgbClr val="FFFFFF"/>
                </a:highlight>
              </a:rPr>
              <a:t>print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600">
                <a:solidFill>
                  <a:srgbClr val="0000E6"/>
                </a:solidFill>
                <a:highlight>
                  <a:srgbClr val="FFFFFF"/>
                </a:highlight>
              </a:rPr>
              <a:t>'(1x, 10f5.2)'</a:t>
            </a:r>
            <a:r>
              <a:rPr lang="ru" sz="16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 d		</a:t>
            </a:r>
            <a:r>
              <a:rPr lang="ru" sz="1600">
                <a:solidFill>
                  <a:srgbClr val="696969"/>
                </a:solidFill>
                <a:highlight>
                  <a:srgbClr val="FFFFFF"/>
                </a:highlight>
              </a:rPr>
              <a:t>!  1.0  1.0  1.0  1.0 1.0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c </a:t>
            </a:r>
            <a:r>
              <a:rPr lang="ru" sz="1600">
                <a:solidFill>
                  <a:srgbClr val="808030"/>
                </a:solidFill>
                <a:highlight>
                  <a:srgbClr val="FFFFFF"/>
                </a:highlight>
              </a:rPr>
              <a:t>=&gt;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 t2					</a:t>
            </a:r>
            <a:r>
              <a:rPr lang="ru" sz="1600">
                <a:solidFill>
                  <a:srgbClr val="696969"/>
                </a:solidFill>
                <a:highlight>
                  <a:srgbClr val="FFFFFF"/>
                </a:highlight>
              </a:rPr>
              <a:t>! Прикрепление ссылки к статическому адресату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c </a:t>
            </a:r>
            <a:r>
              <a:rPr lang="ru" sz="16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600">
                <a:solidFill>
                  <a:srgbClr val="008C00"/>
                </a:solidFill>
                <a:highlight>
                  <a:srgbClr val="FFFFFF"/>
                </a:highlight>
              </a:rPr>
              <a:t>2.0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					</a:t>
            </a:r>
            <a:r>
              <a:rPr lang="ru" sz="1600">
                <a:solidFill>
                  <a:srgbClr val="696969"/>
                </a:solidFill>
                <a:highlight>
                  <a:srgbClr val="FFFFFF"/>
                </a:highlight>
              </a:rPr>
              <a:t>! Изменяем значение массива-ссылки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rgbClr val="800000"/>
                </a:solidFill>
                <a:highlight>
                  <a:srgbClr val="FFFFFF"/>
                </a:highlight>
              </a:rPr>
              <a:t>print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600">
                <a:solidFill>
                  <a:srgbClr val="0000E6"/>
                </a:solidFill>
                <a:highlight>
                  <a:srgbClr val="FFFFFF"/>
                </a:highlight>
              </a:rPr>
              <a:t>'(1x, 10f5.2)'</a:t>
            </a:r>
            <a:r>
              <a:rPr lang="ru" sz="16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 t2		</a:t>
            </a:r>
            <a:r>
              <a:rPr lang="ru" sz="1600">
                <a:solidFill>
                  <a:srgbClr val="696969"/>
                </a:solidFill>
                <a:highlight>
                  <a:srgbClr val="FFFFFF"/>
                </a:highlight>
              </a:rPr>
              <a:t>!  2.0  2.0  2.0  2.0  2.0  2.0  2.0</a:t>
            </a:r>
            <a:endParaRPr sz="1600"/>
          </a:p>
        </p:txBody>
      </p:sp>
      <p:sp>
        <p:nvSpPr>
          <p:cNvPr id="68" name="Google Shape;6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Работа с указателями</a:t>
            </a:r>
            <a:endParaRPr sz="2820"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900">
                <a:solidFill>
                  <a:srgbClr val="800000"/>
                </a:solidFill>
                <a:highlight>
                  <a:srgbClr val="FFFFFF"/>
                </a:highlight>
              </a:rPr>
              <a:t>real</a:t>
            </a:r>
            <a:r>
              <a:rPr lang="ru" sz="19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 sz="19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ru" sz="1900">
                <a:solidFill>
                  <a:srgbClr val="800000"/>
                </a:solidFill>
                <a:highlight>
                  <a:srgbClr val="FFFFFF"/>
                </a:highlight>
              </a:rPr>
              <a:t>pointer</a:t>
            </a:r>
            <a:r>
              <a:rPr lang="ru" sz="19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900">
                <a:solidFill>
                  <a:srgbClr val="808030"/>
                </a:solidFill>
                <a:highlight>
                  <a:srgbClr val="FFFFFF"/>
                </a:highlight>
              </a:rPr>
              <a:t>::</a:t>
            </a:r>
            <a:r>
              <a:rPr lang="ru" sz="1900">
                <a:solidFill>
                  <a:schemeClr val="dk1"/>
                </a:solidFill>
                <a:highlight>
                  <a:srgbClr val="FFFFFF"/>
                </a:highlight>
              </a:rPr>
              <a:t>  pc</a:t>
            </a:r>
            <a:r>
              <a:rPr lang="ru" sz="19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ru" sz="1900">
                <a:solidFill>
                  <a:schemeClr val="dk1"/>
                </a:solidFill>
                <a:highlight>
                  <a:srgbClr val="FFFFFF"/>
                </a:highlight>
              </a:rPr>
              <a:t>:</a:t>
            </a:r>
            <a:r>
              <a:rPr lang="ru" sz="19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ru" sz="1900">
                <a:solidFill>
                  <a:schemeClr val="dk1"/>
                </a:solidFill>
                <a:highlight>
                  <a:srgbClr val="FFFFFF"/>
                </a:highlight>
              </a:rPr>
              <a:t>				</a:t>
            </a:r>
            <a:r>
              <a:rPr lang="ru" sz="1900">
                <a:solidFill>
                  <a:srgbClr val="696969"/>
                </a:solidFill>
                <a:highlight>
                  <a:srgbClr val="FFFFFF"/>
                </a:highlight>
              </a:rPr>
              <a:t>! Одномерный массив-ссылка</a:t>
            </a:r>
            <a:endParaRPr sz="1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900">
                <a:solidFill>
                  <a:srgbClr val="800000"/>
                </a:solidFill>
                <a:highlight>
                  <a:srgbClr val="FFFFFF"/>
                </a:highlight>
              </a:rPr>
              <a:t>real</a:t>
            </a:r>
            <a:r>
              <a:rPr lang="ru" sz="19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 sz="19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ru" sz="1900">
                <a:solidFill>
                  <a:srgbClr val="800000"/>
                </a:solidFill>
                <a:highlight>
                  <a:srgbClr val="FFFFFF"/>
                </a:highlight>
              </a:rPr>
              <a:t>allocatable</a:t>
            </a:r>
            <a:r>
              <a:rPr lang="ru" sz="19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 sz="1900">
                <a:solidFill>
                  <a:schemeClr val="dk1"/>
                </a:solidFill>
                <a:highlight>
                  <a:srgbClr val="FFFFFF"/>
                </a:highlight>
              </a:rPr>
              <a:t> target </a:t>
            </a:r>
            <a:r>
              <a:rPr lang="ru" sz="1900">
                <a:solidFill>
                  <a:srgbClr val="808030"/>
                </a:solidFill>
                <a:highlight>
                  <a:srgbClr val="FFFFFF"/>
                </a:highlight>
              </a:rPr>
              <a:t>::</a:t>
            </a:r>
            <a:r>
              <a:rPr lang="ru" sz="1900">
                <a:solidFill>
                  <a:schemeClr val="dk1"/>
                </a:solidFill>
                <a:highlight>
                  <a:srgbClr val="FFFFFF"/>
                </a:highlight>
              </a:rPr>
              <a:t> t</a:t>
            </a:r>
            <a:r>
              <a:rPr lang="ru" sz="19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ru" sz="1900">
                <a:solidFill>
                  <a:schemeClr val="dk1"/>
                </a:solidFill>
                <a:highlight>
                  <a:srgbClr val="FFFFFF"/>
                </a:highlight>
              </a:rPr>
              <a:t>:</a:t>
            </a:r>
            <a:r>
              <a:rPr lang="ru" sz="19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ru" sz="1900">
                <a:solidFill>
                  <a:schemeClr val="dk1"/>
                </a:solidFill>
                <a:highlight>
                  <a:srgbClr val="FFFFFF"/>
                </a:highlight>
              </a:rPr>
              <a:t>		</a:t>
            </a:r>
            <a:r>
              <a:rPr lang="ru" sz="1900">
                <a:solidFill>
                  <a:srgbClr val="696969"/>
                </a:solidFill>
                <a:highlight>
                  <a:srgbClr val="FFFFFF"/>
                </a:highlight>
              </a:rPr>
              <a:t>! Размещаемый массив-адресат</a:t>
            </a:r>
            <a:endParaRPr sz="1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900">
                <a:solidFill>
                  <a:srgbClr val="800000"/>
                </a:solidFill>
                <a:highlight>
                  <a:srgbClr val="FFFFFF"/>
                </a:highlight>
              </a:rPr>
              <a:t>allocate</a:t>
            </a:r>
            <a:r>
              <a:rPr lang="ru" sz="19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ru" sz="1900">
                <a:solidFill>
                  <a:schemeClr val="dk1"/>
                </a:solidFill>
                <a:highlight>
                  <a:srgbClr val="FFFFFF"/>
                </a:highlight>
              </a:rPr>
              <a:t>t</a:t>
            </a:r>
            <a:r>
              <a:rPr lang="ru" sz="19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ru" sz="1900">
                <a:solidFill>
                  <a:srgbClr val="008C00"/>
                </a:solidFill>
                <a:highlight>
                  <a:srgbClr val="FFFFFF"/>
                </a:highlight>
              </a:rPr>
              <a:t>5</a:t>
            </a:r>
            <a:r>
              <a:rPr lang="ru" sz="1900">
                <a:solidFill>
                  <a:srgbClr val="808030"/>
                </a:solidFill>
                <a:highlight>
                  <a:srgbClr val="FFFFFF"/>
                </a:highlight>
              </a:rPr>
              <a:t>))</a:t>
            </a:r>
            <a:r>
              <a:rPr lang="ru" sz="1900">
                <a:solidFill>
                  <a:schemeClr val="dk1"/>
                </a:solidFill>
                <a:highlight>
                  <a:srgbClr val="FFFFFF"/>
                </a:highlight>
              </a:rPr>
              <a:t>					</a:t>
            </a:r>
            <a:r>
              <a:rPr lang="ru" sz="1900">
                <a:solidFill>
                  <a:srgbClr val="696969"/>
                </a:solidFill>
                <a:highlight>
                  <a:srgbClr val="FFFFFF"/>
                </a:highlight>
              </a:rPr>
              <a:t>! Выделяем память под массив t</a:t>
            </a:r>
            <a:endParaRPr sz="1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>
                <a:solidFill>
                  <a:schemeClr val="dk1"/>
                </a:solidFill>
                <a:highlight>
                  <a:srgbClr val="FFFFFF"/>
                </a:highlight>
              </a:rPr>
              <a:t>t </a:t>
            </a:r>
            <a:r>
              <a:rPr lang="ru" sz="19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ru" sz="19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900">
                <a:solidFill>
                  <a:srgbClr val="008C00"/>
                </a:solidFill>
                <a:highlight>
                  <a:srgbClr val="FFFFFF"/>
                </a:highlight>
              </a:rPr>
              <a:t>1.0</a:t>
            </a:r>
            <a:r>
              <a:rPr lang="ru" sz="1900">
                <a:solidFill>
                  <a:schemeClr val="dk1"/>
                </a:solidFill>
                <a:highlight>
                  <a:srgbClr val="FFFFFF"/>
                </a:highlight>
              </a:rPr>
              <a:t>							</a:t>
            </a:r>
            <a:r>
              <a:rPr lang="ru" sz="1900">
                <a:solidFill>
                  <a:srgbClr val="696969"/>
                </a:solidFill>
                <a:highlight>
                  <a:srgbClr val="FFFFFF"/>
                </a:highlight>
              </a:rPr>
              <a:t>! Изменяем значение массива-адресата</a:t>
            </a:r>
            <a:endParaRPr sz="1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>
                <a:solidFill>
                  <a:schemeClr val="dk1"/>
                </a:solidFill>
                <a:highlight>
                  <a:srgbClr val="FFFFFF"/>
                </a:highlight>
              </a:rPr>
              <a:t>pc </a:t>
            </a:r>
            <a:r>
              <a:rPr lang="ru" sz="1900">
                <a:solidFill>
                  <a:srgbClr val="808030"/>
                </a:solidFill>
                <a:highlight>
                  <a:srgbClr val="FFFFFF"/>
                </a:highlight>
              </a:rPr>
              <a:t>=&gt;</a:t>
            </a:r>
            <a:r>
              <a:rPr lang="ru" sz="1900">
                <a:solidFill>
                  <a:schemeClr val="dk1"/>
                </a:solidFill>
                <a:highlight>
                  <a:srgbClr val="FFFFFF"/>
                </a:highlight>
              </a:rPr>
              <a:t> t							</a:t>
            </a:r>
            <a:r>
              <a:rPr lang="ru" sz="1900">
                <a:solidFill>
                  <a:srgbClr val="696969"/>
                </a:solidFill>
                <a:highlight>
                  <a:srgbClr val="FFFFFF"/>
                </a:highlight>
              </a:rPr>
              <a:t>! Прикрепление ссылки к адресату</a:t>
            </a:r>
            <a:endParaRPr sz="1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900">
                <a:solidFill>
                  <a:srgbClr val="800000"/>
                </a:solidFill>
                <a:highlight>
                  <a:srgbClr val="FFFFFF"/>
                </a:highlight>
              </a:rPr>
              <a:t>deallocate</a:t>
            </a:r>
            <a:r>
              <a:rPr lang="ru" sz="19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ru" sz="1900">
                <a:solidFill>
                  <a:schemeClr val="dk1"/>
                </a:solidFill>
                <a:highlight>
                  <a:srgbClr val="FFFFFF"/>
                </a:highlight>
              </a:rPr>
              <a:t>t</a:t>
            </a:r>
            <a:r>
              <a:rPr lang="ru" sz="19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ru" sz="1900">
                <a:solidFill>
                  <a:schemeClr val="dk1"/>
                </a:solidFill>
                <a:highlight>
                  <a:srgbClr val="FFFFFF"/>
                </a:highlight>
              </a:rPr>
              <a:t>					</a:t>
            </a:r>
            <a:r>
              <a:rPr lang="ru" sz="1900">
                <a:solidFill>
                  <a:srgbClr val="696969"/>
                </a:solidFill>
                <a:highlight>
                  <a:srgbClr val="FFFFFF"/>
                </a:highlight>
              </a:rPr>
              <a:t>! Статус ссылки pс не определен</a:t>
            </a:r>
            <a:endParaRPr sz="1900"/>
          </a:p>
        </p:txBody>
      </p:sp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Работа с указателями</a:t>
            </a:r>
            <a:endParaRPr sz="2820"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/>
              <a:t>Ссылка может быть отсоединена от массива-адресата с атрибутами </a:t>
            </a:r>
            <a:r>
              <a:rPr b="1" lang="ru" sz="1700"/>
              <a:t>POINTER</a:t>
            </a:r>
            <a:r>
              <a:rPr lang="ru" sz="1700"/>
              <a:t> или </a:t>
            </a:r>
            <a:r>
              <a:rPr b="1" lang="ru" sz="1700"/>
              <a:t>TARGET</a:t>
            </a:r>
            <a:r>
              <a:rPr lang="ru" sz="1700"/>
              <a:t> оператором </a:t>
            </a:r>
            <a:r>
              <a:rPr b="1" lang="ru" sz="1700"/>
              <a:t>NULLIFY</a:t>
            </a:r>
            <a:r>
              <a:rPr lang="ru" sz="1700"/>
              <a:t>. Проверить, прикреплена ссылка к адресату или нет, можно посредством функции </a:t>
            </a:r>
            <a:r>
              <a:rPr b="1" lang="ru" sz="1700"/>
              <a:t>ASSOCIATED</a:t>
            </a:r>
            <a:r>
              <a:rPr lang="ru" sz="1700"/>
              <a:t>, которая возвращает </a:t>
            </a:r>
            <a:r>
              <a:rPr b="1" lang="ru" sz="1700"/>
              <a:t>.TRUE.</a:t>
            </a:r>
            <a:r>
              <a:rPr lang="ru" sz="1700"/>
              <a:t>, если ссылка прикреплена к адресату, и </a:t>
            </a:r>
            <a:r>
              <a:rPr b="1" lang="ru" sz="1700"/>
              <a:t>.FALSE.</a:t>
            </a:r>
            <a:r>
              <a:rPr lang="ru" sz="1700"/>
              <a:t> - в противном случае.</a:t>
            </a:r>
            <a:endParaRPr sz="1700"/>
          </a:p>
          <a:p>
            <a:pPr indent="0" lvl="0" marL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ru" sz="1700">
                <a:solidFill>
                  <a:srgbClr val="800000"/>
                </a:solidFill>
                <a:highlight>
                  <a:srgbClr val="FFFFFF"/>
                </a:highlight>
              </a:rPr>
              <a:t>real</a:t>
            </a:r>
            <a:r>
              <a:rPr lang="ru" sz="17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 sz="1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ru" sz="1700">
                <a:solidFill>
                  <a:srgbClr val="800000"/>
                </a:solidFill>
                <a:highlight>
                  <a:srgbClr val="FFFFFF"/>
                </a:highlight>
              </a:rPr>
              <a:t>pointer</a:t>
            </a:r>
            <a:r>
              <a:rPr lang="ru" sz="1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700">
                <a:solidFill>
                  <a:srgbClr val="808030"/>
                </a:solidFill>
                <a:highlight>
                  <a:srgbClr val="FFFFFF"/>
                </a:highlight>
              </a:rPr>
              <a:t>::</a:t>
            </a:r>
            <a:r>
              <a:rPr lang="ru" sz="1700">
                <a:solidFill>
                  <a:schemeClr val="dk1"/>
                </a:solidFill>
                <a:highlight>
                  <a:srgbClr val="FFFFFF"/>
                </a:highlight>
              </a:rPr>
              <a:t>  c</a:t>
            </a:r>
            <a:r>
              <a:rPr lang="ru" sz="1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ru" sz="1700">
                <a:solidFill>
                  <a:schemeClr val="dk1"/>
                </a:solidFill>
                <a:highlight>
                  <a:srgbClr val="FFFFFF"/>
                </a:highlight>
              </a:rPr>
              <a:t>:</a:t>
            </a:r>
            <a:r>
              <a:rPr lang="ru" sz="1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endParaRPr sz="1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700">
                <a:solidFill>
                  <a:srgbClr val="800000"/>
                </a:solidFill>
                <a:highlight>
                  <a:srgbClr val="FFFFFF"/>
                </a:highlight>
              </a:rPr>
              <a:t>real</a:t>
            </a:r>
            <a:r>
              <a:rPr lang="ru" sz="17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 sz="1700">
                <a:solidFill>
                  <a:schemeClr val="dk1"/>
                </a:solidFill>
                <a:highlight>
                  <a:srgbClr val="FFFFFF"/>
                </a:highlight>
              </a:rPr>
              <a:t> target </a:t>
            </a:r>
            <a:r>
              <a:rPr lang="ru" sz="1700">
                <a:solidFill>
                  <a:srgbClr val="808030"/>
                </a:solidFill>
                <a:highlight>
                  <a:srgbClr val="FFFFFF"/>
                </a:highlight>
              </a:rPr>
              <a:t>::</a:t>
            </a:r>
            <a:r>
              <a:rPr lang="ru" sz="1700">
                <a:solidFill>
                  <a:schemeClr val="dk1"/>
                </a:solidFill>
                <a:highlight>
                  <a:srgbClr val="FFFFFF"/>
                </a:highlight>
              </a:rPr>
              <a:t> t2</a:t>
            </a:r>
            <a:r>
              <a:rPr lang="ru" sz="1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ru" sz="1700">
                <a:solidFill>
                  <a:srgbClr val="008C00"/>
                </a:solidFill>
                <a:highlight>
                  <a:srgbClr val="FFFFFF"/>
                </a:highlight>
              </a:rPr>
              <a:t>7</a:t>
            </a:r>
            <a:r>
              <a:rPr lang="ru" sz="1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endParaRPr sz="1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chemeClr val="dk1"/>
                </a:solidFill>
                <a:highlight>
                  <a:srgbClr val="FFFFFF"/>
                </a:highlight>
              </a:rPr>
              <a:t>t2 </a:t>
            </a:r>
            <a:r>
              <a:rPr lang="ru" sz="1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ru" sz="1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700">
                <a:solidFill>
                  <a:srgbClr val="008C00"/>
                </a:solidFill>
                <a:highlight>
                  <a:srgbClr val="FFFFFF"/>
                </a:highlight>
              </a:rPr>
              <a:t>1.0</a:t>
            </a:r>
            <a:endParaRPr sz="1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chemeClr val="dk1"/>
                </a:solidFill>
                <a:highlight>
                  <a:srgbClr val="FFFFFF"/>
                </a:highlight>
              </a:rPr>
              <a:t>c </a:t>
            </a:r>
            <a:r>
              <a:rPr lang="ru" sz="1700">
                <a:solidFill>
                  <a:srgbClr val="808030"/>
                </a:solidFill>
                <a:highlight>
                  <a:srgbClr val="FFFFFF"/>
                </a:highlight>
              </a:rPr>
              <a:t>=&gt;</a:t>
            </a:r>
            <a:r>
              <a:rPr lang="ru" sz="1700">
                <a:solidFill>
                  <a:schemeClr val="dk1"/>
                </a:solidFill>
                <a:highlight>
                  <a:srgbClr val="FFFFFF"/>
                </a:highlight>
              </a:rPr>
              <a:t> t2</a:t>
            </a:r>
            <a:endParaRPr sz="1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chemeClr val="dk1"/>
                </a:solidFill>
                <a:highlight>
                  <a:srgbClr val="FFFFFF"/>
                </a:highlight>
              </a:rPr>
              <a:t>nullify</a:t>
            </a:r>
            <a:r>
              <a:rPr lang="ru" sz="1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ru" sz="1700">
                <a:solidFill>
                  <a:schemeClr val="dk1"/>
                </a:solidFill>
                <a:highlight>
                  <a:srgbClr val="FFFFFF"/>
                </a:highlight>
              </a:rPr>
              <a:t>c</a:t>
            </a:r>
            <a:r>
              <a:rPr lang="ru" sz="1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endParaRPr sz="1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700">
                <a:solidFill>
                  <a:srgbClr val="800000"/>
                </a:solidFill>
                <a:highlight>
                  <a:srgbClr val="FFFFFF"/>
                </a:highlight>
              </a:rPr>
              <a:t>if</a:t>
            </a:r>
            <a:r>
              <a:rPr lang="ru" sz="1700">
                <a:solidFill>
                  <a:srgbClr val="808030"/>
                </a:solidFill>
                <a:highlight>
                  <a:srgbClr val="FFFFFF"/>
                </a:highlight>
              </a:rPr>
              <a:t>(.not.</a:t>
            </a:r>
            <a:r>
              <a:rPr lang="ru" sz="1700">
                <a:solidFill>
                  <a:schemeClr val="dk1"/>
                </a:solidFill>
                <a:highlight>
                  <a:srgbClr val="FFFFFF"/>
                </a:highlight>
              </a:rPr>
              <a:t> associated</a:t>
            </a:r>
            <a:r>
              <a:rPr lang="ru" sz="1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ru" sz="1700">
                <a:solidFill>
                  <a:schemeClr val="dk1"/>
                </a:solidFill>
                <a:highlight>
                  <a:srgbClr val="FFFFFF"/>
                </a:highlight>
              </a:rPr>
              <a:t>c</a:t>
            </a:r>
            <a:r>
              <a:rPr lang="ru" sz="1700">
                <a:solidFill>
                  <a:srgbClr val="808030"/>
                </a:solidFill>
                <a:highlight>
                  <a:srgbClr val="FFFFFF"/>
                </a:highlight>
              </a:rPr>
              <a:t>))</a:t>
            </a:r>
            <a:r>
              <a:rPr lang="ru" sz="1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ru" sz="1700">
                <a:solidFill>
                  <a:srgbClr val="800000"/>
                </a:solidFill>
                <a:highlight>
                  <a:srgbClr val="FFFFFF"/>
                </a:highlight>
              </a:rPr>
              <a:t>print</a:t>
            </a:r>
            <a:r>
              <a:rPr lang="ru" sz="1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700">
                <a:solidFill>
                  <a:srgbClr val="808030"/>
                </a:solidFill>
                <a:highlight>
                  <a:srgbClr val="FFFFFF"/>
                </a:highlight>
              </a:rPr>
              <a:t>*,</a:t>
            </a:r>
            <a:r>
              <a:rPr lang="ru" sz="1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700">
                <a:solidFill>
                  <a:srgbClr val="0000E6"/>
                </a:solidFill>
                <a:highlight>
                  <a:srgbClr val="FFFFFF"/>
                </a:highlight>
              </a:rPr>
              <a:t>'Ссылка отсоединена от адресата'</a:t>
            </a:r>
            <a:endParaRPr sz="1700"/>
          </a:p>
        </p:txBody>
      </p:sp>
      <p:sp>
        <p:nvSpPr>
          <p:cNvPr id="82" name="Google Shape;8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Работа с указателями</a:t>
            </a:r>
            <a:endParaRPr sz="2820"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4026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800000"/>
                </a:solidFill>
                <a:highlight>
                  <a:srgbClr val="FFFFFF"/>
                </a:highlight>
              </a:rPr>
              <a:t>integer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 ns			</a:t>
            </a:r>
            <a:r>
              <a:rPr lang="ru" sz="1100">
                <a:solidFill>
                  <a:srgbClr val="696969"/>
                </a:solidFill>
                <a:highlight>
                  <a:srgbClr val="FFFFFF"/>
                </a:highlight>
              </a:rPr>
              <a:t>! Число студентов в группе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800000"/>
                </a:solidFill>
                <a:highlight>
                  <a:srgbClr val="FFFFFF"/>
                </a:highlight>
              </a:rPr>
              <a:t>integer</a:t>
            </a:r>
            <a:r>
              <a:rPr lang="ru" sz="11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ru" sz="1100">
                <a:solidFill>
                  <a:srgbClr val="800000"/>
                </a:solidFill>
                <a:highlight>
                  <a:srgbClr val="FFFFFF"/>
                </a:highlight>
              </a:rPr>
              <a:t>allocatable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100">
                <a:solidFill>
                  <a:srgbClr val="808030"/>
                </a:solidFill>
                <a:highlight>
                  <a:srgbClr val="FFFFFF"/>
                </a:highlight>
              </a:rPr>
              <a:t>::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 marks</a:t>
            </a:r>
            <a:r>
              <a:rPr lang="ru" sz="11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:</a:t>
            </a:r>
            <a:r>
              <a:rPr lang="ru" sz="11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800000"/>
                </a:solidFill>
                <a:highlight>
                  <a:srgbClr val="FFFFFF"/>
                </a:highlight>
              </a:rPr>
              <a:t>integer</a:t>
            </a:r>
            <a:r>
              <a:rPr lang="ru" sz="11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ru" sz="1100">
                <a:solidFill>
                  <a:srgbClr val="800000"/>
                </a:solidFill>
                <a:highlight>
                  <a:srgbClr val="FFFFFF"/>
                </a:highlight>
              </a:rPr>
              <a:t>pointer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100">
                <a:solidFill>
                  <a:srgbClr val="808030"/>
                </a:solidFill>
                <a:highlight>
                  <a:srgbClr val="FFFFFF"/>
                </a:highlight>
              </a:rPr>
              <a:t>::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 mv2</a:t>
            </a:r>
            <a:r>
              <a:rPr lang="ru" sz="11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:</a:t>
            </a:r>
            <a:r>
              <a:rPr lang="ru" sz="1100">
                <a:solidFill>
                  <a:srgbClr val="808030"/>
                </a:solidFill>
                <a:highlight>
                  <a:srgbClr val="FFFFFF"/>
                </a:highlight>
              </a:rPr>
              <a:t>),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 mv3</a:t>
            </a:r>
            <a:r>
              <a:rPr lang="ru" sz="11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:</a:t>
            </a:r>
            <a:r>
              <a:rPr lang="ru" sz="1100">
                <a:solidFill>
                  <a:srgbClr val="808030"/>
                </a:solidFill>
                <a:highlight>
                  <a:srgbClr val="FFFFFF"/>
                </a:highlight>
              </a:rPr>
              <a:t>),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 mv4</a:t>
            </a:r>
            <a:r>
              <a:rPr lang="ru" sz="11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:</a:t>
            </a:r>
            <a:r>
              <a:rPr lang="ru" sz="1100">
                <a:solidFill>
                  <a:srgbClr val="808030"/>
                </a:solidFill>
                <a:highlight>
                  <a:srgbClr val="FFFFFF"/>
                </a:highlight>
              </a:rPr>
              <a:t>),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 mv5</a:t>
            </a:r>
            <a:r>
              <a:rPr lang="ru" sz="11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:</a:t>
            </a:r>
            <a:r>
              <a:rPr lang="ru" sz="11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800000"/>
                </a:solidFill>
                <a:highlight>
                  <a:srgbClr val="FFFFFF"/>
                </a:highlight>
              </a:rPr>
              <a:t>open</a:t>
            </a:r>
            <a:r>
              <a:rPr lang="ru" sz="11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ru" sz="1100">
                <a:solidFill>
                  <a:srgbClr val="008C00"/>
                </a:solidFill>
                <a:highlight>
                  <a:srgbClr val="FFFFFF"/>
                </a:highlight>
              </a:rPr>
              <a:t>3</a:t>
            </a:r>
            <a:r>
              <a:rPr lang="ru" sz="11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 file </a:t>
            </a:r>
            <a:r>
              <a:rPr lang="ru" sz="11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100">
                <a:solidFill>
                  <a:srgbClr val="0000E6"/>
                </a:solidFill>
                <a:highlight>
                  <a:srgbClr val="FFFFFF"/>
                </a:highlight>
              </a:rPr>
              <a:t>'exam.txt'</a:t>
            </a:r>
            <a:r>
              <a:rPr lang="ru" sz="11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   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800000"/>
                </a:solidFill>
                <a:highlight>
                  <a:srgbClr val="FFFFFF"/>
                </a:highlight>
              </a:rPr>
              <a:t>read</a:t>
            </a:r>
            <a:r>
              <a:rPr lang="ru" sz="11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ru" sz="1100">
                <a:solidFill>
                  <a:srgbClr val="008C00"/>
                </a:solidFill>
                <a:highlight>
                  <a:srgbClr val="FFFFFF"/>
                </a:highlight>
              </a:rPr>
              <a:t>3</a:t>
            </a:r>
            <a:r>
              <a:rPr lang="ru" sz="11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100">
                <a:solidFill>
                  <a:srgbClr val="808030"/>
                </a:solidFill>
                <a:highlight>
                  <a:srgbClr val="FFFFFF"/>
                </a:highlight>
              </a:rPr>
              <a:t>*)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 ns               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800000"/>
                </a:solidFill>
                <a:highlight>
                  <a:srgbClr val="FFFFFF"/>
                </a:highlight>
              </a:rPr>
              <a:t>allocate</a:t>
            </a:r>
            <a:r>
              <a:rPr lang="ru" sz="11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marks</a:t>
            </a:r>
            <a:r>
              <a:rPr lang="ru" sz="11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ns</a:t>
            </a:r>
            <a:r>
              <a:rPr lang="ru" sz="1100">
                <a:solidFill>
                  <a:srgbClr val="808030"/>
                </a:solidFill>
                <a:highlight>
                  <a:srgbClr val="FFFFFF"/>
                </a:highlight>
              </a:rPr>
              <a:t>))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800000"/>
                </a:solidFill>
                <a:highlight>
                  <a:srgbClr val="FFFFFF"/>
                </a:highlight>
              </a:rPr>
              <a:t>read</a:t>
            </a:r>
            <a:r>
              <a:rPr lang="ru" sz="11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ru" sz="1100">
                <a:solidFill>
                  <a:srgbClr val="008C00"/>
                </a:solidFill>
                <a:highlight>
                  <a:srgbClr val="FFFFFF"/>
                </a:highlight>
              </a:rPr>
              <a:t>3</a:t>
            </a:r>
            <a:r>
              <a:rPr lang="ru" sz="11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100">
                <a:solidFill>
                  <a:srgbClr val="808030"/>
                </a:solidFill>
                <a:highlight>
                  <a:srgbClr val="FFFFFF"/>
                </a:highlight>
              </a:rPr>
              <a:t>*)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 marks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800000"/>
                </a:solidFill>
                <a:highlight>
                  <a:srgbClr val="FFFFFF"/>
                </a:highlight>
              </a:rPr>
              <a:t>close</a:t>
            </a:r>
            <a:r>
              <a:rPr lang="ru" sz="11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ru" sz="1100">
                <a:solidFill>
                  <a:srgbClr val="008C00"/>
                </a:solidFill>
                <a:highlight>
                  <a:srgbClr val="FFFFFF"/>
                </a:highlight>
              </a:rPr>
              <a:t>3</a:t>
            </a:r>
            <a:r>
              <a:rPr lang="ru" sz="11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mv2 </a:t>
            </a:r>
            <a:r>
              <a:rPr lang="ru" sz="1100">
                <a:solidFill>
                  <a:srgbClr val="808030"/>
                </a:solidFill>
                <a:highlight>
                  <a:srgbClr val="FFFFFF"/>
                </a:highlight>
              </a:rPr>
              <a:t>=&gt;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 maval</a:t>
            </a:r>
            <a:r>
              <a:rPr lang="ru" sz="11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marks</a:t>
            </a:r>
            <a:r>
              <a:rPr lang="ru" sz="11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100">
                <a:solidFill>
                  <a:srgbClr val="008C00"/>
                </a:solidFill>
                <a:highlight>
                  <a:srgbClr val="FFFFFF"/>
                </a:highlight>
              </a:rPr>
              <a:t>2</a:t>
            </a:r>
            <a:r>
              <a:rPr lang="ru" sz="11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	</a:t>
            </a:r>
            <a:r>
              <a:rPr lang="ru" sz="1100">
                <a:solidFill>
                  <a:srgbClr val="696969"/>
                </a:solidFill>
                <a:highlight>
                  <a:srgbClr val="FFFFFF"/>
                </a:highlight>
              </a:rPr>
              <a:t>! Возвращает: 2   3   4   5  16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mv3 </a:t>
            </a:r>
            <a:r>
              <a:rPr lang="ru" sz="1100">
                <a:solidFill>
                  <a:srgbClr val="808030"/>
                </a:solidFill>
                <a:highlight>
                  <a:srgbClr val="FFFFFF"/>
                </a:highlight>
              </a:rPr>
              <a:t>=&gt;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 maval</a:t>
            </a:r>
            <a:r>
              <a:rPr lang="ru" sz="11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marks</a:t>
            </a:r>
            <a:r>
              <a:rPr lang="ru" sz="11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100">
                <a:solidFill>
                  <a:srgbClr val="008C00"/>
                </a:solidFill>
                <a:highlight>
                  <a:srgbClr val="FFFFFF"/>
                </a:highlight>
              </a:rPr>
              <a:t>3</a:t>
            </a:r>
            <a:r>
              <a:rPr lang="ru" sz="11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	</a:t>
            </a:r>
            <a:r>
              <a:rPr lang="ru" sz="1100">
                <a:solidFill>
                  <a:srgbClr val="696969"/>
                </a:solidFill>
                <a:highlight>
                  <a:srgbClr val="FFFFFF"/>
                </a:highlight>
              </a:rPr>
              <a:t>! Возвращает: 7   8   9  10  11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mv4 </a:t>
            </a:r>
            <a:r>
              <a:rPr lang="ru" sz="1100">
                <a:solidFill>
                  <a:srgbClr val="808030"/>
                </a:solidFill>
                <a:highlight>
                  <a:srgbClr val="FFFFFF"/>
                </a:highlight>
              </a:rPr>
              <a:t>=&gt;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 maval</a:t>
            </a:r>
            <a:r>
              <a:rPr lang="ru" sz="11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marks</a:t>
            </a:r>
            <a:r>
              <a:rPr lang="ru" sz="11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100">
                <a:solidFill>
                  <a:srgbClr val="008C00"/>
                </a:solidFill>
                <a:highlight>
                  <a:srgbClr val="FFFFFF"/>
                </a:highlight>
              </a:rPr>
              <a:t>4</a:t>
            </a:r>
            <a:r>
              <a:rPr lang="ru" sz="11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	</a:t>
            </a:r>
            <a:r>
              <a:rPr lang="ru" sz="1100">
                <a:solidFill>
                  <a:srgbClr val="696969"/>
                </a:solidFill>
                <a:highlight>
                  <a:srgbClr val="FFFFFF"/>
                </a:highlight>
              </a:rPr>
              <a:t>! Возвращает: 6  12  13  14  15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mv5 </a:t>
            </a:r>
            <a:r>
              <a:rPr lang="ru" sz="1100">
                <a:solidFill>
                  <a:srgbClr val="808030"/>
                </a:solidFill>
                <a:highlight>
                  <a:srgbClr val="FFFFFF"/>
                </a:highlight>
              </a:rPr>
              <a:t>=&gt;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 maval</a:t>
            </a:r>
            <a:r>
              <a:rPr lang="ru" sz="11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marks</a:t>
            </a:r>
            <a:r>
              <a:rPr lang="ru" sz="11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100">
                <a:solidFill>
                  <a:srgbClr val="008C00"/>
                </a:solidFill>
                <a:highlight>
                  <a:srgbClr val="FFFFFF"/>
                </a:highlight>
              </a:rPr>
              <a:t>5</a:t>
            </a:r>
            <a:r>
              <a:rPr lang="ru" sz="11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	</a:t>
            </a:r>
            <a:r>
              <a:rPr lang="ru" sz="1100">
                <a:solidFill>
                  <a:srgbClr val="696969"/>
                </a:solidFill>
                <a:highlight>
                  <a:srgbClr val="FFFFFF"/>
                </a:highlight>
              </a:rPr>
              <a:t>! Возвращает: 1  17  18  19  20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800000"/>
                </a:solidFill>
                <a:highlight>
                  <a:srgbClr val="FFFFFF"/>
                </a:highlight>
              </a:rPr>
              <a:t>deallocate</a:t>
            </a:r>
            <a:r>
              <a:rPr lang="ru" sz="11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marks</a:t>
            </a:r>
            <a:r>
              <a:rPr lang="ru" sz="11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endParaRPr/>
          </a:p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4338000" y="1152475"/>
            <a:ext cx="4494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contains		</a:t>
            </a:r>
            <a:r>
              <a:rPr lang="ru" sz="1100">
                <a:solidFill>
                  <a:srgbClr val="696969"/>
                </a:solidFill>
                <a:highlight>
                  <a:srgbClr val="FFFFFF"/>
                </a:highlight>
              </a:rPr>
              <a:t>! Функция maval возвращает массив из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  </a:t>
            </a:r>
            <a:r>
              <a:rPr b="1" lang="ru" sz="1100">
                <a:solidFill>
                  <a:srgbClr val="800000"/>
                </a:solidFill>
                <a:highlight>
                  <a:srgbClr val="FFFFFF"/>
                </a:highlight>
              </a:rPr>
              <a:t>function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 maval</a:t>
            </a:r>
            <a:r>
              <a:rPr lang="ru" sz="11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marks</a:t>
            </a:r>
            <a:r>
              <a:rPr lang="ru" sz="11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 mv</a:t>
            </a:r>
            <a:r>
              <a:rPr lang="ru" sz="11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	  </a:t>
            </a:r>
            <a:r>
              <a:rPr lang="ru" sz="1100">
                <a:solidFill>
                  <a:srgbClr val="696969"/>
                </a:solidFill>
                <a:highlight>
                  <a:srgbClr val="FFFFFF"/>
                </a:highlight>
              </a:rPr>
              <a:t>! номеров, имеющих оценку mv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ru" sz="1100">
                <a:solidFill>
                  <a:srgbClr val="800000"/>
                </a:solidFill>
                <a:highlight>
                  <a:srgbClr val="FFFFFF"/>
                </a:highlight>
              </a:rPr>
              <a:t>integer</a:t>
            </a:r>
            <a:r>
              <a:rPr lang="ru" sz="11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ru" sz="1100">
                <a:solidFill>
                  <a:srgbClr val="800000"/>
                </a:solidFill>
                <a:highlight>
                  <a:srgbClr val="FFFFFF"/>
                </a:highlight>
              </a:rPr>
              <a:t>pointer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100">
                <a:solidFill>
                  <a:srgbClr val="808030"/>
                </a:solidFill>
                <a:highlight>
                  <a:srgbClr val="FFFFFF"/>
                </a:highlight>
              </a:rPr>
              <a:t>::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 maval</a:t>
            </a:r>
            <a:r>
              <a:rPr lang="ru" sz="11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:</a:t>
            </a:r>
            <a:r>
              <a:rPr lang="ru" sz="11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  </a:t>
            </a:r>
            <a:r>
              <a:rPr lang="ru" sz="1100">
                <a:solidFill>
                  <a:srgbClr val="696969"/>
                </a:solidFill>
                <a:highlight>
                  <a:srgbClr val="FFFFFF"/>
                </a:highlight>
              </a:rPr>
              <a:t>! Результирующая переменная 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ru" sz="1100">
                <a:solidFill>
                  <a:srgbClr val="800000"/>
                </a:solidFill>
                <a:highlight>
                  <a:srgbClr val="FFFFFF"/>
                </a:highlight>
              </a:rPr>
              <a:t>integer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 marks</a:t>
            </a:r>
            <a:r>
              <a:rPr lang="ru" sz="11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:</a:t>
            </a:r>
            <a:r>
              <a:rPr lang="ru" sz="11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                   </a:t>
            </a:r>
            <a:r>
              <a:rPr lang="ru" sz="1100">
                <a:solidFill>
                  <a:srgbClr val="696969"/>
                </a:solidFill>
                <a:highlight>
                  <a:srgbClr val="FFFFFF"/>
                </a:highlight>
              </a:rPr>
              <a:t>! ссылочный массив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ru" sz="1100">
                <a:solidFill>
                  <a:srgbClr val="800000"/>
                </a:solidFill>
                <a:highlight>
                  <a:srgbClr val="FFFFFF"/>
                </a:highlight>
              </a:rPr>
              <a:t>integer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 mv</a:t>
            </a:r>
            <a:r>
              <a:rPr lang="ru" sz="11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 k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ru" sz="1100">
                <a:solidFill>
                  <a:srgbClr val="800000"/>
                </a:solidFill>
                <a:highlight>
                  <a:srgbClr val="FFFFFF"/>
                </a:highlight>
              </a:rPr>
              <a:t>allocate</a:t>
            </a:r>
            <a:r>
              <a:rPr lang="ru" sz="11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maval</a:t>
            </a:r>
            <a:r>
              <a:rPr lang="ru" sz="11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count</a:t>
            </a:r>
            <a:r>
              <a:rPr lang="ru" sz="11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marks </a:t>
            </a:r>
            <a:r>
              <a:rPr lang="ru" sz="1100">
                <a:solidFill>
                  <a:srgbClr val="808030"/>
                </a:solidFill>
                <a:highlight>
                  <a:srgbClr val="FFFFFF"/>
                </a:highlight>
              </a:rPr>
              <a:t>==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 mv</a:t>
            </a:r>
            <a:r>
              <a:rPr lang="ru" sz="1100">
                <a:solidFill>
                  <a:srgbClr val="808030"/>
                </a:solidFill>
                <a:highlight>
                  <a:srgbClr val="FFFFFF"/>
                </a:highlight>
              </a:rPr>
              <a:t>)))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    k </a:t>
            </a:r>
            <a:r>
              <a:rPr lang="ru" sz="11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100">
                <a:solidFill>
                  <a:srgbClr val="008C00"/>
                </a:solidFill>
                <a:highlight>
                  <a:srgbClr val="FFFFFF"/>
                </a:highlight>
              </a:rPr>
              <a:t>0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ru" sz="1100">
                <a:solidFill>
                  <a:srgbClr val="800000"/>
                </a:solidFill>
                <a:highlight>
                  <a:srgbClr val="FFFFFF"/>
                </a:highlight>
              </a:rPr>
              <a:t>do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 i </a:t>
            </a:r>
            <a:r>
              <a:rPr lang="ru" sz="11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100">
                <a:solidFill>
                  <a:srgbClr val="008C00"/>
                </a:solidFill>
                <a:highlight>
                  <a:srgbClr val="FFFFFF"/>
                </a:highlight>
              </a:rPr>
              <a:t>1</a:t>
            </a:r>
            <a:r>
              <a:rPr lang="ru" sz="11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 size</a:t>
            </a:r>
            <a:r>
              <a:rPr lang="ru" sz="11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marks</a:t>
            </a:r>
            <a:r>
              <a:rPr lang="ru" sz="11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      </a:t>
            </a:r>
            <a:r>
              <a:rPr b="1" lang="ru" sz="1100">
                <a:solidFill>
                  <a:srgbClr val="800000"/>
                </a:solidFill>
                <a:highlight>
                  <a:srgbClr val="FFFFFF"/>
                </a:highlight>
              </a:rPr>
              <a:t>if</a:t>
            </a:r>
            <a:r>
              <a:rPr lang="ru" sz="11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marks</a:t>
            </a:r>
            <a:r>
              <a:rPr lang="ru" sz="11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i</a:t>
            </a:r>
            <a:r>
              <a:rPr lang="ru" sz="11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100">
                <a:solidFill>
                  <a:srgbClr val="808030"/>
                </a:solidFill>
                <a:highlight>
                  <a:srgbClr val="FFFFFF"/>
                </a:highlight>
              </a:rPr>
              <a:t>==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 mv</a:t>
            </a:r>
            <a:r>
              <a:rPr lang="ru" sz="11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ru" sz="1100">
                <a:solidFill>
                  <a:srgbClr val="800000"/>
                </a:solidFill>
                <a:highlight>
                  <a:srgbClr val="FFFFFF"/>
                </a:highlight>
              </a:rPr>
              <a:t>then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        k </a:t>
            </a:r>
            <a:r>
              <a:rPr lang="ru" sz="11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 k </a:t>
            </a:r>
            <a:r>
              <a:rPr lang="ru" sz="1100">
                <a:solidFill>
                  <a:srgbClr val="808030"/>
                </a:solidFill>
                <a:highlight>
                  <a:srgbClr val="FFFFFF"/>
                </a:highlight>
              </a:rPr>
              <a:t>+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100">
                <a:solidFill>
                  <a:srgbClr val="008C00"/>
                </a:solidFill>
                <a:highlight>
                  <a:srgbClr val="FFFFFF"/>
                </a:highlight>
              </a:rPr>
              <a:t>1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        maval</a:t>
            </a:r>
            <a:r>
              <a:rPr lang="ru" sz="11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k</a:t>
            </a:r>
            <a:r>
              <a:rPr lang="ru" sz="11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1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 i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      </a:t>
            </a:r>
            <a:r>
              <a:rPr b="1" lang="ru" sz="1100">
                <a:solidFill>
                  <a:srgbClr val="800000"/>
                </a:solidFill>
                <a:highlight>
                  <a:srgbClr val="FFFFFF"/>
                </a:highlight>
              </a:rPr>
              <a:t>end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ru" sz="1100">
                <a:solidFill>
                  <a:srgbClr val="800000"/>
                </a:solidFill>
                <a:highlight>
                  <a:srgbClr val="FFFFFF"/>
                </a:highlight>
              </a:rPr>
              <a:t>if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ru" sz="1100">
                <a:solidFill>
                  <a:srgbClr val="800000"/>
                </a:solidFill>
                <a:highlight>
                  <a:srgbClr val="FFFFFF"/>
                </a:highlight>
              </a:rPr>
              <a:t>end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ru" sz="1100">
                <a:solidFill>
                  <a:srgbClr val="800000"/>
                </a:solidFill>
                <a:highlight>
                  <a:srgbClr val="FFFFFF"/>
                </a:highlight>
              </a:rPr>
              <a:t>do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  </a:t>
            </a:r>
            <a:r>
              <a:rPr b="1" lang="ru" sz="1100">
                <a:solidFill>
                  <a:srgbClr val="800000"/>
                </a:solidFill>
                <a:highlight>
                  <a:srgbClr val="FFFFFF"/>
                </a:highlight>
              </a:rPr>
              <a:t>end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ru" sz="1100">
                <a:solidFill>
                  <a:srgbClr val="800000"/>
                </a:solidFill>
                <a:highlight>
                  <a:srgbClr val="FFFFFF"/>
                </a:highlight>
              </a:rPr>
              <a:t>function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 maval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100">
                <a:solidFill>
                  <a:srgbClr val="800000"/>
                </a:solidFill>
                <a:highlight>
                  <a:srgbClr val="FFFFFF"/>
                </a:highlight>
              </a:rPr>
              <a:t>end</a:t>
            </a:r>
            <a:endParaRPr b="1" sz="1100">
              <a:solidFill>
                <a:srgbClr val="8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SELECT CASE</a:t>
            </a:r>
            <a:endParaRPr sz="2820"/>
          </a:p>
        </p:txBody>
      </p:sp>
      <p:sp>
        <p:nvSpPr>
          <p:cNvPr id="96" name="Google Shape;9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97" name="Google Shape;97;p19"/>
          <p:cNvSpPr txBox="1"/>
          <p:nvPr/>
        </p:nvSpPr>
        <p:spPr>
          <a:xfrm>
            <a:off x="311700" y="1066525"/>
            <a:ext cx="3892500" cy="35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ru" sz="1725">
                <a:solidFill>
                  <a:srgbClr val="595959"/>
                </a:solidFill>
              </a:rPr>
              <a:t>SELECT </a:t>
            </a:r>
            <a:r>
              <a:rPr lang="ru" sz="1725">
                <a:solidFill>
                  <a:srgbClr val="595959"/>
                </a:solidFill>
              </a:rPr>
              <a:t>CASE </a:t>
            </a:r>
            <a:r>
              <a:rPr lang="ru" sz="1725">
                <a:solidFill>
                  <a:srgbClr val="595959"/>
                </a:solidFill>
              </a:rPr>
              <a:t>(</a:t>
            </a:r>
            <a:r>
              <a:rPr i="1" lang="ru" sz="1725">
                <a:solidFill>
                  <a:srgbClr val="595959"/>
                </a:solidFill>
              </a:rPr>
              <a:t>тест-выражение</a:t>
            </a:r>
            <a:r>
              <a:rPr lang="ru" sz="1725">
                <a:solidFill>
                  <a:srgbClr val="595959"/>
                </a:solidFill>
              </a:rPr>
              <a:t>)</a:t>
            </a:r>
            <a:endParaRPr sz="1725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ru" sz="1725">
                <a:solidFill>
                  <a:srgbClr val="595959"/>
                </a:solidFill>
              </a:rPr>
              <a:t>CASE(</a:t>
            </a:r>
            <a:r>
              <a:rPr i="1" lang="ru" sz="1725">
                <a:solidFill>
                  <a:srgbClr val="595959"/>
                </a:solidFill>
              </a:rPr>
              <a:t>СП1</a:t>
            </a:r>
            <a:r>
              <a:rPr lang="ru" sz="1725">
                <a:solidFill>
                  <a:srgbClr val="595959"/>
                </a:solidFill>
              </a:rPr>
              <a:t>)</a:t>
            </a:r>
            <a:endParaRPr sz="1725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ru" sz="1725">
                <a:solidFill>
                  <a:srgbClr val="595959"/>
                </a:solidFill>
              </a:rPr>
              <a:t>	[</a:t>
            </a:r>
            <a:r>
              <a:rPr i="1" lang="ru" sz="1725">
                <a:solidFill>
                  <a:srgbClr val="595959"/>
                </a:solidFill>
              </a:rPr>
              <a:t>БОК1</a:t>
            </a:r>
            <a:r>
              <a:rPr lang="ru" sz="1725">
                <a:solidFill>
                  <a:srgbClr val="595959"/>
                </a:solidFill>
              </a:rPr>
              <a:t>]</a:t>
            </a:r>
            <a:endParaRPr sz="1725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ru" sz="1725">
                <a:solidFill>
                  <a:srgbClr val="595959"/>
                </a:solidFill>
              </a:rPr>
              <a:t>[CASE(</a:t>
            </a:r>
            <a:r>
              <a:rPr i="1" lang="ru" sz="1725">
                <a:solidFill>
                  <a:srgbClr val="595959"/>
                </a:solidFill>
              </a:rPr>
              <a:t>СП2</a:t>
            </a:r>
            <a:r>
              <a:rPr lang="ru" sz="1725">
                <a:solidFill>
                  <a:srgbClr val="595959"/>
                </a:solidFill>
              </a:rPr>
              <a:t>)</a:t>
            </a:r>
            <a:endParaRPr sz="1725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ru" sz="1725">
                <a:solidFill>
                  <a:srgbClr val="595959"/>
                </a:solidFill>
              </a:rPr>
              <a:t>	[</a:t>
            </a:r>
            <a:r>
              <a:rPr i="1" lang="ru" sz="1725">
                <a:solidFill>
                  <a:srgbClr val="595959"/>
                </a:solidFill>
              </a:rPr>
              <a:t>БОК2</a:t>
            </a:r>
            <a:r>
              <a:rPr lang="ru" sz="1725">
                <a:solidFill>
                  <a:srgbClr val="595959"/>
                </a:solidFill>
              </a:rPr>
              <a:t>]]</a:t>
            </a:r>
            <a:endParaRPr sz="1725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ru" sz="1725">
                <a:solidFill>
                  <a:srgbClr val="595959"/>
                </a:solidFill>
              </a:rPr>
              <a:t>...</a:t>
            </a:r>
            <a:endParaRPr sz="1725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ru" sz="1725">
                <a:solidFill>
                  <a:srgbClr val="595959"/>
                </a:solidFill>
              </a:rPr>
              <a:t>[CASE DEFAULT</a:t>
            </a:r>
            <a:endParaRPr sz="1725">
              <a:solidFill>
                <a:srgbClr val="595959"/>
              </a:solidFill>
            </a:endParaRPr>
          </a:p>
          <a:p>
            <a:pPr indent="45720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ru" sz="1725">
                <a:solidFill>
                  <a:srgbClr val="595959"/>
                </a:solidFill>
              </a:rPr>
              <a:t>[</a:t>
            </a:r>
            <a:r>
              <a:rPr i="1" lang="ru" sz="1725">
                <a:solidFill>
                  <a:srgbClr val="595959"/>
                </a:solidFill>
              </a:rPr>
              <a:t>БОКn</a:t>
            </a:r>
            <a:r>
              <a:rPr lang="ru" sz="1725">
                <a:solidFill>
                  <a:srgbClr val="595959"/>
                </a:solidFill>
              </a:rPr>
              <a:t>]]</a:t>
            </a:r>
            <a:endParaRPr sz="1725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rPr lang="ru" sz="1725">
                <a:solidFill>
                  <a:srgbClr val="595959"/>
                </a:solidFill>
              </a:rPr>
              <a:t>END SELECT</a:t>
            </a:r>
            <a:endParaRPr sz="1725">
              <a:solidFill>
                <a:srgbClr val="595959"/>
              </a:solidFill>
            </a:endParaRPr>
          </a:p>
        </p:txBody>
      </p:sp>
      <p:sp>
        <p:nvSpPr>
          <p:cNvPr id="98" name="Google Shape;98;p19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000">
                <a:solidFill>
                  <a:srgbClr val="595959"/>
                </a:solidFill>
              </a:rPr>
              <a:t>‹#›</a:t>
            </a:fld>
            <a:endParaRPr sz="1000">
              <a:solidFill>
                <a:srgbClr val="595959"/>
              </a:solidFill>
            </a:endParaRPr>
          </a:p>
        </p:txBody>
      </p:sp>
      <p:sp>
        <p:nvSpPr>
          <p:cNvPr id="99" name="Google Shape;99;p19"/>
          <p:cNvSpPr txBox="1"/>
          <p:nvPr/>
        </p:nvSpPr>
        <p:spPr>
          <a:xfrm>
            <a:off x="4204200" y="1066500"/>
            <a:ext cx="4628100" cy="30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700">
                <a:solidFill>
                  <a:srgbClr val="595959"/>
                </a:solidFill>
              </a:rPr>
              <a:t>тест-выражение</a:t>
            </a:r>
            <a:r>
              <a:rPr lang="ru" sz="1700">
                <a:solidFill>
                  <a:srgbClr val="595959"/>
                </a:solidFill>
              </a:rPr>
              <a:t> - целочисленное, символьное типа CHARACTER(1) или логическое скалярное выражение</a:t>
            </a:r>
            <a:endParaRPr sz="17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ru" sz="1700">
                <a:solidFill>
                  <a:srgbClr val="595959"/>
                </a:solidFill>
              </a:rPr>
              <a:t>СП</a:t>
            </a:r>
            <a:r>
              <a:rPr lang="ru" sz="1700">
                <a:solidFill>
                  <a:srgbClr val="595959"/>
                </a:solidFill>
              </a:rPr>
              <a:t> - список констант, может содержать одно значение, список констант через запятую или диапазон</a:t>
            </a:r>
            <a:endParaRPr sz="17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6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SELECT CASE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054625"/>
            <a:ext cx="8160900" cy="35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/>
              <a:t>Пример.</a:t>
            </a:r>
            <a:r>
              <a:rPr lang="ru" sz="1600"/>
              <a:t> Найти число положительных, отрицательных и нулевых элементов целочисленного массива.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rgbClr val="800000"/>
                </a:solidFill>
                <a:highlight>
                  <a:srgbClr val="FFFFFF"/>
                </a:highlight>
              </a:rPr>
              <a:t>integer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600">
                <a:solidFill>
                  <a:srgbClr val="808030"/>
                </a:solidFill>
                <a:highlight>
                  <a:srgbClr val="FFFFFF"/>
                </a:highlight>
              </a:rPr>
              <a:t>::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 a</a:t>
            </a:r>
            <a:r>
              <a:rPr lang="ru" sz="16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ru" sz="1600">
                <a:solidFill>
                  <a:srgbClr val="008C00"/>
                </a:solidFill>
                <a:highlight>
                  <a:srgbClr val="FFFFFF"/>
                </a:highlight>
              </a:rPr>
              <a:t>100</a:t>
            </a:r>
            <a:r>
              <a:rPr lang="ru" sz="1600">
                <a:solidFill>
                  <a:srgbClr val="808030"/>
                </a:solidFill>
                <a:highlight>
                  <a:srgbClr val="FFFFFF"/>
                </a:highlight>
              </a:rPr>
              <a:t>),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 np </a:t>
            </a:r>
            <a:r>
              <a:rPr lang="ru" sz="16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600">
                <a:solidFill>
                  <a:srgbClr val="008C00"/>
                </a:solidFill>
                <a:highlight>
                  <a:srgbClr val="FFFFFF"/>
                </a:highlight>
              </a:rPr>
              <a:t>0</a:t>
            </a:r>
            <a:r>
              <a:rPr lang="ru" sz="16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 ne </a:t>
            </a:r>
            <a:r>
              <a:rPr lang="ru" sz="16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600">
                <a:solidFill>
                  <a:srgbClr val="008C00"/>
                </a:solidFill>
                <a:highlight>
                  <a:srgbClr val="FFFFFF"/>
                </a:highlight>
              </a:rPr>
              <a:t>0</a:t>
            </a:r>
            <a:r>
              <a:rPr lang="ru" sz="16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 nz </a:t>
            </a:r>
            <a:r>
              <a:rPr lang="ru" sz="16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600">
                <a:solidFill>
                  <a:srgbClr val="008C00"/>
                </a:solidFill>
                <a:highlight>
                  <a:srgbClr val="FFFFFF"/>
                </a:highlight>
              </a:rPr>
              <a:t>0</a:t>
            </a:r>
            <a:r>
              <a:rPr lang="ru" sz="16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 i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696969"/>
                </a:solidFill>
                <a:highlight>
                  <a:srgbClr val="FFFFFF"/>
                </a:highlight>
              </a:rPr>
              <a:t>! Ввод массива</a:t>
            </a:r>
            <a:endParaRPr sz="1600">
              <a:solidFill>
                <a:srgbClr val="80803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rgbClr val="800000"/>
                </a:solidFill>
                <a:highlight>
                  <a:srgbClr val="FFFFFF"/>
                </a:highlight>
              </a:rPr>
              <a:t>do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 i </a:t>
            </a:r>
            <a:r>
              <a:rPr lang="ru" sz="16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600">
                <a:solidFill>
                  <a:srgbClr val="008C00"/>
                </a:solidFill>
                <a:highlight>
                  <a:srgbClr val="FFFFFF"/>
                </a:highlight>
              </a:rPr>
              <a:t>1</a:t>
            </a:r>
            <a:r>
              <a:rPr lang="ru" sz="16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600">
                <a:solidFill>
                  <a:srgbClr val="008C00"/>
                </a:solidFill>
                <a:highlight>
                  <a:srgbClr val="FFFFFF"/>
                </a:highlight>
              </a:rPr>
              <a:t>100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  </a:t>
            </a:r>
            <a:r>
              <a:rPr b="1" lang="ru" sz="1600">
                <a:solidFill>
                  <a:srgbClr val="800000"/>
                </a:solidFill>
                <a:highlight>
                  <a:srgbClr val="FFFFFF"/>
                </a:highlight>
              </a:rPr>
              <a:t>select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ru" sz="1600">
                <a:solidFill>
                  <a:srgbClr val="800000"/>
                </a:solidFill>
                <a:highlight>
                  <a:srgbClr val="FFFFFF"/>
                </a:highlight>
              </a:rPr>
              <a:t>case</a:t>
            </a:r>
            <a:r>
              <a:rPr lang="ru" sz="16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a</a:t>
            </a:r>
            <a:r>
              <a:rPr lang="ru" sz="16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i</a:t>
            </a:r>
            <a:r>
              <a:rPr lang="ru" sz="1600">
                <a:solidFill>
                  <a:srgbClr val="808030"/>
                </a:solidFill>
                <a:highlight>
                  <a:srgbClr val="FFFFFF"/>
                </a:highlight>
              </a:rPr>
              <a:t>))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ru" sz="1600">
                <a:solidFill>
                  <a:srgbClr val="800000"/>
                </a:solidFill>
                <a:highlight>
                  <a:srgbClr val="FFFFFF"/>
                </a:highlight>
              </a:rPr>
              <a:t>case</a:t>
            </a:r>
            <a:r>
              <a:rPr lang="ru" sz="16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ru" sz="1600">
                <a:solidFill>
                  <a:srgbClr val="008C00"/>
                </a:solidFill>
                <a:highlight>
                  <a:srgbClr val="FFFFFF"/>
                </a:highlight>
              </a:rPr>
              <a:t>1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:</a:t>
            </a:r>
            <a:r>
              <a:rPr lang="ru" sz="16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      np </a:t>
            </a:r>
            <a:r>
              <a:rPr lang="ru" sz="16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 np </a:t>
            </a:r>
            <a:r>
              <a:rPr lang="ru" sz="1600">
                <a:solidFill>
                  <a:srgbClr val="808030"/>
                </a:solidFill>
                <a:highlight>
                  <a:srgbClr val="FFFFFF"/>
                </a:highlight>
              </a:rPr>
              <a:t>+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600">
                <a:solidFill>
                  <a:srgbClr val="008C00"/>
                </a:solidFill>
                <a:highlight>
                  <a:srgbClr val="FFFFFF"/>
                </a:highlight>
              </a:rPr>
              <a:t>1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ru" sz="1600">
                <a:solidFill>
                  <a:srgbClr val="800000"/>
                </a:solidFill>
                <a:highlight>
                  <a:srgbClr val="FFFFFF"/>
                </a:highlight>
              </a:rPr>
              <a:t>case</a:t>
            </a:r>
            <a:r>
              <a:rPr lang="ru" sz="16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:</a:t>
            </a:r>
            <a:r>
              <a:rPr lang="ru" sz="1600">
                <a:solidFill>
                  <a:srgbClr val="808030"/>
                </a:solidFill>
                <a:highlight>
                  <a:srgbClr val="FFFFFF"/>
                </a:highlight>
              </a:rPr>
              <a:t>-</a:t>
            </a:r>
            <a:r>
              <a:rPr lang="ru" sz="1600">
                <a:solidFill>
                  <a:srgbClr val="008C00"/>
                </a:solidFill>
                <a:highlight>
                  <a:srgbClr val="FFFFFF"/>
                </a:highlight>
              </a:rPr>
              <a:t>1</a:t>
            </a:r>
            <a:r>
              <a:rPr lang="ru" sz="16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      ne </a:t>
            </a:r>
            <a:r>
              <a:rPr lang="ru" sz="16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 ne </a:t>
            </a:r>
            <a:r>
              <a:rPr lang="ru" sz="1600">
                <a:solidFill>
                  <a:srgbClr val="808030"/>
                </a:solidFill>
                <a:highlight>
                  <a:srgbClr val="FFFFFF"/>
                </a:highlight>
              </a:rPr>
              <a:t>+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600">
                <a:solidFill>
                  <a:srgbClr val="008C00"/>
                </a:solidFill>
                <a:highlight>
                  <a:srgbClr val="FFFFFF"/>
                </a:highlight>
              </a:rPr>
              <a:t>1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ru" sz="1600">
                <a:solidFill>
                  <a:srgbClr val="800000"/>
                </a:solidFill>
                <a:highlight>
                  <a:srgbClr val="FFFFFF"/>
                </a:highlight>
              </a:rPr>
              <a:t>case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ru" sz="1600">
                <a:solidFill>
                  <a:srgbClr val="800000"/>
                </a:solidFill>
                <a:highlight>
                  <a:srgbClr val="FFFFFF"/>
                </a:highlight>
              </a:rPr>
              <a:t>default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      nz </a:t>
            </a:r>
            <a:r>
              <a:rPr lang="ru" sz="16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 nz </a:t>
            </a:r>
            <a:r>
              <a:rPr lang="ru" sz="1600">
                <a:solidFill>
                  <a:srgbClr val="808030"/>
                </a:solidFill>
                <a:highlight>
                  <a:srgbClr val="FFFFFF"/>
                </a:highlight>
              </a:rPr>
              <a:t>+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600">
                <a:solidFill>
                  <a:srgbClr val="008C00"/>
                </a:solidFill>
                <a:highlight>
                  <a:srgbClr val="FFFFFF"/>
                </a:highlight>
              </a:rPr>
              <a:t>1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  </a:t>
            </a:r>
            <a:r>
              <a:rPr b="1" lang="ru" sz="1600">
                <a:solidFill>
                  <a:srgbClr val="800000"/>
                </a:solidFill>
                <a:highlight>
                  <a:srgbClr val="FFFFFF"/>
                </a:highlight>
              </a:rPr>
              <a:t>end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ru" sz="1600">
                <a:solidFill>
                  <a:srgbClr val="800000"/>
                </a:solidFill>
                <a:highlight>
                  <a:srgbClr val="FFFFFF"/>
                </a:highlight>
              </a:rPr>
              <a:t>select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rgbClr val="800000"/>
                </a:solidFill>
                <a:highlight>
                  <a:srgbClr val="FFFFFF"/>
                </a:highlight>
              </a:rPr>
              <a:t>end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ru" sz="1600">
                <a:solidFill>
                  <a:srgbClr val="800000"/>
                </a:solidFill>
                <a:highlight>
                  <a:srgbClr val="FFFFFF"/>
                </a:highlight>
              </a:rPr>
              <a:t>do</a:t>
            </a:r>
            <a:endParaRPr sz="1600"/>
          </a:p>
        </p:txBody>
      </p:sp>
      <p:sp>
        <p:nvSpPr>
          <p:cNvPr id="106" name="Google Shape;10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Чистые процедуры</a:t>
            </a:r>
            <a:endParaRPr sz="2820"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Чистыми называются процедуры, не имеющие побочных эффектов.</a:t>
            </a:r>
            <a:endParaRPr/>
          </a:p>
          <a:p>
            <a:pPr indent="0" lvl="0" marL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800000"/>
                </a:solidFill>
                <a:highlight>
                  <a:srgbClr val="FFFFFF"/>
                </a:highlight>
              </a:rPr>
              <a:t>program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 side_effect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  </a:t>
            </a:r>
            <a:r>
              <a:rPr b="1" lang="ru">
                <a:solidFill>
                  <a:srgbClr val="800000"/>
                </a:solidFill>
                <a:highlight>
                  <a:srgbClr val="FFFFFF"/>
                </a:highlight>
              </a:rPr>
              <a:t>real</a:t>
            </a:r>
            <a:r>
              <a:rPr lang="ru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ru">
                <a:solidFill>
                  <a:srgbClr val="008C00"/>
                </a:solidFill>
                <a:highlight>
                  <a:srgbClr val="FFFFFF"/>
                </a:highlight>
              </a:rPr>
              <a:t>4</a:t>
            </a:r>
            <a:r>
              <a:rPr lang="ru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>
                <a:solidFill>
                  <a:srgbClr val="808030"/>
                </a:solidFill>
                <a:highlight>
                  <a:srgbClr val="FFFFFF"/>
                </a:highlight>
              </a:rPr>
              <a:t>::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 dist</a:t>
            </a:r>
            <a:r>
              <a:rPr lang="ru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 d</a:t>
            </a:r>
            <a:r>
              <a:rPr lang="ru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 p </a:t>
            </a:r>
            <a:r>
              <a:rPr lang="ru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>
                <a:solidFill>
                  <a:srgbClr val="008C00"/>
                </a:solidFill>
                <a:highlight>
                  <a:srgbClr val="FFFFFF"/>
                </a:highlight>
              </a:rPr>
              <a:t>3.0</a:t>
            </a:r>
            <a:r>
              <a:rPr lang="ru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 q </a:t>
            </a:r>
            <a:r>
              <a:rPr lang="ru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>
                <a:solidFill>
                  <a:srgbClr val="008C00"/>
                </a:solidFill>
                <a:highlight>
                  <a:srgbClr val="FFFFFF"/>
                </a:highlight>
              </a:rPr>
              <a:t>4.0</a:t>
            </a:r>
            <a:r>
              <a:rPr lang="ru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 r </a:t>
            </a:r>
            <a:r>
              <a:rPr lang="ru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>
                <a:solidFill>
                  <a:srgbClr val="008C00"/>
                </a:solidFill>
                <a:highlight>
                  <a:srgbClr val="FFFFFF"/>
                </a:highlight>
              </a:rPr>
              <a:t>5.0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  d </a:t>
            </a:r>
            <a:r>
              <a:rPr lang="ru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 max</a:t>
            </a:r>
            <a:r>
              <a:rPr lang="ru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dist</a:t>
            </a:r>
            <a:r>
              <a:rPr lang="ru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p</a:t>
            </a:r>
            <a:r>
              <a:rPr lang="ru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 q</a:t>
            </a:r>
            <a:r>
              <a:rPr lang="ru">
                <a:solidFill>
                  <a:srgbClr val="808030"/>
                </a:solidFill>
                <a:highlight>
                  <a:srgbClr val="FFFFFF"/>
                </a:highlight>
              </a:rPr>
              <a:t>),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 dist</a:t>
            </a:r>
            <a:r>
              <a:rPr lang="ru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q</a:t>
            </a:r>
            <a:r>
              <a:rPr lang="ru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 r</a:t>
            </a:r>
            <a:r>
              <a:rPr lang="ru">
                <a:solidFill>
                  <a:srgbClr val="808030"/>
                </a:solidFill>
                <a:highlight>
                  <a:srgbClr val="FFFFFF"/>
                </a:highlight>
              </a:rPr>
              <a:t>))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  </a:t>
            </a:r>
            <a:r>
              <a:rPr b="1" lang="ru">
                <a:solidFill>
                  <a:srgbClr val="800000"/>
                </a:solidFill>
                <a:highlight>
                  <a:srgbClr val="FFFFFF"/>
                </a:highlight>
              </a:rPr>
              <a:t>print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>
                <a:solidFill>
                  <a:srgbClr val="808030"/>
                </a:solidFill>
                <a:highlight>
                  <a:srgbClr val="FFFFFF"/>
                </a:highlight>
              </a:rPr>
              <a:t>*,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 d		</a:t>
            </a:r>
            <a:r>
              <a:rPr lang="ru">
                <a:solidFill>
                  <a:srgbClr val="696969"/>
                </a:solidFill>
                <a:highlight>
                  <a:srgbClr val="FFFFFF"/>
                </a:highlight>
              </a:rPr>
              <a:t>! 7.071068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800000"/>
                </a:solidFill>
                <a:highlight>
                  <a:srgbClr val="FFFFFF"/>
                </a:highlight>
              </a:rPr>
              <a:t>end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ru">
                <a:solidFill>
                  <a:srgbClr val="800000"/>
                </a:solidFill>
                <a:highlight>
                  <a:srgbClr val="FFFFFF"/>
                </a:highlight>
              </a:rPr>
              <a:t>program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 side_effect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800000"/>
                </a:solidFill>
                <a:highlight>
                  <a:srgbClr val="FFFFFF"/>
                </a:highlight>
              </a:rPr>
              <a:t>function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 dist</a:t>
            </a:r>
            <a:r>
              <a:rPr lang="ru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p</a:t>
            </a:r>
            <a:r>
              <a:rPr lang="ru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 q</a:t>
            </a:r>
            <a:r>
              <a:rPr lang="ru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  </a:t>
            </a:r>
            <a:r>
              <a:rPr b="1" lang="ru">
                <a:solidFill>
                  <a:srgbClr val="800000"/>
                </a:solidFill>
                <a:highlight>
                  <a:srgbClr val="FFFFFF"/>
                </a:highlight>
              </a:rPr>
              <a:t>real</a:t>
            </a:r>
            <a:r>
              <a:rPr lang="ru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ru">
                <a:solidFill>
                  <a:srgbClr val="008C00"/>
                </a:solidFill>
                <a:highlight>
                  <a:srgbClr val="FFFFFF"/>
                </a:highlight>
              </a:rPr>
              <a:t>4</a:t>
            </a:r>
            <a:r>
              <a:rPr lang="ru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>
                <a:solidFill>
                  <a:srgbClr val="808030"/>
                </a:solidFill>
                <a:highlight>
                  <a:srgbClr val="FFFFFF"/>
                </a:highlight>
              </a:rPr>
              <a:t>::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 dist</a:t>
            </a:r>
            <a:r>
              <a:rPr lang="ru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 p</a:t>
            </a:r>
            <a:r>
              <a:rPr lang="ru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 q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  dist </a:t>
            </a:r>
            <a:r>
              <a:rPr lang="ru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 sqrt</a:t>
            </a:r>
            <a:r>
              <a:rPr lang="ru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p </a:t>
            </a:r>
            <a:r>
              <a:rPr lang="ru">
                <a:solidFill>
                  <a:srgbClr val="808030"/>
                </a:solidFill>
                <a:highlight>
                  <a:srgbClr val="FFFFFF"/>
                </a:highlight>
              </a:rPr>
              <a:t>*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 p </a:t>
            </a:r>
            <a:r>
              <a:rPr lang="ru">
                <a:solidFill>
                  <a:srgbClr val="808030"/>
                </a:solidFill>
                <a:highlight>
                  <a:srgbClr val="FFFFFF"/>
                </a:highlight>
              </a:rPr>
              <a:t>+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 q </a:t>
            </a:r>
            <a:r>
              <a:rPr lang="ru">
                <a:solidFill>
                  <a:srgbClr val="808030"/>
                </a:solidFill>
                <a:highlight>
                  <a:srgbClr val="FFFFFF"/>
                </a:highlight>
              </a:rPr>
              <a:t>*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 q</a:t>
            </a:r>
            <a:r>
              <a:rPr lang="ru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  q </a:t>
            </a:r>
            <a:r>
              <a:rPr lang="ru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 dist			</a:t>
            </a:r>
            <a:r>
              <a:rPr lang="ru">
                <a:solidFill>
                  <a:srgbClr val="696969"/>
                </a:solidFill>
                <a:highlight>
                  <a:srgbClr val="FFFFFF"/>
                </a:highlight>
              </a:rPr>
              <a:t>! Изменение q - побочный эффект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800000"/>
                </a:solidFill>
                <a:highlight>
                  <a:srgbClr val="FFFFFF"/>
                </a:highlight>
              </a:rPr>
              <a:t>end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ru">
                <a:solidFill>
                  <a:srgbClr val="800000"/>
                </a:solidFill>
                <a:highlight>
                  <a:srgbClr val="FFFFFF"/>
                </a:highlight>
              </a:rPr>
              <a:t>function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 dist</a:t>
            </a:r>
            <a:endParaRPr/>
          </a:p>
        </p:txBody>
      </p:sp>
      <p:sp>
        <p:nvSpPr>
          <p:cNvPr id="113" name="Google Shape;11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