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10B92C-431E-4B32-97C9-B22BB6D6ADCE}">
  <a:tblStyle styleId="{2410B92C-431E-4B32-97C9-B22BB6D6A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a8e0768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a8e0768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8e07689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a8e07689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a8e0768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a8e0768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a8e076893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a8e07689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a8e07689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a8e07689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a8e0768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a8e0768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8e07689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8e07689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a8e0768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a8e0768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a8e07689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a8e07689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a8e0768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a8e0768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a8e076893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a8e07689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a8e07689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a8e07689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a8e07689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a8e07689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a8e07689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a8e07689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a8e07689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a8e07689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a8e07689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a8e07689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a8e07689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a8e07689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a8e07689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a8e07689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8e07689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8e07689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8e0768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8e0768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8e07689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8e07689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netlib.org/blas" TargetMode="External"/><Relationship Id="rId4" Type="http://schemas.openxmlformats.org/officeDocument/2006/relationships/hyperlink" Target="http://www.netlib.org/lap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ru"/>
              <a:t>Использование встроенных функций при программировании на Фортране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50"/>
              <a:t>Вычисления в массиве</a:t>
            </a:r>
            <a:endParaRPr b="1"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ru" sz="1650"/>
              <a:t>ALL(mask [, dim])</a:t>
            </a:r>
            <a:r>
              <a:rPr lang="ru" sz="1650"/>
              <a:t> - возвращает </a:t>
            </a:r>
            <a:r>
              <a:rPr b="1" lang="ru" sz="1650"/>
              <a:t>.TRUE.</a:t>
            </a:r>
            <a:r>
              <a:rPr lang="ru" sz="1650"/>
              <a:t>, если все элементы логического массива </a:t>
            </a:r>
            <a:r>
              <a:rPr lang="ru" sz="1650"/>
              <a:t>- маски </a:t>
            </a:r>
            <a:r>
              <a:rPr b="1" lang="ru" sz="1650"/>
              <a:t>mask</a:t>
            </a:r>
            <a:r>
              <a:rPr lang="ru" sz="1650"/>
              <a:t> вдоль заданного измерения </a:t>
            </a:r>
            <a:r>
              <a:rPr b="1" lang="ru" sz="1650"/>
              <a:t>dim</a:t>
            </a:r>
            <a:r>
              <a:rPr lang="ru" sz="1650"/>
              <a:t> истинны, или </a:t>
            </a:r>
            <a:r>
              <a:rPr b="1" lang="ru" sz="1650"/>
              <a:t>.FALSE.</a:t>
            </a:r>
            <a:r>
              <a:rPr lang="ru" sz="1650"/>
              <a:t> - в противном случае.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1" lang="ru" sz="1650"/>
              <a:t>ANY(mask [, dim])</a:t>
            </a:r>
            <a:r>
              <a:rPr lang="ru" sz="1650"/>
              <a:t> - возвращает </a:t>
            </a:r>
            <a:r>
              <a:rPr b="1" lang="ru" sz="1650"/>
              <a:t>.TRUE.</a:t>
            </a:r>
            <a:r>
              <a:rPr lang="ru" sz="1650"/>
              <a:t>, если хотя бы один элемент логического массива - маски </a:t>
            </a:r>
            <a:r>
              <a:rPr b="1" lang="ru" sz="1650"/>
              <a:t>mask</a:t>
            </a:r>
            <a:r>
              <a:rPr lang="ru" sz="1650"/>
              <a:t> вдоль заданного (необязательного) измерения </a:t>
            </a:r>
            <a:r>
              <a:rPr b="1" lang="ru" sz="1650"/>
              <a:t>dim</a:t>
            </a:r>
            <a:r>
              <a:rPr lang="ru" sz="1650"/>
              <a:t> истинен; в противном случае функция возвращает </a:t>
            </a:r>
            <a:r>
              <a:rPr b="1" lang="ru" sz="1650"/>
              <a:t>.FALSE.</a:t>
            </a:r>
            <a:r>
              <a:rPr lang="ru" sz="1650"/>
              <a:t>.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1" lang="ru" sz="1650"/>
              <a:t>COUNT(mask [, dim])</a:t>
            </a:r>
            <a:r>
              <a:rPr lang="ru" sz="1650"/>
              <a:t> - возвращает число элементов массива </a:t>
            </a:r>
            <a:r>
              <a:rPr b="1" lang="ru" sz="1650"/>
              <a:t>mask</a:t>
            </a:r>
            <a:r>
              <a:rPr lang="ru" sz="1650"/>
              <a:t>, имеющих значение </a:t>
            </a:r>
            <a:r>
              <a:rPr b="1" lang="ru" sz="1650"/>
              <a:t>.TRUE.</a:t>
            </a:r>
            <a:r>
              <a:rPr lang="ru" sz="1650"/>
              <a:t> вдоль заданного необязательного измерения </a:t>
            </a:r>
            <a:r>
              <a:rPr b="1" lang="ru" sz="1650"/>
              <a:t>dim</a:t>
            </a:r>
            <a:r>
              <a:rPr lang="ru" sz="1650"/>
              <a:t>.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1" lang="ru" sz="1650"/>
              <a:t>PRODUCT(array [, dim] [, mask])</a:t>
            </a:r>
            <a:r>
              <a:rPr lang="ru" sz="1650"/>
              <a:t> - вычисляет произведение всех элементов целочисленного или вещественного массива вдоль необязательного измерения </a:t>
            </a:r>
            <a:r>
              <a:rPr b="1" lang="ru" sz="1650"/>
              <a:t>dim</a:t>
            </a:r>
            <a:r>
              <a:rPr lang="ru" sz="1650"/>
              <a:t>. Перемножаемые элементы могут отбираться необязательной маской </a:t>
            </a:r>
            <a:r>
              <a:rPr b="1" lang="ru" sz="1650"/>
              <a:t>mask</a:t>
            </a:r>
            <a:r>
              <a:rPr lang="ru" sz="1650"/>
              <a:t>.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50"/>
              <a:buChar char="●"/>
            </a:pPr>
            <a:r>
              <a:rPr b="1" lang="ru" sz="1650"/>
              <a:t>SUM(array [, dim] [, mask])</a:t>
            </a:r>
            <a:r>
              <a:rPr lang="ru" sz="1650"/>
              <a:t> - подобна </a:t>
            </a:r>
            <a:r>
              <a:rPr b="1" lang="ru" sz="1650"/>
              <a:t>PRODUCT</a:t>
            </a:r>
            <a:r>
              <a:rPr lang="ru" sz="1650"/>
              <a:t>, но вычисляет сумму элементов массива.</a:t>
            </a:r>
            <a:endParaRPr sz="1650"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50"/>
              <a:t>Вычисления в массиве</a:t>
            </a:r>
            <a:endParaRPr b="1" sz="1650"/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ru" sz="1650"/>
              <a:t>MAXLOC(array [, mask] [, dim])</a:t>
            </a:r>
            <a:r>
              <a:rPr lang="ru" sz="1650"/>
              <a:t> - возвращает одномерный массив, размер которого равен рангу массива </a:t>
            </a:r>
            <a:r>
              <a:rPr b="1" lang="ru" sz="1650"/>
              <a:t>array</a:t>
            </a:r>
            <a:r>
              <a:rPr lang="ru" sz="1650"/>
              <a:t>. Значения элементов массива-результата равны индексам максимального элемента целочисленного или вещественного массива </a:t>
            </a:r>
            <a:r>
              <a:rPr b="1" lang="ru" sz="1650"/>
              <a:t>array</a:t>
            </a:r>
            <a:r>
              <a:rPr lang="ru" sz="1650"/>
              <a:t>. Значение максимального элемента удовлетворяет заданным (необязательным) условиям </a:t>
            </a:r>
            <a:r>
              <a:rPr b="1" lang="ru" sz="1650"/>
              <a:t>mask</a:t>
            </a:r>
            <a:r>
              <a:rPr lang="ru" sz="1650"/>
              <a:t>. Если несколько элементов содержат максимальное значение, то берется первый по порядку их следования в </a:t>
            </a:r>
            <a:r>
              <a:rPr b="1" lang="ru" sz="1650"/>
              <a:t>array</a:t>
            </a:r>
            <a:r>
              <a:rPr lang="ru" sz="1650"/>
              <a:t>.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1" lang="ru" sz="1650"/>
              <a:t>MINLOC(array [, mask] [, dim])</a:t>
            </a:r>
            <a:r>
              <a:rPr lang="ru" sz="1650"/>
              <a:t> - выполняет те же действия, что и </a:t>
            </a:r>
            <a:r>
              <a:rPr b="1" lang="ru" sz="1650"/>
              <a:t>MAXLOC</a:t>
            </a:r>
            <a:r>
              <a:rPr lang="ru" sz="1650"/>
              <a:t>, но для минимального элемента массива.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b="1" lang="ru" sz="1650"/>
              <a:t>MAXVAL(array [, dim] [, mask])</a:t>
            </a:r>
            <a:r>
              <a:rPr lang="ru" sz="1650"/>
              <a:t> - возвращает максимальное, удовлетворяющее необязательной маске </a:t>
            </a:r>
            <a:r>
              <a:rPr b="1" lang="ru" sz="1650"/>
              <a:t>mask</a:t>
            </a:r>
            <a:r>
              <a:rPr lang="ru" sz="1650"/>
              <a:t> значение целочисленного или вещественного массива array вдоль заданного необязательного измерения </a:t>
            </a:r>
            <a:r>
              <a:rPr b="1" lang="ru" sz="1650"/>
              <a:t>dim</a:t>
            </a:r>
            <a:r>
              <a:rPr lang="ru" sz="1650"/>
              <a:t>.</a:t>
            </a:r>
            <a:endParaRPr sz="1650"/>
          </a:p>
          <a:p>
            <a:pPr indent="-3333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50"/>
              <a:buChar char="●"/>
            </a:pPr>
            <a:r>
              <a:rPr b="1" lang="ru" sz="1650"/>
              <a:t>MINVAL(array [, dim] [, mask])</a:t>
            </a:r>
            <a:r>
              <a:rPr lang="ru" sz="1650"/>
              <a:t> - подобна </a:t>
            </a:r>
            <a:r>
              <a:rPr b="1" lang="ru" sz="1650"/>
              <a:t>MAXVAL</a:t>
            </a:r>
            <a:r>
              <a:rPr lang="ru" sz="1650"/>
              <a:t>, но ищет минимальный элемент массива.</a:t>
            </a:r>
            <a:endParaRPr sz="1650"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! </a:t>
            </a:r>
            <a:r>
              <a:rPr b="1" lang="ru"/>
              <a:t>Если все элементы массива больше нуля, то найти их произведение.</a:t>
            </a:r>
            <a:endParaRPr b="1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Ввод массива 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all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mask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then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Вычисляем произведение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p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product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array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элементов массива 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'Произведение p = 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'Не все элементы массива больше нуля'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96969"/>
                </a:solidFill>
                <a:highlight>
                  <a:srgbClr val="FFFFFF"/>
                </a:highlight>
              </a:rPr>
              <a:t>! Если в матрице есть хотя бы один отрицательный элемент, то </a:t>
            </a:r>
            <a:endParaRPr b="1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96969"/>
                </a:solidFill>
                <a:highlight>
                  <a:srgbClr val="FFFFFF"/>
                </a:highlight>
              </a:rPr>
              <a:t>! вычислить сумму его положительных элементов.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parameter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m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11.0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12.0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13.0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14.0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15.0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21.0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22.0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23.0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24.0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25.0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31.0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32.0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33.0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34.0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35.0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any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mask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then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sum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array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mask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'Сумма положительных элементов матрицы s = 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'В массиве нет отрицательных элементов'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endParaRPr b="1"/>
          </a:p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96969"/>
                </a:solidFill>
                <a:highlight>
                  <a:srgbClr val="FFFFFF"/>
                </a:highlight>
              </a:rPr>
              <a:t>! </a:t>
            </a:r>
            <a:r>
              <a:rPr b="1" lang="ru" sz="1600">
                <a:solidFill>
                  <a:srgbClr val="696969"/>
                </a:solidFill>
                <a:highlight>
                  <a:srgbClr val="FFFFFF"/>
                </a:highlight>
              </a:rPr>
              <a:t>Если в первых двух столбцах матрицы есть хотя бы один </a:t>
            </a:r>
            <a:endParaRPr b="1" sz="16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96969"/>
                </a:solidFill>
                <a:highlight>
                  <a:srgbClr val="FFFFFF"/>
                </a:highlight>
              </a:rPr>
              <a:t>! отрицательный элемент, то вычислить сумму положительных</a:t>
            </a:r>
            <a:endParaRPr b="1" sz="16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696969"/>
                </a:solidFill>
                <a:highlight>
                  <a:srgbClr val="FFFFFF"/>
                </a:highlight>
              </a:rPr>
              <a:t>! элементов этих столбцов.</a:t>
            </a:r>
            <a:endParaRPr b="1" sz="16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parameter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m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m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vs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logical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arr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11.0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12.0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13.0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14.0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15.0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21.0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22.0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23.0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24.0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25.0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31.0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32.0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33.0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34.0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35.0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600">
              <a:solidFill>
                <a:srgbClr val="808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arr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any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mask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0.0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dim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arr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.or.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arr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then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vs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sum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array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mask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0.0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dim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vs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vs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'Сумма положительных элементов первых двух столбцов s = 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'В первых двух столбцах нет отрицательных элементов'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endParaRPr b="1" sz="16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Умножение векторов и матриц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DOT_PRODUCT(vector_a, vector_b)</a:t>
            </a:r>
            <a:r>
              <a:rPr lang="ru" sz="1600"/>
              <a:t> - возвращает сумму произведений элементов с равными значениями индексов одномерных массивов (векторов) </a:t>
            </a:r>
            <a:r>
              <a:rPr b="1" lang="ru" sz="1600"/>
              <a:t>vector_a</a:t>
            </a:r>
            <a:r>
              <a:rPr lang="ru" sz="1600"/>
              <a:t> и </a:t>
            </a:r>
            <a:r>
              <a:rPr b="1" lang="ru" sz="1600"/>
              <a:t>vector_b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MATMUL(matrix_a, matrix_b)</a:t>
            </a:r>
            <a:r>
              <a:rPr lang="ru" sz="1600"/>
              <a:t> - выполняет по принятым в математике правилам умножение матриц </a:t>
            </a:r>
            <a:r>
              <a:rPr b="1" lang="ru" sz="1600"/>
              <a:t>matrix_a</a:t>
            </a:r>
            <a:r>
              <a:rPr lang="ru" sz="1600"/>
              <a:t> и </a:t>
            </a:r>
            <a:r>
              <a:rPr b="1" lang="ru" sz="1600"/>
              <a:t>matrix_b</a:t>
            </a:r>
            <a:r>
              <a:rPr lang="ru" sz="1600"/>
              <a:t> целого, вещественного, комплексного и логического типа.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/>
              <a:t>Переформирование массива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SzPts val="1600"/>
              <a:buChar char="●"/>
            </a:pPr>
            <a:r>
              <a:rPr b="1" lang="ru" sz="1600"/>
              <a:t>RESHAPE(source, shape [, pad] [, order])</a:t>
            </a:r>
            <a:r>
              <a:rPr lang="ru" sz="1600"/>
              <a:t> - формирует массив заданной формы </a:t>
            </a:r>
            <a:r>
              <a:rPr b="1" lang="ru" sz="1600"/>
              <a:t>shape</a:t>
            </a:r>
            <a:r>
              <a:rPr lang="ru" sz="1600"/>
              <a:t> из элементов массива </a:t>
            </a:r>
            <a:r>
              <a:rPr b="1" lang="ru" sz="1600"/>
              <a:t>source</a:t>
            </a:r>
            <a:r>
              <a:rPr lang="ru" sz="1600"/>
              <a:t>. Результирующий массив имеет те же тип и разновидность типа, что и </a:t>
            </a:r>
            <a:r>
              <a:rPr b="1" lang="ru" sz="1600"/>
              <a:t>source</a:t>
            </a:r>
            <a:r>
              <a:rPr lang="ru" sz="1600"/>
              <a:t>; </a:t>
            </a:r>
            <a:r>
              <a:rPr b="1" lang="ru" sz="1600"/>
              <a:t>shape</a:t>
            </a:r>
            <a:r>
              <a:rPr lang="ru" sz="1600"/>
              <a:t> - одномерный целочисленный массив, задающий форму результата; </a:t>
            </a:r>
            <a:r>
              <a:rPr b="1" lang="ru" sz="1600"/>
              <a:t>order</a:t>
            </a:r>
            <a:r>
              <a:rPr lang="ru" sz="1600"/>
              <a:t> - необязательный одномерный массив того же размера, что и shape, задающий порядок заполнения массива - результата; </a:t>
            </a:r>
            <a:r>
              <a:rPr b="1" lang="ru" sz="1600"/>
              <a:t>pad</a:t>
            </a:r>
            <a:r>
              <a:rPr lang="ru" sz="1600"/>
              <a:t> - необязательный массив того же типа, что и </a:t>
            </a:r>
            <a:r>
              <a:rPr b="1" lang="ru" sz="1600"/>
              <a:t>source</a:t>
            </a:r>
            <a:r>
              <a:rPr lang="ru" sz="1600"/>
              <a:t>, поставляющий недостающие элементы в массив - результат.</a:t>
            </a:r>
            <a:endParaRPr sz="1600"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/>
              <a:t>Упаковка и распаковка массивов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PACK(array, mask [, vector]) </a:t>
            </a:r>
            <a:r>
              <a:rPr lang="ru" sz="1500"/>
              <a:t>- упаковывает массив array в одномерный массив (вектор) под управлением массива </a:t>
            </a:r>
            <a:r>
              <a:rPr b="1" lang="ru" sz="1500"/>
              <a:t>mask</a:t>
            </a:r>
            <a:r>
              <a:rPr lang="ru" sz="1500"/>
              <a:t>; </a:t>
            </a:r>
            <a:r>
              <a:rPr b="1" lang="ru" sz="1500"/>
              <a:t>vector</a:t>
            </a:r>
            <a:r>
              <a:rPr lang="ru" sz="1500"/>
              <a:t> - одномерный массив; если </a:t>
            </a:r>
            <a:r>
              <a:rPr b="1" lang="ru" sz="1500"/>
              <a:t>vector</a:t>
            </a:r>
            <a:r>
              <a:rPr lang="ru" sz="1500"/>
              <a:t> задан и имеет размер, больший числа элементов со значением </a:t>
            </a:r>
            <a:r>
              <a:rPr b="1" lang="ru" sz="1500"/>
              <a:t>.TRUE.</a:t>
            </a:r>
            <a:r>
              <a:rPr lang="ru" sz="1500"/>
              <a:t> в </a:t>
            </a:r>
            <a:r>
              <a:rPr b="1" lang="ru" sz="1500"/>
              <a:t>mask</a:t>
            </a:r>
            <a:r>
              <a:rPr lang="ru" sz="1500"/>
              <a:t>, то дополнительные элементы массива </a:t>
            </a:r>
            <a:r>
              <a:rPr b="1" lang="ru" sz="1500"/>
              <a:t>vector</a:t>
            </a:r>
            <a:r>
              <a:rPr lang="ru" sz="1500"/>
              <a:t> копируются без изменений в массив - результат.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ru" sz="1500"/>
              <a:t>UNPACK(vector, mask, field)</a:t>
            </a:r>
            <a:r>
              <a:rPr lang="ru" sz="1500"/>
              <a:t> - возвращает массив того же типа и разновидности типа, как и у одномерного массива </a:t>
            </a:r>
            <a:r>
              <a:rPr b="1" lang="ru" sz="1500"/>
              <a:t>vector</a:t>
            </a:r>
            <a:r>
              <a:rPr lang="ru" sz="1500"/>
              <a:t> (массива, из которого </a:t>
            </a:r>
            <a:r>
              <a:rPr b="1" lang="ru" sz="1500"/>
              <a:t>формируется</a:t>
            </a:r>
            <a:r>
              <a:rPr lang="ru" sz="1500"/>
              <a:t> результат), и той же формы, что у логического массива </a:t>
            </a:r>
            <a:r>
              <a:rPr b="1" lang="ru" sz="1500"/>
              <a:t>mask</a:t>
            </a:r>
            <a:r>
              <a:rPr lang="ru" sz="1500"/>
              <a:t>. Число элементов </a:t>
            </a:r>
            <a:r>
              <a:rPr b="1" lang="ru" sz="1500"/>
              <a:t>vector</a:t>
            </a:r>
            <a:r>
              <a:rPr lang="ru" sz="1500"/>
              <a:t> по меньшей мере равно числу истинных элементов массива </a:t>
            </a:r>
            <a:r>
              <a:rPr b="1" lang="ru" sz="1500"/>
              <a:t>mask</a:t>
            </a:r>
            <a:r>
              <a:rPr lang="ru" sz="1500"/>
              <a:t>; </a:t>
            </a:r>
            <a:r>
              <a:rPr b="1" lang="ru" sz="1500"/>
              <a:t>field</a:t>
            </a:r>
            <a:r>
              <a:rPr lang="ru" sz="1500"/>
              <a:t> должен быть скаляром либо иметь ту же форму, которую имеет и массив </a:t>
            </a:r>
            <a:r>
              <a:rPr b="1" lang="ru" sz="1500"/>
              <a:t>mask</a:t>
            </a:r>
            <a:r>
              <a:rPr lang="ru" sz="1500"/>
              <a:t>, а его тип и параметры типа должны быть такими же, как у </a:t>
            </a:r>
            <a:r>
              <a:rPr b="1" lang="ru" sz="1500"/>
              <a:t>vector</a:t>
            </a:r>
            <a:r>
              <a:rPr lang="ru" sz="1500"/>
              <a:t>; </a:t>
            </a:r>
            <a:r>
              <a:rPr b="1" lang="ru" sz="1500"/>
              <a:t>field</a:t>
            </a:r>
            <a:r>
              <a:rPr lang="ru" sz="1500"/>
              <a:t> - скаляр или массив, поставляющий недостающие данные в массив - результат функции </a:t>
            </a:r>
            <a:r>
              <a:rPr b="1" lang="ru" sz="1500"/>
              <a:t>UNPACK</a:t>
            </a:r>
            <a:r>
              <a:rPr lang="ru" sz="1500"/>
              <a:t>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500"/>
              <a:t>Преобразование массивов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SzPts val="1500"/>
              <a:buChar char="●"/>
            </a:pPr>
            <a:r>
              <a:rPr b="1" lang="ru" sz="1500"/>
              <a:t>MERGE(tsource, fsource, mask)</a:t>
            </a:r>
            <a:r>
              <a:rPr lang="ru" sz="1500"/>
              <a:t> - создает согласно заданной маске </a:t>
            </a:r>
            <a:r>
              <a:rPr b="1" lang="ru" sz="1500"/>
              <a:t>mask</a:t>
            </a:r>
            <a:r>
              <a:rPr lang="ru" sz="1500"/>
              <a:t> новый массив из элементов двух массивов </a:t>
            </a:r>
            <a:r>
              <a:rPr b="1" lang="ru" sz="1500"/>
              <a:t>tsource</a:t>
            </a:r>
            <a:r>
              <a:rPr lang="ru" sz="1500"/>
              <a:t> и </a:t>
            </a:r>
            <a:r>
              <a:rPr b="1" lang="ru" sz="1500"/>
              <a:t>fsource</a:t>
            </a:r>
            <a:r>
              <a:rPr lang="ru" sz="1500"/>
              <a:t>, имеющих одинаковые форму, тип и параметр разновидности типа.</a:t>
            </a:r>
            <a:endParaRPr b="1" sz="1500"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1450"/>
              <a:t>Построение массива из копий исходного массива</a:t>
            </a:r>
            <a:endParaRPr b="1" sz="1450"/>
          </a:p>
          <a:p>
            <a:pPr indent="-320675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50"/>
              <a:buChar char="●"/>
            </a:pPr>
            <a:r>
              <a:rPr b="1" lang="ru" sz="1450"/>
              <a:t>SPREAD(source, dim, ncopies)</a:t>
            </a:r>
            <a:r>
              <a:rPr lang="ru" sz="1450"/>
              <a:t> - повторяет массив source вдоль заданного измерения </a:t>
            </a:r>
            <a:r>
              <a:rPr b="1" lang="ru" sz="1450"/>
              <a:t>dim</a:t>
            </a:r>
            <a:r>
              <a:rPr lang="ru" sz="1450"/>
              <a:t> в массиве - результате, ранг которого на единицу больше </a:t>
            </a:r>
            <a:r>
              <a:rPr b="1" lang="ru" sz="1450"/>
              <a:t>source</a:t>
            </a:r>
            <a:r>
              <a:rPr lang="ru" sz="1450"/>
              <a:t>; </a:t>
            </a:r>
            <a:r>
              <a:rPr b="1" lang="ru" sz="1450"/>
              <a:t>ncopies</a:t>
            </a:r>
            <a:r>
              <a:rPr lang="ru" sz="1450"/>
              <a:t> - число повторений </a:t>
            </a:r>
            <a:r>
              <a:rPr b="1" lang="ru" sz="1450"/>
              <a:t>source</a:t>
            </a:r>
            <a:r>
              <a:rPr lang="ru" sz="1450"/>
              <a:t>.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ru" sz="1450"/>
              <a:t>Функции сдвига массива</a:t>
            </a:r>
            <a:endParaRPr b="1" sz="1450"/>
          </a:p>
          <a:p>
            <a:pPr indent="-320675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50"/>
              <a:buChar char="●"/>
            </a:pPr>
            <a:r>
              <a:rPr b="1" lang="ru" sz="1450"/>
              <a:t>CSHIFT(array, shift [, dim])</a:t>
            </a:r>
            <a:r>
              <a:rPr lang="ru" sz="1450"/>
              <a:t> выполняет циклический сдвиг массива </a:t>
            </a:r>
            <a:r>
              <a:rPr b="1" lang="ru" sz="1450"/>
              <a:t>array</a:t>
            </a:r>
            <a:r>
              <a:rPr lang="ru" sz="1450"/>
              <a:t> по заданному необязательному индексу </a:t>
            </a:r>
            <a:r>
              <a:rPr b="1" lang="ru" sz="1450"/>
              <a:t>dim</a:t>
            </a:r>
            <a:r>
              <a:rPr lang="ru" sz="1450"/>
              <a:t> на </a:t>
            </a:r>
            <a:r>
              <a:rPr b="1" lang="ru" sz="1450"/>
              <a:t>shift</a:t>
            </a:r>
            <a:r>
              <a:rPr lang="ru" sz="1450"/>
              <a:t> позиций. Тип </a:t>
            </a:r>
            <a:r>
              <a:rPr b="1" lang="ru" sz="1450"/>
              <a:t>shift</a:t>
            </a:r>
            <a:r>
              <a:rPr lang="ru" sz="1450"/>
              <a:t> и </a:t>
            </a:r>
            <a:r>
              <a:rPr b="1" lang="ru" sz="1450"/>
              <a:t>dim</a:t>
            </a:r>
            <a:r>
              <a:rPr lang="ru" sz="1450"/>
              <a:t> - </a:t>
            </a:r>
            <a:r>
              <a:rPr b="1" lang="ru" sz="1450"/>
              <a:t>INTEGER</a:t>
            </a:r>
            <a:r>
              <a:rPr lang="ru" sz="1450"/>
              <a:t>.</a:t>
            </a:r>
            <a:endParaRPr sz="1450"/>
          </a:p>
          <a:p>
            <a:pPr indent="-3206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50"/>
              <a:buChar char="●"/>
            </a:pPr>
            <a:r>
              <a:rPr b="1" lang="ru" sz="1450"/>
              <a:t>EOSHIFT(array, shift [, boundary] [, dim])</a:t>
            </a:r>
            <a:r>
              <a:rPr lang="ru" sz="1450"/>
              <a:t> - выполняет вытесняющий левый или правый сдвиг в массиве </a:t>
            </a:r>
            <a:r>
              <a:rPr b="1" lang="ru" sz="1450"/>
              <a:t>array</a:t>
            </a:r>
            <a:r>
              <a:rPr lang="ru" sz="1450"/>
              <a:t> на </a:t>
            </a:r>
            <a:r>
              <a:rPr b="1" lang="ru" sz="1450"/>
              <a:t>shift</a:t>
            </a:r>
            <a:r>
              <a:rPr lang="ru" sz="1450"/>
              <a:t> позиций по заданному необязательному индексу </a:t>
            </a:r>
            <a:r>
              <a:rPr b="1" lang="ru" sz="1450"/>
              <a:t>dim</a:t>
            </a:r>
            <a:r>
              <a:rPr lang="ru" sz="1450"/>
              <a:t> и заполняет необязательными краевыми значениями образуемые в результате сдвига пропуски. Тип </a:t>
            </a:r>
            <a:r>
              <a:rPr b="1" lang="ru" sz="1450"/>
              <a:t>shift</a:t>
            </a:r>
            <a:r>
              <a:rPr lang="ru" sz="1450"/>
              <a:t> и </a:t>
            </a:r>
            <a:r>
              <a:rPr b="1" lang="ru" sz="1450"/>
              <a:t>dim</a:t>
            </a:r>
            <a:r>
              <a:rPr lang="ru" sz="1450"/>
              <a:t> - </a:t>
            </a:r>
            <a:r>
              <a:rPr b="1" lang="ru" sz="1450"/>
              <a:t>INTEGER</a:t>
            </a:r>
            <a:r>
              <a:rPr lang="ru" sz="1450"/>
              <a:t>; </a:t>
            </a:r>
            <a:r>
              <a:rPr b="1" lang="ru" sz="1450"/>
              <a:t>boundary</a:t>
            </a:r>
            <a:r>
              <a:rPr lang="ru" sz="1450"/>
              <a:t> - необязательный параметр того же типа, что и </a:t>
            </a:r>
            <a:r>
              <a:rPr b="1" lang="ru" sz="1450"/>
              <a:t>array</a:t>
            </a:r>
            <a:r>
              <a:rPr lang="ru" sz="1450"/>
              <a:t>; задает значения, которыми заполняются возникающие в результате сдвига пропуски.</a:t>
            </a:r>
            <a:endParaRPr sz="14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b="1" lang="ru" sz="1450"/>
              <a:t>Транспонирование матрицы</a:t>
            </a:r>
            <a:endParaRPr b="1" sz="1450"/>
          </a:p>
          <a:p>
            <a:pPr indent="-320675" lvl="0" marL="457200" rtl="0" algn="l">
              <a:lnSpc>
                <a:spcPct val="100000"/>
              </a:lnSpc>
              <a:spcBef>
                <a:spcPts val="200"/>
              </a:spcBef>
              <a:spcAft>
                <a:spcPts val="1000"/>
              </a:spcAft>
              <a:buSzPts val="1450"/>
              <a:buChar char="●"/>
            </a:pPr>
            <a:r>
              <a:rPr b="1" lang="ru" sz="1450"/>
              <a:t>TRANSPOSE(matrix)</a:t>
            </a:r>
            <a:r>
              <a:rPr lang="ru" sz="1450"/>
              <a:t> - меняет местами (транспонирует) столбцы и строки матрицы (двумерного массива) </a:t>
            </a:r>
            <a:r>
              <a:rPr b="1" lang="ru" sz="1450"/>
              <a:t>matrix</a:t>
            </a:r>
            <a:r>
              <a:rPr lang="ru" sz="1450"/>
              <a:t>. Тип и разновидность типа результирующего массива и </a:t>
            </a:r>
            <a:r>
              <a:rPr b="1" lang="ru" sz="1450"/>
              <a:t>matrix</a:t>
            </a:r>
            <a:r>
              <a:rPr lang="ru" sz="1450"/>
              <a:t> одинаковы. Если </a:t>
            </a:r>
            <a:r>
              <a:rPr b="1" lang="ru" sz="1450"/>
              <a:t>matrix</a:t>
            </a:r>
            <a:r>
              <a:rPr lang="ru" sz="1450"/>
              <a:t> имеет форму</a:t>
            </a:r>
            <a:r>
              <a:rPr b="1" lang="ru" sz="1450"/>
              <a:t> (k, n)</a:t>
            </a:r>
            <a:r>
              <a:rPr lang="ru" sz="1450"/>
              <a:t>, то результат имеет форму </a:t>
            </a:r>
            <a:r>
              <a:rPr b="1" lang="ru" sz="1450"/>
              <a:t>(n, k)</a:t>
            </a:r>
            <a:r>
              <a:rPr lang="ru" sz="1450"/>
              <a:t>.</a:t>
            </a:r>
            <a:endParaRPr sz="1450"/>
          </a:p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array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vec1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vec2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logical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mask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array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reshape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((/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7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Массив array:	7  0  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				0 -5  0</a:t>
            </a:r>
            <a:endParaRPr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mask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array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endParaRPr>
              <a:solidFill>
                <a:srgbClr val="008C0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Массив mask:	.true.  .false. .false.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				.false. .true.  .false.</a:t>
            </a:r>
            <a:endParaRPr>
              <a:solidFill>
                <a:srgbClr val="008C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vec1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pack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array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mask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vec2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pack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array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mask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array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vector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/))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vec1    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     7     -5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vec2    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     7      2      3      4      5</a:t>
            </a:r>
            <a:endParaRPr/>
          </a:p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обработки строк</a:t>
            </a:r>
            <a:endParaRPr sz="2820"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IACHAR(c)</a:t>
            </a:r>
            <a:r>
              <a:rPr lang="ru" sz="1600"/>
              <a:t> - элементная функция; возвращает значение стандартного целого типа, равное </a:t>
            </a:r>
            <a:r>
              <a:rPr b="1" lang="ru" sz="1600"/>
              <a:t>ASCII-коду</a:t>
            </a:r>
            <a:r>
              <a:rPr lang="ru" sz="1600"/>
              <a:t> символа </a:t>
            </a:r>
            <a:r>
              <a:rPr b="1" lang="ru" sz="1600"/>
              <a:t>c</a:t>
            </a:r>
            <a:r>
              <a:rPr lang="ru" sz="1600"/>
              <a:t>. Тип параметра </a:t>
            </a:r>
            <a:r>
              <a:rPr b="1" lang="ru" sz="1600"/>
              <a:t>c</a:t>
            </a:r>
            <a:r>
              <a:rPr lang="ru" sz="1600"/>
              <a:t> - </a:t>
            </a:r>
            <a:r>
              <a:rPr b="1" lang="ru" sz="1600"/>
              <a:t>CHARACTER(1)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ACHAR(i)</a:t>
            </a:r>
            <a:r>
              <a:rPr lang="ru" sz="1600"/>
              <a:t> - элементная функция; возвращает символ типа </a:t>
            </a:r>
            <a:r>
              <a:rPr b="1" lang="ru" sz="1600"/>
              <a:t>CHARACTER(1)</a:t>
            </a:r>
            <a:r>
              <a:rPr lang="ru" sz="1600"/>
              <a:t>, код которого в таблице </a:t>
            </a:r>
            <a:r>
              <a:rPr b="1" lang="ru" sz="1600"/>
              <a:t>ASCII-кодов</a:t>
            </a:r>
            <a:r>
              <a:rPr lang="ru" sz="1600"/>
              <a:t> символов равен </a:t>
            </a:r>
            <a:r>
              <a:rPr b="1" lang="ru" sz="1600"/>
              <a:t>i (0 &lt;= i &lt;= 255)</a:t>
            </a:r>
            <a:r>
              <a:rPr lang="ru" sz="1600"/>
              <a:t>. Тип </a:t>
            </a:r>
            <a:r>
              <a:rPr b="1" lang="ru" sz="1600"/>
              <a:t>i </a:t>
            </a:r>
            <a:r>
              <a:rPr lang="ru" sz="1600"/>
              <a:t>- </a:t>
            </a:r>
            <a:r>
              <a:rPr b="1" lang="ru" sz="1600"/>
              <a:t>INTEGER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LGE(string_a, string_b)</a:t>
            </a:r>
            <a:r>
              <a:rPr lang="ru" sz="1600"/>
              <a:t> - элементная функция; возвращает </a:t>
            </a:r>
            <a:r>
              <a:rPr b="1" lang="ru" sz="1600"/>
              <a:t>.TRUE.</a:t>
            </a:r>
            <a:r>
              <a:rPr lang="ru" sz="1600"/>
              <a:t>, если строка </a:t>
            </a:r>
            <a:r>
              <a:rPr b="1" lang="ru" sz="1600"/>
              <a:t>string_a</a:t>
            </a:r>
            <a:r>
              <a:rPr lang="ru" sz="1600"/>
              <a:t> больше строки </a:t>
            </a:r>
            <a:r>
              <a:rPr b="1" lang="ru" sz="1600"/>
              <a:t>string_b</a:t>
            </a:r>
            <a:r>
              <a:rPr lang="ru" sz="1600"/>
              <a:t> или равна ей, иначе результат функции - </a:t>
            </a:r>
            <a:r>
              <a:rPr b="1" lang="ru" sz="1600"/>
              <a:t>.FALSE.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LGT(string_a, string_b)</a:t>
            </a:r>
            <a:r>
              <a:rPr lang="ru" sz="1600"/>
              <a:t> - элементная функция; возвращает </a:t>
            </a:r>
            <a:r>
              <a:rPr b="1" lang="ru" sz="1600"/>
              <a:t>.TRUE.</a:t>
            </a:r>
            <a:r>
              <a:rPr lang="ru" sz="1600"/>
              <a:t>, если строка </a:t>
            </a:r>
            <a:r>
              <a:rPr b="1" lang="ru" sz="1600"/>
              <a:t>string_a</a:t>
            </a:r>
            <a:r>
              <a:rPr lang="ru" sz="1600"/>
              <a:t> больше строки </a:t>
            </a:r>
            <a:r>
              <a:rPr b="1" lang="ru" sz="1600"/>
              <a:t>string_b</a:t>
            </a:r>
            <a:r>
              <a:rPr lang="ru" sz="1600"/>
              <a:t>, иначе результат функции - </a:t>
            </a:r>
            <a:r>
              <a:rPr b="1" lang="ru" sz="1600"/>
              <a:t>.FALSE.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LLE(string_a, string_b)</a:t>
            </a:r>
            <a:r>
              <a:rPr lang="ru" sz="1600"/>
              <a:t> - элементная функция; возвращает</a:t>
            </a:r>
            <a:r>
              <a:rPr b="1" lang="ru" sz="1600"/>
              <a:t> .TRUE.</a:t>
            </a:r>
            <a:r>
              <a:rPr lang="ru" sz="1600"/>
              <a:t>, если строка </a:t>
            </a:r>
            <a:r>
              <a:rPr b="1" lang="ru" sz="1600"/>
              <a:t>string_a</a:t>
            </a:r>
            <a:r>
              <a:rPr lang="ru" sz="1600"/>
              <a:t> меньше строки </a:t>
            </a:r>
            <a:r>
              <a:rPr b="1" lang="ru" sz="1600"/>
              <a:t>string_b</a:t>
            </a:r>
            <a:r>
              <a:rPr lang="ru" sz="1600"/>
              <a:t> или равна ей, иначе результат функции - </a:t>
            </a:r>
            <a:r>
              <a:rPr b="1" lang="ru" sz="1600"/>
              <a:t>.FALSE.</a:t>
            </a:r>
            <a:r>
              <a:rPr lang="ru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ru" sz="1600"/>
              <a:t>LLT(string_a, string_b)</a:t>
            </a:r>
            <a:r>
              <a:rPr lang="ru" sz="1600"/>
              <a:t> - элементная функция; возвращает </a:t>
            </a:r>
            <a:r>
              <a:rPr b="1" lang="ru" sz="1600"/>
              <a:t>.TRUE.</a:t>
            </a:r>
            <a:r>
              <a:rPr lang="ru" sz="1600"/>
              <a:t>, если строка </a:t>
            </a:r>
            <a:r>
              <a:rPr b="1" lang="ru" sz="1600"/>
              <a:t>string_a</a:t>
            </a:r>
            <a:r>
              <a:rPr lang="ru" sz="1600"/>
              <a:t> меньше строки </a:t>
            </a:r>
            <a:r>
              <a:rPr b="1" lang="ru" sz="1600"/>
              <a:t>string_b</a:t>
            </a:r>
            <a:r>
              <a:rPr lang="ru" sz="1600"/>
              <a:t>, иначе результат функции - </a:t>
            </a:r>
            <a:r>
              <a:rPr b="1" lang="ru" sz="1600"/>
              <a:t>.FALSE.</a:t>
            </a:r>
            <a:r>
              <a:rPr lang="ru" sz="1600"/>
              <a:t>.</a:t>
            </a:r>
            <a:endParaRPr sz="1600"/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обработки строк</a:t>
            </a:r>
            <a:endParaRPr sz="2820"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LEN(string)</a:t>
            </a:r>
            <a:r>
              <a:rPr lang="ru" sz="1600"/>
              <a:t> - справочная функция; возвращает длину строки </a:t>
            </a:r>
            <a:r>
              <a:rPr b="1" lang="ru" sz="1600"/>
              <a:t>string</a:t>
            </a:r>
            <a:r>
              <a:rPr lang="ru" sz="1600"/>
              <a:t>. Результат имеет стандартный целый тип. Задание значения строки </a:t>
            </a:r>
            <a:r>
              <a:rPr b="1" lang="ru" sz="1600"/>
              <a:t>string</a:t>
            </a:r>
            <a:r>
              <a:rPr lang="ru" sz="1600"/>
              <a:t> необязательно. Параметр </a:t>
            </a:r>
            <a:r>
              <a:rPr b="1" lang="ru" sz="1600"/>
              <a:t>string</a:t>
            </a:r>
            <a:r>
              <a:rPr lang="ru" sz="1600"/>
              <a:t> может быть символьным массивом. В этом случае функция возвращает длину элемента массива.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ADJUSTL(string)</a:t>
            </a:r>
            <a:r>
              <a:rPr lang="ru" sz="1600"/>
              <a:t> - элементная функция; выполняет левое выравнивание символьной строки: удаляет все ведущие пробелы и вставляет их в конец строки, например:</a:t>
            </a:r>
            <a:endParaRPr sz="1600"/>
          </a:p>
          <a:p>
            <a:pPr indent="177800" lvl="0" marL="279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adjustl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     abc’) // 'def'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abc     dfe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ADJUSTR(string)</a:t>
            </a:r>
            <a:r>
              <a:rPr lang="ru" sz="1600"/>
              <a:t> - элементная функция; выравнивает символьную строку по правой границе за счет удаления всех хвостовых пробелов и их последующей вставке в начало строки.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ru" sz="1600"/>
              <a:t>TRIM(string)</a:t>
            </a:r>
            <a:r>
              <a:rPr lang="ru" sz="1600"/>
              <a:t> - удаляет хвостовые пробелы строки string.</a:t>
            </a:r>
            <a:endParaRPr sz="1600"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обработки строк</a:t>
            </a:r>
            <a:endParaRPr sz="2820"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INDEX(string, substring [, back])</a:t>
            </a:r>
            <a:r>
              <a:rPr lang="ru" sz="1600"/>
              <a:t> - элементная функция; возвращает номер позиции, с которой начинается первое вхождение строки </a:t>
            </a:r>
            <a:r>
              <a:rPr b="1" lang="ru" sz="1600"/>
              <a:t>substring</a:t>
            </a:r>
            <a:r>
              <a:rPr lang="ru" sz="1600"/>
              <a:t> в строке </a:t>
            </a:r>
            <a:r>
              <a:rPr b="1" lang="ru" sz="1600"/>
              <a:t>string</a:t>
            </a:r>
            <a:r>
              <a:rPr lang="ru" sz="1600"/>
              <a:t>. Результат имеет стандартный целый тип. Если параметр </a:t>
            </a:r>
            <a:r>
              <a:rPr b="1" lang="ru" sz="1600"/>
              <a:t>back</a:t>
            </a:r>
            <a:r>
              <a:rPr lang="ru" sz="1600"/>
              <a:t> отсутствует или задан со значением </a:t>
            </a:r>
            <a:r>
              <a:rPr b="1" lang="ru" sz="1600"/>
              <a:t>.FALSE.</a:t>
            </a:r>
            <a:r>
              <a:rPr lang="ru" sz="1600"/>
              <a:t>, то поиск ведется слева направо. Если значение </a:t>
            </a:r>
            <a:r>
              <a:rPr b="1" lang="ru" sz="1600"/>
              <a:t>back</a:t>
            </a:r>
            <a:r>
              <a:rPr lang="ru" sz="1600"/>
              <a:t> есть </a:t>
            </a:r>
            <a:r>
              <a:rPr b="1" lang="ru" sz="1600"/>
              <a:t>.TRUE.</a:t>
            </a:r>
            <a:r>
              <a:rPr lang="ru" sz="1600"/>
              <a:t>, то поиск ведется справа налево, то есть начиная с конца строки. Если строка </a:t>
            </a:r>
            <a:r>
              <a:rPr b="1" lang="ru" sz="1600"/>
              <a:t>substring</a:t>
            </a:r>
            <a:r>
              <a:rPr lang="ru" sz="1600"/>
              <a:t> не содержится в строке </a:t>
            </a:r>
            <a:r>
              <a:rPr b="1" lang="ru" sz="1600"/>
              <a:t>string</a:t>
            </a:r>
            <a:r>
              <a:rPr lang="ru" sz="1600"/>
              <a:t>, то функция возвратит </a:t>
            </a:r>
            <a:r>
              <a:rPr b="1" lang="ru" sz="1600"/>
              <a:t>0</a:t>
            </a:r>
            <a:r>
              <a:rPr lang="ru" sz="1600"/>
              <a:t>. Номер позиции в любом случае исчисляется от начала строки.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ru" sz="1600"/>
              <a:t>Пример</a:t>
            </a:r>
            <a:endParaRPr b="1" i="1" sz="16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character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120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sta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'Abcd, abcd, abcd, abcd, abcd'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index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sta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'abcd'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7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1778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index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sta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'abcd'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.true.)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25</a:t>
            </a:r>
            <a:endParaRPr sz="16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REPEAT(string, ncopies)</a:t>
            </a:r>
            <a:r>
              <a:rPr lang="ru" sz="1600"/>
              <a:t> - возвращает строку, содержащую </a:t>
            </a:r>
            <a:r>
              <a:rPr b="1" lang="ru" sz="1600"/>
              <a:t>ncopies</a:t>
            </a:r>
            <a:r>
              <a:rPr lang="ru" sz="1600"/>
              <a:t> повторений строки </a:t>
            </a:r>
            <a:r>
              <a:rPr b="1" lang="ru" sz="1600"/>
              <a:t>string</a:t>
            </a:r>
            <a:r>
              <a:rPr lang="ru" sz="1600"/>
              <a:t> (выполняет </a:t>
            </a:r>
            <a:r>
              <a:rPr b="1" lang="ru" sz="1600"/>
              <a:t>ncopies</a:t>
            </a:r>
            <a:r>
              <a:rPr lang="ru" sz="1600"/>
              <a:t> конкатенаций строки </a:t>
            </a:r>
            <a:r>
              <a:rPr b="1" lang="ru" sz="1600"/>
              <a:t>string</a:t>
            </a:r>
            <a:r>
              <a:rPr lang="ru" sz="1600"/>
              <a:t>).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ru" sz="1600"/>
              <a:t>SCAN(string, set [, back])</a:t>
            </a:r>
            <a:r>
              <a:rPr lang="ru" sz="1600"/>
              <a:t> - возвращает номер позиции первого найденного в строке </a:t>
            </a:r>
            <a:r>
              <a:rPr b="1" lang="ru" sz="1600"/>
              <a:t>string</a:t>
            </a:r>
            <a:r>
              <a:rPr lang="ru" sz="1600"/>
              <a:t> символа строки </a:t>
            </a:r>
            <a:r>
              <a:rPr b="1" lang="ru" sz="1600"/>
              <a:t>set</a:t>
            </a:r>
            <a:r>
              <a:rPr lang="ru" sz="1600"/>
              <a:t>.</a:t>
            </a:r>
            <a:endParaRPr sz="1600"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Случайные числа</a:t>
            </a:r>
            <a:endParaRPr sz="2820"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621025"/>
            <a:ext cx="8520600" cy="4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CALL RANDOM_NUMBER(harvest)</a:t>
            </a:r>
            <a:r>
              <a:rPr lang="ru" sz="1600"/>
              <a:t> - возвращает псевдослучайное число </a:t>
            </a:r>
            <a:r>
              <a:rPr b="1" lang="ru" sz="1600"/>
              <a:t>harvest</a:t>
            </a:r>
            <a:r>
              <a:rPr lang="ru" sz="1600"/>
              <a:t> или массив </a:t>
            </a:r>
            <a:r>
              <a:rPr b="1" lang="ru" sz="1600"/>
              <a:t>harvest</a:t>
            </a:r>
            <a:r>
              <a:rPr lang="ru" sz="1600"/>
              <a:t> таких чисел из равномерно распределенного интервала: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/>
              <a:t>0 &lt; x &lt; 1.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ru" sz="1600"/>
              <a:t>CALL RANDOM_SEED([size] [, put] [, get])</a:t>
            </a:r>
            <a:r>
              <a:rPr lang="ru" sz="1600"/>
              <a:t> - изменяет стартовую точку генератора псевдослучайных чисел, используемого подпрограммой </a:t>
            </a:r>
            <a:r>
              <a:rPr b="1" lang="ru" sz="1600"/>
              <a:t>RANDOM_NUMBER</a:t>
            </a:r>
            <a:r>
              <a:rPr lang="ru" sz="1600"/>
              <a:t>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" sz="1600"/>
              <a:t>Пример</a:t>
            </a:r>
            <a:endParaRPr b="1" i="1" sz="1600"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hav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random_seed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(12)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random_number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random_number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hav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hav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5.252978E-01    6.502543E-01    4.247389E-01</a:t>
            </a:r>
            <a:endParaRPr sz="1600"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Стандарт BLAS, LAPACK, NETLIB</a:t>
            </a:r>
            <a:endParaRPr sz="2820"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BLAS</a:t>
            </a:r>
            <a:r>
              <a:rPr lang="ru" sz="1900"/>
              <a:t> (англ. </a:t>
            </a:r>
            <a:r>
              <a:rPr b="1" lang="ru" sz="1900"/>
              <a:t>Basic Linear Algebra Subprograms</a:t>
            </a:r>
            <a:r>
              <a:rPr lang="ru" sz="1900"/>
              <a:t> — базовые подпрограммы линейной алгебры) — стандарт интерфейса программирования приложений для создания библиотек, выполняющих основные операции линейной алгебры, такие как умножение векторов и матриц. </a:t>
            </a:r>
            <a:r>
              <a:rPr lang="ru" sz="1900" u="sng">
                <a:solidFill>
                  <a:schemeClr val="hlink"/>
                </a:solidFill>
                <a:hlinkClick r:id="rId3"/>
              </a:rPr>
              <a:t>http://www.netlib.org/blas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/>
              <a:t>LAPACK</a:t>
            </a:r>
            <a:r>
              <a:rPr lang="ru" sz="1900"/>
              <a:t> (</a:t>
            </a:r>
            <a:r>
              <a:rPr b="1" lang="ru" sz="1900"/>
              <a:t>Linear Algebra PACKage</a:t>
            </a:r>
            <a:r>
              <a:rPr lang="ru" sz="1900"/>
              <a:t>) — библиотека с открытым исходным кодом, содержащая методы для решения основных задач линейной алгебры. </a:t>
            </a:r>
            <a:r>
              <a:rPr lang="ru" sz="1900" u="sng">
                <a:solidFill>
                  <a:schemeClr val="hlink"/>
                </a:solidFill>
                <a:hlinkClick r:id="rId4"/>
              </a:rPr>
              <a:t>http://www.netlib.org/lapack</a:t>
            </a:r>
            <a:endParaRPr sz="1900"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Элементные числовые функции</a:t>
            </a:r>
            <a:endParaRPr sz="2820"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{2410B92C-431E-4B32-97C9-B22BB6D6ADCE}</a:tableStyleId>
              </a:tblPr>
              <a:tblGrid>
                <a:gridCol w="2840200"/>
                <a:gridCol w="2840200"/>
                <a:gridCol w="2840200"/>
              </a:tblGrid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Функция и ее назначение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параметров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результата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ABS(a)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REAL, CMP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Абсолютная величина аргумента. Если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 целого типа, то и результат целого типа, в остальных случаях - вещественного.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333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complex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::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z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3.0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4.0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write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(*,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*)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abs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z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5.0 (тип результата - REAL(4))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AINT(a [, kind])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REAL(4|kind)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Обрезает вещественную величину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 в сторону нуля до целого числа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ANINT(a [, kind])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REAL(4|kind)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NINT(a [, kind])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INTEGER(4|kind)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ближайшее к значению аргумента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1875">
                <a:tc gridSpan="3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real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::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(/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2.8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2.8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1.3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/)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write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(*,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*)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anint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3.000000  -3.000000   1.000000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write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(*,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*)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nint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)),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nint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2.2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   -3      -2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write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(*,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*)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aint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2.6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aint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2.6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2.000000  -2.000000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10875"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Элементные числовые функции</a:t>
            </a:r>
            <a:endParaRPr sz="2820"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{2410B92C-431E-4B32-97C9-B22BB6D6ADCE}</a:tableStyleId>
              </a:tblPr>
              <a:tblGrid>
                <a:gridCol w="2840200"/>
                <a:gridCol w="2840200"/>
                <a:gridCol w="2840200"/>
              </a:tblGrid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Функция и ее назначение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параметров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результата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CEILING(a)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INTEGER(4)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число, большее или равное значению аргумента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FLOOR(a)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INTEGER(4)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наибольшее стандартное целое, меньшее или равное значению аргумента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</a:t>
                      </a:r>
                      <a:endParaRPr b="1"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8100">
                <a:tc gridSpan="3" rowSpan="5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integer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i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iarray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ceiling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8.01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9 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ceiling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8.01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-8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iarray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ceiling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((/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8.01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,-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5.6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/))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(9, -5)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floor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8.01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8 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floor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8.01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-9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iarray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floor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((/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8.01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,-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5.6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/))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(8, -6)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</a:tr>
              <a:tr h="358100">
                <a:tc gridSpan="3" vMerge="1"/>
                <a:tc hMerge="1" vMerge="1"/>
                <a:tc hMerge="1" vMerge="1"/>
              </a:tr>
              <a:tr h="358100">
                <a:tc gridSpan="3" vMerge="1"/>
                <a:tc hMerge="1" vMerge="1"/>
                <a:tc hMerge="1" vMerge="1"/>
              </a:tr>
              <a:tr h="351875">
                <a:tc gridSpan="3" vMerge="1"/>
                <a:tc hMerge="1" vMerge="1"/>
                <a:tc hMerge="1" vMerge="1"/>
              </a:tr>
              <a:tr h="610875"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Элементные числовые функции</a:t>
            </a:r>
            <a:endParaRPr sz="2820"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{2410B92C-431E-4B32-97C9-B22BB6D6ADCE}</a:tableStyleId>
              </a:tblPr>
              <a:tblGrid>
                <a:gridCol w="2840200"/>
                <a:gridCol w="2840200"/>
                <a:gridCol w="2840200"/>
              </a:tblGrid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Функция и ее назначение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параметров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результата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DIM(x, y)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x - y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если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x &gt; y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и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0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если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x &lt; y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dim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4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dim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4.0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6.0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   2        0.000000E+00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DPROD(x, y)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REAL(8)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произведение двойной точности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real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::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3.72382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b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=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2.39265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5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write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(*,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*)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a 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b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dprod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b</a:t>
                      </a:r>
                      <a:r>
                        <a:rPr lang="ru" sz="115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Результат: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279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lang="ru" sz="115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      8.9097980        8.90979744044290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150"/>
                        <a:t>SIGN(a, b)</a:t>
                      </a:r>
                      <a:endParaRPr b="1"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абсолютную величину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умноженную на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+1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если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b &gt; 0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и на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-1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если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b &lt; 0</a:t>
                      </a:r>
                      <a:endParaRPr b="1"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Элементные числовые функции</a:t>
            </a:r>
            <a:endParaRPr sz="2820"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{2410B92C-431E-4B32-97C9-B22BB6D6ADCE}</a:tableStyleId>
              </a:tblPr>
              <a:tblGrid>
                <a:gridCol w="2840200"/>
                <a:gridCol w="2840200"/>
                <a:gridCol w="2840200"/>
              </a:tblGrid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Функция и ее назначение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параметров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результата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MOD(a, p)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остаток от деления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 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на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p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write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(*,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*)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mod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3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mod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5.3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3.0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</a:t>
                      </a:r>
                      <a:r>
                        <a:rPr lang="ru" sz="110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   2      2.300000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6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MODULO(a, p)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 по модулю </a:t>
                      </a: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p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, вычисляется по формуле R = A - FLOOR(A / P) * P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81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modulo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	</a:t>
                      </a:r>
                      <a:r>
                        <a:rPr lang="ru" sz="110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   3           (q =  1)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modulo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(-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	</a:t>
                      </a:r>
                      <a:r>
                        <a:rPr lang="ru" sz="110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   2           (q = -2)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modulo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	</a:t>
                      </a:r>
                      <a:r>
                        <a:rPr lang="ru" sz="110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    -2           (q = -2)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modulo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7.285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2.35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</a:t>
                      </a:r>
                      <a:r>
                        <a:rPr lang="ru" sz="110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2.350001E-01     (q =  3)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</a:t>
                      </a:r>
                      <a:r>
                        <a:rPr b="1" lang="ru" sz="11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</a:rPr>
                        <a:t>print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*,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modulo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7.285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,</a:t>
                      </a:r>
                      <a:r>
                        <a:rPr lang="ru" sz="1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-</a:t>
                      </a:r>
                      <a:r>
                        <a:rPr lang="ru" sz="1100">
                          <a:solidFill>
                            <a:srgbClr val="008C00"/>
                          </a:solidFill>
                          <a:highlight>
                            <a:srgbClr val="FFFFFF"/>
                          </a:highlight>
                        </a:rPr>
                        <a:t>2.35</a:t>
                      </a:r>
                      <a:r>
                        <a:rPr lang="ru" sz="11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r>
                        <a:rPr lang="ru" sz="1150">
                          <a:solidFill>
                            <a:schemeClr val="dk2"/>
                          </a:solidFill>
                        </a:rPr>
                        <a:t>		</a:t>
                      </a:r>
                      <a:r>
                        <a:rPr lang="ru" sz="1100">
                          <a:solidFill>
                            <a:srgbClr val="696969"/>
                          </a:solidFill>
                          <a:highlight>
                            <a:srgbClr val="FFFFFF"/>
                          </a:highlight>
                        </a:rPr>
                        <a:t>! -2.115           (q = -4)</a:t>
                      </a:r>
                      <a:endParaRPr sz="1100">
                        <a:solidFill>
                          <a:srgbClr val="69696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Вычисление максимума и минимума</a:t>
            </a:r>
            <a:endParaRPr sz="2820"/>
          </a:p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3117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{2410B92C-431E-4B32-97C9-B22BB6D6ADCE}</a:tableStyleId>
              </a:tblPr>
              <a:tblGrid>
                <a:gridCol w="2840200"/>
                <a:gridCol w="2840200"/>
                <a:gridCol w="2840200"/>
              </a:tblGrid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Функция и ее назначение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параметров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Тип результата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AMAX0(a1, a2, [, a3,...])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INTEGER(4)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REAL(4)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MAX(a1, a2, [, a3,...])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/>
                        <a:t>Совпадает с типом параметров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MAX1(a1, a2, [, a3,...]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INTEGER(4)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максимум из двух или более значений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AMIN0(a1, a2, [, a3,...])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INTEGER(4)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REAL(4)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MIN(a1, a2, [, a3,...])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INT, REAL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50"/>
                        <a:t>Совпадает с типом параметров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ru" sz="1150">
                          <a:solidFill>
                            <a:schemeClr val="dk2"/>
                          </a:solidFill>
                        </a:rPr>
                        <a:t>MIN1(a1, a2, [, a3,...]</a:t>
                      </a:r>
                      <a:endParaRPr b="1"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REAL(4)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INTEGER(4)</a:t>
                      </a:r>
                      <a:endParaRPr sz="11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6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ru" sz="1150">
                          <a:solidFill>
                            <a:schemeClr val="dk2"/>
                          </a:solidFill>
                        </a:rPr>
                        <a:t>Возвращает минимум из двух или более значений</a:t>
                      </a:r>
                      <a:endParaRPr sz="115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Математические элементные функции</a:t>
            </a:r>
            <a:endParaRPr sz="28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090"/>
              <a:t>Функция		Тип параметров		Тип результата		Назначение</a:t>
            </a:r>
            <a:endParaRPr b="1"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b="1" lang="ru" sz="1090"/>
              <a:t>Экспонента, логарифм и корень</a:t>
            </a:r>
            <a:endParaRPr b="1"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EXP(x)			Real, Cmp			Те же,что у х			Возвращает e в степени x.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LOG(x)			”				”				Возвращает значение натурального логарифма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LOG10(x)		Real				”				Возвращает десятичный логарифм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SQRT(x)		Real, Cmp			”				Возвращает квадратный корень из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b="1" lang="ru" sz="1090"/>
              <a:t>Тригонометрические функции</a:t>
            </a:r>
            <a:endParaRPr b="1"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SIN(x)			Real, Cmp			Те же,что у х			Возвращает (в радианах) синус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SIND(x)		”				”				“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ASIN(x)		Real				”				Возвращает (в радианах) арксинус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ASIND(x)		”				”				Возвращает (в градусах) арксинус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COS(x)		Real, Cmp			Те же,что у х			Возвращает (в радианах) косинус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COSD(x)		”				”				“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ACOS(x)		Real				”				Возвращает (в радианах) арккосинус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ACOSD(x)		”				”				Возвращает (в градусах) арккосинус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TAN(x)			</a:t>
            </a:r>
            <a:r>
              <a:rPr lang="ru" sz="1090"/>
              <a:t>”</a:t>
            </a:r>
            <a:r>
              <a:rPr lang="ru" sz="1090"/>
              <a:t>				”				Возвращает тангенс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TAND(x)		”				”				“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COTAN(x)		”				”				Возвращает котангенс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ATAN(x)		”				”				Возвращает (в радианах) арктангенс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ATAND(x)		”				”				Возвращает (в градусах) арктангенс 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SzPts val="605"/>
              <a:buNone/>
            </a:pPr>
            <a:r>
              <a:rPr lang="ru" sz="1090"/>
              <a:t>ATAN2(y, x)		”				”				Возвращает (в радианах) арктангенс y/x</a:t>
            </a:r>
            <a:endParaRPr sz="1090"/>
          </a:p>
          <a:p>
            <a:pPr indent="0" lvl="0" marL="0" rtl="0" algn="l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SzPts val="605"/>
              <a:buNone/>
            </a:pPr>
            <a:r>
              <a:rPr lang="ru" sz="1090"/>
              <a:t>ATAN2D(y, x)		”				”				Возвращает (в градусах) арктангенс y/x</a:t>
            </a:r>
            <a:endParaRPr sz="1090"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Функции для работы с массивами</a:t>
            </a:r>
            <a:endParaRPr sz="28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5727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Справочные функции</a:t>
            </a:r>
            <a:endParaRPr b="1"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ALLOCATED(array)</a:t>
            </a:r>
            <a:r>
              <a:rPr lang="ru"/>
              <a:t> - возвращает значение стандартного логического типа, равное </a:t>
            </a:r>
            <a:r>
              <a:rPr b="1" lang="ru"/>
              <a:t>.TRUE.</a:t>
            </a:r>
            <a:r>
              <a:rPr lang="ru"/>
              <a:t>, если размещаемый массив </a:t>
            </a:r>
            <a:r>
              <a:rPr b="1" lang="ru"/>
              <a:t>array</a:t>
            </a:r>
            <a:r>
              <a:rPr lang="ru"/>
              <a:t> (массив, имеющий атрибут </a:t>
            </a:r>
            <a:r>
              <a:rPr b="1" lang="ru"/>
              <a:t>ALLOCATABLE</a:t>
            </a:r>
            <a:r>
              <a:rPr lang="ru"/>
              <a:t>) в данный момент размещен, и </a:t>
            </a:r>
            <a:r>
              <a:rPr b="1" lang="ru"/>
              <a:t>.FALSE.</a:t>
            </a:r>
            <a:r>
              <a:rPr lang="ru"/>
              <a:t> - в противном случае.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SIZE(array [, dim])</a:t>
            </a:r>
            <a:r>
              <a:rPr lang="ru"/>
              <a:t> - возвращает стандартное целое, равное размеру массива </a:t>
            </a:r>
            <a:r>
              <a:rPr b="1" lang="ru"/>
              <a:t>array</a:t>
            </a:r>
            <a:r>
              <a:rPr lang="ru"/>
              <a:t>, или, если присутствует скалярный целый параметр </a:t>
            </a:r>
            <a:r>
              <a:rPr b="1" lang="ru"/>
              <a:t>dim</a:t>
            </a:r>
            <a:r>
              <a:rPr lang="ru"/>
              <a:t>, протяженность (экстент) вдоль заданного измерения </a:t>
            </a:r>
            <a:r>
              <a:rPr b="1" lang="ru"/>
              <a:t>dim</a:t>
            </a:r>
            <a:r>
              <a:rPr lang="ru"/>
              <a:t>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SHAPE(source)</a:t>
            </a:r>
            <a:r>
              <a:rPr lang="ru"/>
              <a:t> - возвращает одномерный массив стандартного целого типа, содержащий форму массива или скаляра source.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LBOUND(array [, dim])</a:t>
            </a:r>
            <a:r>
              <a:rPr lang="ru"/>
              <a:t> - если параметр </a:t>
            </a:r>
            <a:r>
              <a:rPr b="1" lang="ru"/>
              <a:t>dim</a:t>
            </a:r>
            <a:r>
              <a:rPr lang="ru"/>
              <a:t> отсутствует, то возвращается одномерный массив стандартного целого типа, содержащий нижние границы всех измерений. Размерность массива - результата при отсутствии </a:t>
            </a:r>
            <a:r>
              <a:rPr b="1" lang="ru"/>
              <a:t>dim</a:t>
            </a:r>
            <a:r>
              <a:rPr lang="ru"/>
              <a:t> равна рангу массива </a:t>
            </a:r>
            <a:r>
              <a:rPr b="1" lang="ru"/>
              <a:t>array</a:t>
            </a:r>
            <a:r>
              <a:rPr lang="ru"/>
              <a:t>. Если </a:t>
            </a:r>
            <a:r>
              <a:rPr b="1" lang="ru"/>
              <a:t>dim</a:t>
            </a:r>
            <a:r>
              <a:rPr lang="ru"/>
              <a:t> задан, то результатом является скаляр, равный нижней границе размерности </a:t>
            </a:r>
            <a:r>
              <a:rPr b="1" lang="ru"/>
              <a:t>dim</a:t>
            </a:r>
            <a:r>
              <a:rPr lang="ru"/>
              <a:t> массива </a:t>
            </a:r>
            <a:r>
              <a:rPr b="1" lang="ru"/>
              <a:t>array</a:t>
            </a:r>
            <a:r>
              <a:rPr lang="ru"/>
              <a:t>.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ru"/>
              <a:t>UBOUND(array [, dim])</a:t>
            </a:r>
            <a:r>
              <a:rPr lang="ru"/>
              <a:t> - подобна </a:t>
            </a:r>
            <a:r>
              <a:rPr b="1" lang="ru"/>
              <a:t>LBOUND</a:t>
            </a:r>
            <a:r>
              <a:rPr lang="ru"/>
              <a:t>, но возвращает верхние границы.</a:t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