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0E6B61-2419-49A3-8E56-373D8A7286A4}">
  <a:tblStyle styleId="{8E0E6B61-2419-49A3-8E56-373D8A7286A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8bada38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8bada38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0cea2551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0cea2551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0cea2551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0cea2551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0cea2551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0cea2551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0cea2551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0cea2551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bada3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bada3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0cea255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0cea255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0cea2551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0cea255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0cea2551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0cea2551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0cea2551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0cea2551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0cea2551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0cea2551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0cea2551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0cea2551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0cea2551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0cea2551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pac.mpei.ru/" TargetMode="External"/><Relationship Id="rId4" Type="http://schemas.openxmlformats.org/officeDocument/2006/relationships/hyperlink" Target="https://e.lanbook.com/book/8281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97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Введение в MATLAB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88" y="340625"/>
            <a:ext cx="8166424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MATLAB. Ветвление и множественный выбор</a:t>
            </a:r>
            <a:endParaRPr sz="2820"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063075" y="1152475"/>
            <a:ext cx="19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if условие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    оператор 1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else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    оператор 2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end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if условие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    оператор 1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end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25" y="1152475"/>
            <a:ext cx="320040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2475" y="3144600"/>
            <a:ext cx="2884946" cy="18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6441300" y="1152475"/>
            <a:ext cx="239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switch of ключ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   case знач1: опер1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   case знач2: опер2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…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  case значN: оперN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otherwise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   оперN+1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end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MATLAB. Цикл while</a:t>
            </a:r>
            <a:endParaRPr sz="2820"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647100" y="1132275"/>
            <a:ext cx="210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while условие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      тело цикла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end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2275"/>
            <a:ext cx="328421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MATLAB. Параметрический цикл</a:t>
            </a:r>
            <a:endParaRPr sz="2820"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647100" y="1132275"/>
            <a:ext cx="210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for k=нач:шаг:кон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     Тело цикла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end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50" y="1132275"/>
            <a:ext cx="324624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MATLAB. Построение графиков</a:t>
            </a:r>
            <a:endParaRPr sz="2820"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443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plot</a:t>
            </a:r>
            <a:endParaRPr b="1" sz="1600"/>
          </a:p>
          <a:p>
            <a:pPr indent="0" lvl="0" marL="457200" rtl="0" algn="l">
              <a:lnSpc>
                <a:spcPct val="152727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x = 0:pi/100:2*pi;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y = sin(x);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plot(x,y)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mesh</a:t>
            </a:r>
            <a:endParaRPr b="1" sz="1600"/>
          </a:p>
          <a:p>
            <a:pPr indent="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600"/>
              <a:t>[X,Y] = meshgrid(-8:.5:8,-4:0.25:4); </a:t>
            </a:r>
            <a:endParaRPr sz="1600"/>
          </a:p>
          <a:p>
            <a:pPr indent="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600"/>
              <a:t>R = sqrt(X.^2 + (2.*Y).^2) + eps; Z = sin(R)./R;</a:t>
            </a:r>
            <a:endParaRPr sz="1600"/>
          </a:p>
          <a:p>
            <a:pPr indent="0" lvl="0" marL="457200" rtl="0" algn="l"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ru" sz="1600"/>
              <a:t>mesh(X,Y,Z)</a:t>
            </a:r>
            <a:endParaRPr sz="1600"/>
          </a:p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075" y="2746950"/>
            <a:ext cx="17335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Список литературы по курсу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О. В. Бартеньев. </a:t>
            </a:r>
            <a:r>
              <a:rPr lang="ru"/>
              <a:t>Фортран для студентов: Учебно-справочное издание – М. : Диалог-МИФИ, 1999 . – 400 с. - ISBN 5-86404-120-3.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Немнюгин С.А. Современный Фортран. Самоучитель. СПб.: BHV-Петербург, 2004. -496 с.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В.С. Батасова. Введение в MATLAB. Лабораторный практикум: учебное пособие  по курсу «Информатика». – М.: Издательский дом МЭИ, 2007.– 52 с. ISBN 978-5-383-00066-3. УДК 621.398 Б-28.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https://opac.mpei.ru/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Амос Гилат: MATLAB. Теория и практика.  – Издательство «ДМК-Пресс», 2016. – 412 с. ISBN 978-5-97060-183-9 — Текст : электронный // Лань : электронно-библиотечная система. — URL:  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https://e.lanbook.com/book/82814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MATLAB. Типы данных</a:t>
            </a:r>
            <a:endParaRPr sz="2820"/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00" y="1017725"/>
            <a:ext cx="76698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MATLAB. Константы и переменные</a:t>
            </a:r>
            <a:endParaRPr sz="28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имена - последовательность латинских букв, цифр и символов подчеркивания;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первом месте буква;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регистр важен;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namelengthmax;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ans, eps, pi, i, j, inf, NaN;</a:t>
            </a:r>
            <a:endParaRPr/>
          </a:p>
          <a:p>
            <a:pPr indent="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Числовые константы: 3, -99, 0.0001, 9.6397238, 1.60210e-20, 6.02252e23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Логические константы: 1 - истина (true) и 0 - ложь (false)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Символьные константы: ‘string’</a:t>
            </a:r>
            <a:endParaRPr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409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MATLAB. Операции</a:t>
            </a:r>
            <a:endParaRPr sz="282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403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Матричные операции</a:t>
            </a:r>
            <a:r>
              <a:rPr lang="ru"/>
              <a:t> выполняются по правилам линейной алгебры.</a:t>
            </a:r>
            <a:endParaRPr/>
          </a:p>
          <a:p>
            <a:pPr indent="-32575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Простые операции</a:t>
            </a:r>
            <a:r>
              <a:rPr lang="ru"/>
              <a:t> над массивами выполняются поэлементно над соответствующими элементами массивов одинаковых размеров.</a:t>
            </a:r>
            <a:endParaRPr/>
          </a:p>
          <a:p>
            <a:pPr indent="-32575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Для обозначения простой операции перед знаком операции ставится точка, например .*</a:t>
            </a:r>
            <a:endParaRPr/>
          </a:p>
          <a:p>
            <a:pPr indent="-32575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Простая операция  может выполняться над парой скаляр-массив. Тогда скаляр участвует в операции над каждым элементом массива.</a:t>
            </a:r>
            <a:endParaRPr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4605400" y="12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{8E0E6B61-2419-49A3-8E56-373D8A7286A4}</a:tableStyleId>
              </a:tblPr>
              <a:tblGrid>
                <a:gridCol w="920650"/>
                <a:gridCol w="3179150"/>
              </a:tblGrid>
              <a:tr h="259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Оператор</a:t>
                      </a:r>
                      <a:endParaRPr b="1" sz="1200"/>
                    </a:p>
                  </a:txBody>
                  <a:tcPr marT="0" marB="0" marR="68400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Описание</a:t>
                      </a:r>
                      <a:endParaRPr b="1" sz="1200"/>
                    </a:p>
                  </a:txBody>
                  <a:tcPr marT="0" marB="0" marR="68400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+</a:t>
                      </a:r>
                      <a:endParaRPr sz="1200"/>
                    </a:p>
                  </a:txBody>
                  <a:tcPr marT="0" marB="0" marR="68400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Сложение</a:t>
                      </a:r>
                      <a:endParaRPr sz="1200"/>
                    </a:p>
                  </a:txBody>
                  <a:tcPr marT="0" marB="0" marR="68400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-</a:t>
                      </a:r>
                      <a:endParaRPr sz="1200"/>
                    </a:p>
                  </a:txBody>
                  <a:tcPr marT="0" marB="0" marR="68400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Вычитание</a:t>
                      </a:r>
                      <a:endParaRPr sz="1200"/>
                    </a:p>
                  </a:txBody>
                  <a:tcPr marT="0" marB="0" marR="68400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.*</a:t>
                      </a:r>
                      <a:endParaRPr sz="1200"/>
                    </a:p>
                  </a:txBody>
                  <a:tcPr marT="0" marB="0" marR="68400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Умножение</a:t>
                      </a:r>
                      <a:endParaRPr sz="1200"/>
                    </a:p>
                  </a:txBody>
                  <a:tcPr marT="0" marB="0" marR="68400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./</a:t>
                      </a:r>
                      <a:endParaRPr sz="1200"/>
                    </a:p>
                  </a:txBody>
                  <a:tcPr marT="0" marB="0" marR="68400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Правое деление:  а./в – каждый элемент а делится на соответствующий элемент в</a:t>
                      </a:r>
                      <a:endParaRPr sz="1200"/>
                    </a:p>
                  </a:txBody>
                  <a:tcPr marT="0" marB="0" marR="68400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.\</a:t>
                      </a:r>
                      <a:endParaRPr sz="1200"/>
                    </a:p>
                  </a:txBody>
                  <a:tcPr marT="0" marB="0" marR="68400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Левое деление:  а.\в – каждый элемент в делится на соответствующий элемент а</a:t>
                      </a:r>
                      <a:endParaRPr sz="1200"/>
                    </a:p>
                  </a:txBody>
                  <a:tcPr marT="0" marB="0" marR="68400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+</a:t>
                      </a:r>
                      <a:endParaRPr sz="1200"/>
                    </a:p>
                  </a:txBody>
                  <a:tcPr marT="0" marB="0" marR="68400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Унарный плюс</a:t>
                      </a:r>
                      <a:endParaRPr sz="1200"/>
                    </a:p>
                  </a:txBody>
                  <a:tcPr marT="0" marB="0" marR="68400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-</a:t>
                      </a:r>
                      <a:endParaRPr sz="1200"/>
                    </a:p>
                  </a:txBody>
                  <a:tcPr marT="0" marB="0" marR="68400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Унарный минус</a:t>
                      </a:r>
                      <a:endParaRPr sz="1200"/>
                    </a:p>
                  </a:txBody>
                  <a:tcPr marT="0" marB="0" marR="68400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:</a:t>
                      </a:r>
                      <a:endParaRPr sz="1200"/>
                    </a:p>
                  </a:txBody>
                  <a:tcPr marT="0" marB="0" marR="68400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Операция двоеточия</a:t>
                      </a:r>
                      <a:endParaRPr sz="1200"/>
                    </a:p>
                  </a:txBody>
                  <a:tcPr marT="0" marB="0" marR="68400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.^</a:t>
                      </a:r>
                      <a:endParaRPr sz="1200"/>
                    </a:p>
                  </a:txBody>
                  <a:tcPr marT="0" marB="0" marR="68400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Возведение в степень</a:t>
                      </a:r>
                      <a:endParaRPr sz="1200"/>
                    </a:p>
                  </a:txBody>
                  <a:tcPr marT="0" marB="0" marR="68400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.'</a:t>
                      </a:r>
                      <a:endParaRPr sz="1200"/>
                    </a:p>
                  </a:txBody>
                  <a:tcPr marT="0" marB="0" marR="68400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Транспонирование</a:t>
                      </a:r>
                      <a:endParaRPr sz="1200"/>
                    </a:p>
                  </a:txBody>
                  <a:tcPr marT="0" marB="0" marR="68400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'</a:t>
                      </a:r>
                      <a:endParaRPr sz="1200"/>
                    </a:p>
                  </a:txBody>
                  <a:tcPr marT="0" marB="0" marR="68400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Комплексно-сопряженное транспонирование</a:t>
                      </a:r>
                      <a:endParaRPr sz="1200"/>
                    </a:p>
                  </a:txBody>
                  <a:tcPr marT="0" marB="0" marR="68400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*</a:t>
                      </a:r>
                      <a:endParaRPr sz="1200"/>
                    </a:p>
                  </a:txBody>
                  <a:tcPr marT="0" marB="0" marR="68400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Матричное умножение</a:t>
                      </a:r>
                      <a:endParaRPr sz="1200"/>
                    </a:p>
                  </a:txBody>
                  <a:tcPr marT="0" marB="0" marR="68400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/</a:t>
                      </a:r>
                      <a:endParaRPr sz="1200"/>
                    </a:p>
                  </a:txBody>
                  <a:tcPr marT="0" marB="0" marR="68400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Матричное правое деление: а/в=а*в</a:t>
                      </a:r>
                      <a:r>
                        <a:rPr baseline="30000" lang="ru" sz="1200"/>
                        <a:t>-1</a:t>
                      </a:r>
                      <a:endParaRPr baseline="30000" sz="1200"/>
                    </a:p>
                  </a:txBody>
                  <a:tcPr marT="0" marB="0" marR="68400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\</a:t>
                      </a:r>
                      <a:endParaRPr sz="1200"/>
                    </a:p>
                  </a:txBody>
                  <a:tcPr marT="0" marB="0" marR="68400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Матричное левое деление: а\в=а</a:t>
                      </a:r>
                      <a:r>
                        <a:rPr baseline="30000" lang="ru" sz="1200"/>
                        <a:t>-1</a:t>
                      </a:r>
                      <a:r>
                        <a:rPr lang="ru" sz="1200"/>
                        <a:t>*в</a:t>
                      </a:r>
                      <a:endParaRPr sz="1200"/>
                    </a:p>
                  </a:txBody>
                  <a:tcPr marT="0" marB="0" marR="68400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^</a:t>
                      </a:r>
                      <a:endParaRPr sz="1200"/>
                    </a:p>
                  </a:txBody>
                  <a:tcPr marT="0" marB="0" marR="68400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Матричное возведение в степень</a:t>
                      </a:r>
                      <a:endParaRPr sz="1200"/>
                    </a:p>
                  </a:txBody>
                  <a:tcPr marT="0" marB="0" marR="68400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MATLAB. Операции отношения</a:t>
            </a:r>
            <a:endParaRPr sz="282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316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ru"/>
              <a:t>выполняются над массивами одинакового размера (как простые арифметические операции). В результате получается массив такого же размера; каждый его элемент равен единице, если для соответствующих элементов исходных массивов соотношение выполнено, и нулю в противном случае.</a:t>
            </a:r>
            <a:endParaRPr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91" name="Google Shape;91;p18"/>
          <p:cNvGraphicFramePr/>
          <p:nvPr/>
        </p:nvGraphicFramePr>
        <p:xfrm>
          <a:off x="3472200" y="115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{8E0E6B61-2419-49A3-8E56-373D8A7286A4}</a:tableStyleId>
              </a:tblPr>
              <a:tblGrid>
                <a:gridCol w="1080625"/>
                <a:gridCol w="1369925"/>
                <a:gridCol w="1331675"/>
                <a:gridCol w="1766725"/>
              </a:tblGrid>
              <a:tr h="675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/>
                        <a:t>Оператор</a:t>
                      </a:r>
                      <a:endParaRPr b="1" sz="1500"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/>
                        <a:t>Описание</a:t>
                      </a:r>
                      <a:endParaRPr b="1" sz="1500"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/>
                        <a:t>Оператор</a:t>
                      </a:r>
                      <a:endParaRPr b="1" sz="1500"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/>
                        <a:t>Описание</a:t>
                      </a:r>
                      <a:endParaRPr b="1" sz="1500"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5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&lt; </a:t>
                      </a:r>
                      <a:endParaRPr sz="1500"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Меньше</a:t>
                      </a:r>
                      <a:endParaRPr sz="1500"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&gt; </a:t>
                      </a:r>
                      <a:endParaRPr sz="1500"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Больше</a:t>
                      </a:r>
                      <a:endParaRPr sz="1500"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8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&lt;=</a:t>
                      </a:r>
                      <a:endParaRPr sz="1500"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Меньше или равно</a:t>
                      </a:r>
                      <a:endParaRPr sz="1500"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&gt;=</a:t>
                      </a:r>
                      <a:endParaRPr sz="1500"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Больше или равно</a:t>
                      </a:r>
                      <a:endParaRPr sz="1500"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5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==</a:t>
                      </a:r>
                      <a:endParaRPr sz="1500"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Равно</a:t>
                      </a:r>
                      <a:endParaRPr sz="1500"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~=</a:t>
                      </a:r>
                      <a:endParaRPr sz="1500"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Не равно</a:t>
                      </a:r>
                      <a:endParaRPr sz="1500"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MATLAB. Логические операции</a:t>
            </a:r>
            <a:endParaRPr sz="2820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30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Поэлементные логические операции</a:t>
            </a:r>
            <a:r>
              <a:rPr lang="ru"/>
              <a:t> выполняются над массивами одинакового размера. Нулевое значение элемента исходного массива воспринимается как ложь, ненулевое – как истина. Результатом является массив такого же размера из нулей и единиц (0 ставится, если результат сравнения ложь, а 1 – истина).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Укороченные логические операции</a:t>
            </a:r>
            <a:r>
              <a:rPr lang="ru"/>
              <a:t> выполняются над скалярами. Укороченными они названы, потому что их вычисление производится не полностью, а только до выяснения значения результата. Так, если в выражении А&amp;&amp;B первый оператор равен значению ложь, то значение выражения не зависит от В, и В не вычисляется.</a:t>
            </a:r>
            <a:endParaRPr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MATLAB. Логические операции</a:t>
            </a:r>
            <a:endParaRPr sz="2820"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105" name="Google Shape;105;p20"/>
          <p:cNvGraphicFramePr/>
          <p:nvPr/>
        </p:nvGraphicFramePr>
        <p:xfrm>
          <a:off x="4110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{8E0E6B61-2419-49A3-8E56-373D8A7286A4}</a:tableStyleId>
              </a:tblPr>
              <a:tblGrid>
                <a:gridCol w="1405550"/>
                <a:gridCol w="5309825"/>
                <a:gridCol w="1705875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Оператор</a:t>
                      </a:r>
                      <a:endParaRPr b="1"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Описание</a:t>
                      </a:r>
                      <a:endParaRPr b="1"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Пример</a:t>
                      </a:r>
                      <a:endParaRPr b="1"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&amp;</a:t>
                      </a:r>
                      <a:endParaRPr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Возвращает 1, если  соответствующие элементы обоих исходных массивов имеют значение истина (не равны нулю), и 0 в других ситуациях.</a:t>
                      </a:r>
                      <a:endParaRPr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 &amp; B = 01001</a:t>
                      </a:r>
                      <a:endParaRPr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|</a:t>
                      </a:r>
                      <a:endParaRPr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Возвращает 1, если хотя бы один из соответст­вующих элементов исходных массивов имеет значение истина (не равен нулю), и 0 в против­ном случае.</a:t>
                      </a:r>
                      <a:endParaRPr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 | B = 11101</a:t>
                      </a:r>
                      <a:endParaRPr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~</a:t>
                      </a:r>
                      <a:endParaRPr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Инвертирует каждый элемент исходного мас­сива</a:t>
                      </a:r>
                      <a:endParaRPr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A~A = 10010</a:t>
                      </a:r>
                      <a:endParaRPr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xor</a:t>
                      </a:r>
                      <a:endParaRPr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Возвращает 1в том случае, если соответствую­щие элементы исходных массивов не равны, и 0 в противном случае.</a:t>
                      </a:r>
                      <a:endParaRPr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xor(A,B)=</a:t>
                      </a:r>
                      <a:endParaRPr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10100</a:t>
                      </a:r>
                      <a:endParaRPr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6" name="Google Shape;106;p20"/>
          <p:cNvGraphicFramePr/>
          <p:nvPr/>
        </p:nvGraphicFramePr>
        <p:xfrm>
          <a:off x="411050" y="352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{8E0E6B61-2419-49A3-8E56-373D8A7286A4}</a:tableStyleId>
              </a:tblPr>
              <a:tblGrid>
                <a:gridCol w="1438375"/>
                <a:gridCol w="6982875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Оператор</a:t>
                      </a:r>
                      <a:endParaRPr b="1"/>
                    </a:p>
                  </a:txBody>
                  <a:tcPr marT="0" marB="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Описание</a:t>
                      </a:r>
                      <a:endParaRPr b="1"/>
                    </a:p>
                  </a:txBody>
                  <a:tcPr marT="0" marB="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&amp;&amp;</a:t>
                      </a:r>
                      <a:endParaRPr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Возвращает значение истина (1) , если оба операнда имеют значение истина (не равны нулю), и ложь (0) в противном случае.</a:t>
                      </a:r>
                      <a:endParaRPr/>
                    </a:p>
                  </a:txBody>
                  <a:tcPr marT="0" marB="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||</a:t>
                      </a:r>
                      <a:endParaRPr/>
                    </a:p>
                  </a:txBody>
                  <a:tcPr marT="0" marB="0" marR="68575" marL="6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Возвращает значение истина (1), если хотя бы один операнд имеет значение истина (не равен нулю), и ложь (0) в противном случае.</a:t>
                      </a:r>
                      <a:endParaRPr/>
                    </a:p>
                  </a:txBody>
                  <a:tcPr marT="0" marB="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MATLAB. Приоритет операций</a:t>
            </a:r>
            <a:endParaRPr sz="2820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30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Скобки ().</a:t>
            </a:r>
            <a:endParaRPr/>
          </a:p>
          <a:p>
            <a:pPr indent="-33432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Транспонирование (.'), возведение в степень (.^), комплексно-сопряженное транспонирование ('), матричное возведение в степень (^).</a:t>
            </a:r>
            <a:endParaRPr/>
          </a:p>
          <a:p>
            <a:pPr indent="-33432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Унарный плюс (+), унарный минус (-), логическое отрицание (~).</a:t>
            </a:r>
            <a:endParaRPr/>
          </a:p>
          <a:p>
            <a:pPr indent="-33432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Умножение (.*), правое деление (./), левое деление(.\), матричное умножение (*), матричное правое деление (/), матричное левое деление (\).</a:t>
            </a:r>
            <a:endParaRPr/>
          </a:p>
          <a:p>
            <a:pPr indent="-33432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Сложение (+), вычитание (-).</a:t>
            </a:r>
            <a:endParaRPr/>
          </a:p>
          <a:p>
            <a:pPr indent="-33432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Оператор двоеточия (:).</a:t>
            </a:r>
            <a:endParaRPr/>
          </a:p>
          <a:p>
            <a:pPr indent="-33432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Меньше (&lt;), меньше или равно (&lt;=), больше (&gt;), больше или равно (&gt;=), равно (==), не равно (~=).</a:t>
            </a:r>
            <a:endParaRPr/>
          </a:p>
          <a:p>
            <a:pPr indent="-33432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Поэлементное И (&amp;).</a:t>
            </a:r>
            <a:endParaRPr/>
          </a:p>
          <a:p>
            <a:pPr indent="-33432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Поэлементное ИЛИ (|).</a:t>
            </a:r>
            <a:endParaRPr/>
          </a:p>
          <a:p>
            <a:pPr indent="-33432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Укороченное И (&amp;&amp;).</a:t>
            </a:r>
            <a:endParaRPr/>
          </a:p>
          <a:p>
            <a:pPr indent="-33432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Укороченное ИЛИ (||).</a:t>
            </a:r>
            <a:endParaRPr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