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8bada38c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8bada38c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1abe29bb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1abe29bb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1abe29bb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1abe29bb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1abe29bb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1abe29bb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1abe29bb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1abe29bb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1abe29b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1abe29b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8bada36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8bada36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1abe29b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1abe29b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1abe29bb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1abe29bb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1abe29bb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1abe29bb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1abe29bb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1abe29bb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1abe29bb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1abe29bb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1abe29bb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1abe29bb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1abe29bb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1abe29bb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pac.mpei.ru/" TargetMode="External"/><Relationship Id="rId4" Type="http://schemas.openxmlformats.org/officeDocument/2006/relationships/hyperlink" Target="https://e.lanbook.com/book/8281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978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Функции</a:t>
            </a:r>
            <a:r>
              <a:rPr lang="ru"/>
              <a:t> в MATLAB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88" y="340625"/>
            <a:ext cx="8166424" cy="33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min, max, sum, mean</a:t>
            </a:r>
            <a:endParaRPr sz="2820"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min</a:t>
            </a:r>
            <a:r>
              <a:rPr lang="ru"/>
              <a:t> – Вычисляет минимальные значения среди элементов столбцов матрицы, возвращает вектор-строку минимальных значений столбцов исходной матрицы: 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max</a:t>
            </a:r>
            <a:r>
              <a:rPr lang="ru"/>
              <a:t> – Вычисляет максимальные значения среди элементов столбцов матрицы, возвращает вектор-строку максимальных значений столбцов исходной матрицы:​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 этих функций может может быть еще один выходной параметр, содержащий индексы минимальных элементов столбцов:​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[min_stolb, ind_min]=min(A); 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[max_stolb, ind_max]=max(A);​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sum</a:t>
            </a:r>
            <a:r>
              <a:rPr lang="ru"/>
              <a:t> - Сумма элементов массива, eсли A вектор, sum(A) возвращает сумму элементов,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A матрица, sum(A) возвращает вектор-строку, содержащий сумму каждого столбца.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mean</a:t>
            </a:r>
            <a:r>
              <a:rPr lang="ru"/>
              <a:t> - Среднее</a:t>
            </a:r>
            <a:endParaRPr/>
          </a:p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prod, diag, find, tril, triu</a:t>
            </a:r>
            <a:endParaRPr sz="2820"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prod</a:t>
            </a:r>
            <a:r>
              <a:rPr lang="ru"/>
              <a:t> - Произведение элементов массива, аналогично sum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diag</a:t>
            </a:r>
            <a:r>
              <a:rPr lang="ru"/>
              <a:t> - Диагональ матрицы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find</a:t>
            </a:r>
            <a:r>
              <a:rPr lang="ru"/>
              <a:t> - возвращает вектор, содержащий линейные индексы каждого элемента в массиве X, удовлетворяющего условию.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tril, triu</a:t>
            </a:r>
            <a:r>
              <a:rPr lang="ru"/>
              <a:t> - нижний и верхний фрагменты матрицы</a:t>
            </a:r>
            <a:endParaRPr/>
          </a:p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issorted, sort</a:t>
            </a:r>
            <a:endParaRPr sz="2820"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issorted</a:t>
            </a:r>
            <a:r>
              <a:rPr lang="ru"/>
              <a:t> - проверка упорядоченности массива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sort</a:t>
            </a:r>
            <a:r>
              <a:rPr lang="ru"/>
              <a:t>(a) — возвращает вектор, полученный из вектора a упорядочиванием по возрастанию.​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sort(a, 'ascend') — эквивалентно sort(a) .​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sort(a, 'descend') — возвращает вектор, полученный из вектора a упорядочиванием по убыванию.​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sort(A) —  возвращает матрицу, полученную из матрицы А упорядочиванием каждого ее столбца по возрастанию. Допустим последний в списке аргумент – строка 'ascend'   или 'descend'.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Допустим второй аргумент: 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sort(A,dim)​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dim=1 – упорядочиваются столбцы матрицы, 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dim=2 – упорядочиваются строки матрицы.​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возможен второй выходной параметр - массив номеров элементов в исходном массиве (соответствующем столбце исходной матрицы).</a:t>
            </a:r>
            <a:endParaRPr/>
          </a:p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sortrows</a:t>
            </a:r>
            <a:endParaRPr sz="2820"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Функция </a:t>
            </a:r>
            <a:r>
              <a:rPr b="1" lang="ru"/>
              <a:t>sortrows</a:t>
            </a:r>
            <a:r>
              <a:rPr lang="ru"/>
              <a:t> возвращает матрицу, строки которой упорядочены по возрастанию элементов столбца (строки не изменяются, но переставляются). Иначе говоря, осуществляется синхронная перестановка строк.​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sortrows(A) —  по возрастанию элементов первого столбца.​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sortrows(A,column) —  по возрастанию элементов столбца с номером column.​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[B,index] = sortrows(A) — массив index содержат исходные номера элементов столбца, по которому происходит упорядочение.</a:t>
            </a:r>
            <a:endParaRPr/>
          </a:p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Список литературы по курсу</a:t>
            </a:r>
            <a:endParaRPr sz="28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О. В. Бартеньев. </a:t>
            </a:r>
            <a:r>
              <a:rPr lang="ru"/>
              <a:t>Фортран для студентов: Учебно-справочное издание – М. : Диалог-МИФИ, 1999 . – 400 с. - ISBN 5-86404-120-3.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Немнюгин С.А. Современный Фортран. Самоучитель. СПб.: BHV-Петербург, 2004. -496 с.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В.С. Батасова. Введение в MATLAB. Лабораторный практикум: учебное пособие  по курсу «Информатика». – М.: Издательский дом МЭИ, 2007.– 52 с. ISBN 978-5-383-00066-3. УДК 621.398 Б-28.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https://opac.mpei.ru/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Амос Гилат: MATLAB. Теория и практика.  – Издательство «ДМК-Пресс», 2016. – 412 с. ISBN 978-5-97060-183-9 — Текст : электронный // Лань : электронно-библиотечная система. — URL:  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https://e.lanbook.com/book/82814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Подпрограммы-параметры</a:t>
            </a:r>
            <a:endParaRPr sz="28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 параметра-подпрограммы необходимо, когда некоторый алгоритм, описанный как подпрограмма, применим к множеству алгоритмов, каждый из которых также задается подпрограммой.​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Классические примеры таких ситуаций дают численные методы. В подпрограммах численных методов (вычисления определенного интеграла, нахождения экстремумов и нулей функций, вывода графиков, линий уровня, таблиц функций) обрабатываемые функции задаются как параметры.​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Средства для использования параметров-подпрограмм имеются во всех алгоритмических языках, предназначенных для решения вычислительных задач (С, Фортран, Matlab, …)</a:t>
            </a:r>
            <a:endParaRPr/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Подпрограммы-параметры</a:t>
            </a:r>
            <a:endParaRPr sz="282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Описание функции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function [СписокВыхода]=ИмяФункции(СписокВхода)​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% комментарии​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исполняемые операторы​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Вызов функции​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[СписокВыхФактПарам]=ИмяФункции(…, @ИмяФункции, …)​</a:t>
            </a:r>
            <a:endParaRPr/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Манипулятор функции</a:t>
            </a:r>
            <a:endParaRPr sz="282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Манипулятор функции</a:t>
            </a:r>
            <a:r>
              <a:rPr lang="ru"/>
              <a:t> – это ссылка на функцию (можно считать адресом входа в функцию). Обозначается символом @.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простейшем случае это возможность переобозначения функции,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например:​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= @sin;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sin(pi/6) == f(pi/6)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Функция </a:t>
            </a:r>
            <a:r>
              <a:rPr b="1" lang="ru"/>
              <a:t>feval</a:t>
            </a:r>
            <a:r>
              <a:rPr lang="ru"/>
              <a:t> позволяет вычислить значение функции по ее  манипулятору и аргументу: feval(манипулятор, аргумент).</a:t>
            </a:r>
            <a:endParaRPr/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Метод деления отрезка пополам</a:t>
            </a:r>
            <a:endParaRPr sz="2820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E00FF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ru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x=root(a,b,eps,F)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92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8013"/>
                </a:solidFill>
                <a:latin typeface="Consolas"/>
                <a:ea typeface="Consolas"/>
                <a:cs typeface="Consolas"/>
                <a:sym typeface="Consolas"/>
              </a:rPr>
              <a:t>%вычисление корня уравнения методом деления отрезка пополам</a:t>
            </a:r>
            <a:endParaRPr sz="1400">
              <a:solidFill>
                <a:srgbClr val="00801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92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8013"/>
                </a:solidFill>
                <a:latin typeface="Consolas"/>
                <a:ea typeface="Consolas"/>
                <a:cs typeface="Consolas"/>
                <a:sym typeface="Consolas"/>
              </a:rPr>
              <a:t>%F – функция-формальный параметр, задает левую часть уравнения</a:t>
            </a:r>
            <a:endParaRPr sz="1400">
              <a:solidFill>
                <a:srgbClr val="00801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92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8013"/>
                </a:solidFill>
                <a:latin typeface="Consolas"/>
                <a:ea typeface="Consolas"/>
                <a:cs typeface="Consolas"/>
                <a:sym typeface="Consolas"/>
              </a:rPr>
              <a:t>%F(x)=0</a:t>
            </a:r>
            <a:endParaRPr sz="1400">
              <a:solidFill>
                <a:srgbClr val="00801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92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E00FF"/>
                </a:solidFill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ru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abs(b-a)&gt;eps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92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x=(a+b)/2;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92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400">
                <a:solidFill>
                  <a:srgbClr val="0E00FF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ru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F(x)*F(b)&lt;=0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92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a=x;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92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400">
                <a:solidFill>
                  <a:srgbClr val="0E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400">
              <a:solidFill>
                <a:srgbClr val="0E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92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b=x;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92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400">
                <a:solidFill>
                  <a:srgbClr val="0E00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400">
              <a:solidFill>
                <a:srgbClr val="0E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92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E00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400">
              <a:solidFill>
                <a:srgbClr val="0E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x=(a+b)/2;</a:t>
            </a:r>
            <a:endParaRPr sz="2000"/>
          </a:p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Метод деления отрезка пополам</a:t>
            </a:r>
            <a:endParaRPr sz="2820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1609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Методом дихотомии найдите корень уравнения </a:t>
            </a:r>
            <a:r>
              <a:rPr i="1" lang="ru"/>
              <a:t>F</a:t>
            </a:r>
            <a:r>
              <a:rPr lang="ru"/>
              <a:t>(</a:t>
            </a:r>
            <a:r>
              <a:rPr i="1" lang="ru"/>
              <a:t>x</a:t>
            </a:r>
            <a:r>
              <a:rPr lang="ru"/>
              <a:t>)</a:t>
            </a:r>
            <a:r>
              <a:rPr i="1" lang="ru"/>
              <a:t> = 0 </a:t>
            </a:r>
            <a:r>
              <a:rPr lang="ru"/>
              <a:t>на отрезке [</a:t>
            </a:r>
            <a:r>
              <a:rPr i="1" lang="ru"/>
              <a:t>a</a:t>
            </a:r>
            <a:r>
              <a:rPr lang="ru"/>
              <a:t>, </a:t>
            </a:r>
            <a:r>
              <a:rPr i="1" lang="ru"/>
              <a:t>b</a:t>
            </a:r>
            <a:r>
              <a:rPr lang="ru"/>
              <a:t>] с заданной погрешностью </a:t>
            </a:r>
            <a:r>
              <a:rPr i="1" lang="ru"/>
              <a:t>E</a:t>
            </a:r>
            <a:r>
              <a:rPr lang="ru"/>
              <a:t>. Используйте в качестве </a:t>
            </a:r>
            <a:r>
              <a:rPr i="1" lang="ru"/>
              <a:t>F</a:t>
            </a:r>
            <a:r>
              <a:rPr lang="ru"/>
              <a:t>(</a:t>
            </a:r>
            <a:r>
              <a:rPr i="1" lang="ru"/>
              <a:t>x</a:t>
            </a:r>
            <a:r>
              <a:rPr lang="ru"/>
              <a:t>) формулу из табл. 1 и значения границ отрезка </a:t>
            </a:r>
            <a:r>
              <a:rPr i="1" lang="ru"/>
              <a:t>a</a:t>
            </a:r>
            <a:r>
              <a:rPr lang="ru"/>
              <a:t> = 0,1 и  </a:t>
            </a:r>
            <a:r>
              <a:rPr i="1" lang="ru"/>
              <a:t>b</a:t>
            </a:r>
            <a:r>
              <a:rPr lang="ru"/>
              <a:t> = 1.</a:t>
            </a:r>
            <a:endParaRPr/>
          </a:p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75" y="2171122"/>
            <a:ext cx="5629750" cy="8012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2972375"/>
            <a:ext cx="8160900" cy="17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292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0E00FF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ru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y=func(x)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92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y=log(x+1)./(0.001+x.^(1/4).*sin(x).^2)-1./(pi.*x.*x.^(1/3))-exp(x./7);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root(0.1,1,0.0001,@func)    </a:t>
            </a:r>
            <a:r>
              <a:rPr lang="ru" sz="1500">
                <a:solidFill>
                  <a:srgbClr val="008013"/>
                </a:solidFill>
                <a:latin typeface="Consolas"/>
                <a:ea typeface="Consolas"/>
                <a:cs typeface="Consolas"/>
                <a:sym typeface="Consolas"/>
              </a:rPr>
              <a:t>%здесь манипулятор функции func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820"/>
              <a:t>Анонимные функции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ИмяМанипулятора = @(СписокВхода) Выражение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Тогда предыдущий пример можно переписать </a:t>
            </a:r>
            <a:r>
              <a:rPr lang="ru" sz="1600"/>
              <a:t>с предварительных созданием манипулятора</a:t>
            </a:r>
            <a:r>
              <a:rPr lang="ru" sz="1600"/>
              <a:t>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292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 = @(x) log(x+1)./(0.001+x.^(1/4).*sin(x).^2)-1./(pi.*x.*x.^(1/3))-exp(x./7);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921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root(0.1, 1, 0.0001, func)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921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Или пропуская этот шаг: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marR="2921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root(0.1, 1, 0.0001, @(x) log(x+1)./(0.001+x.^(1/4).*sin(x).^2)-1./(pi.*x.*x.^(1/3))-exp(x./7))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length, size, numel</a:t>
            </a:r>
            <a:endParaRPr sz="2820"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size</a:t>
            </a:r>
            <a:r>
              <a:rPr lang="ru"/>
              <a:t> - Размер массива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sz = size(A) возвращает вектор-строку, элементами которого являются длины соответствующих размерностей A. Например, если A матрица 3 на 4, затем size(A) возвращает векторный [3 4].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length</a:t>
            </a:r>
            <a:r>
              <a:rPr lang="ru"/>
              <a:t> - Длина самого большого измерения массива.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 = length(X) возвращает длину самого большого измерения массива в X. Для векторов длина является просто числом элементов. Для массивов с большим количеством размерностей длиной является max(size(X)). Длина пустого массива является нулем.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numel</a:t>
            </a:r>
            <a:r>
              <a:rPr lang="ru"/>
              <a:t> - Количество элементов в массиве</a:t>
            </a:r>
            <a:endParaRPr/>
          </a:p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