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59f1435e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59f1435e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59f1435e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59f1435e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59f1435e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59f1435e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59f1435e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59f1435e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59f1435e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59f1435e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59f1435e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59f1435e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59f1435e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59f1435e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59f1435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59f1435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59f1435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59f1435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59f1435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59f1435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59f1435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59f1435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59f1435e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59f1435e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59f1435e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59f1435e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59f1435e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59f1435e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ac.mpei.ru/" TargetMode="External"/><Relationship Id="rId4" Type="http://schemas.openxmlformats.org/officeDocument/2006/relationships/hyperlink" Target="https://e.lanbook.com/book/8281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Функции</a:t>
            </a:r>
            <a:r>
              <a:rPr lang="ru"/>
              <a:t> в MATLAB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Ввод из файла: функция load​</a:t>
            </a:r>
            <a:endParaRPr sz="282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load(имя_файла.txt) – считывает содержимое текстового файла имя_файла.txt в переменную с именем имя_файла. Содержимое файла – обязательно прямоугольная таблица чисел (матрица), разделенных пробелами; в каждой строке файла должно быть одинаковое количество чисел. Файл обязательно текстовый (кодировка ASCII), расширение может быть отличным от .txt, но обязательно непустое и не .mat.​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ru" sz="1400"/>
              <a:t>Пример: load(A.txt) – содержимое текстового файла считывается в переменную А.​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load(имя_файла.расширение) – если расширение пустое или .mat, то файл считается файлом среды MATLAB, иначе (при любом другом расширении) текстовым (ASCII) файлом.​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Имя_переменной=load(Имя_файла.txt ) – содержимое файла Имя_файла.txt считывается в переменную с именем Имя_переменной. Требования к содержимому файла – как в п.1.​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ru" sz="1400"/>
              <a:t>Пример: X=load(Y.txt) – содержимое файла Y.txt считывается в переменную X.​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ru" sz="1400"/>
              <a:t>load –ascii имя_файла.расширение – считывает данные из файла, в предположении, что это текстовый файл, независимо от его расширения; если файл содержит данные, отличные от текстового представления чисел, то выдается сообщение об ошибке. Пример: load -ascii A.data –считывается содержимое файла A.data в переменную А.​</a:t>
            </a:r>
            <a:endParaRPr sz="1400"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Ввод из файла: функция load​</a:t>
            </a:r>
            <a:endParaRPr sz="2820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load -mat имя_файла.расширение - считывает данные из файла, в предположении, что это файл формата .mat, независимо от его расширения; если это файл другого формата, то выдается сообщение об ошибке.​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load без параметров загружает (считывает) все переменные из файла с именем matlab.mat. Этот файл ранее должен быть создан с помощью команды save. Как правило, это все переменные рабочей области.​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load имя-файла X Y Z …считывает значения переменных Х, Y, Z  и т. д. из MAT-файла.</a:t>
            </a:r>
            <a:endParaRPr/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Вывод в файл: функция save​</a:t>
            </a:r>
            <a:endParaRPr sz="2820"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save имя_файла сохраняет все переменные рабочей области в файле имя_файла.mat текущей директории.​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save имя_файла  имя_переменной1 имя_переменной2 … сохраняет указанные переменные в файле имя_файла.mat текущей директории.​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●"/>
            </a:pPr>
            <a:r>
              <a:rPr lang="ru" sz="1900"/>
              <a:t>Сохранение предполагает перезапись файла, предыдущее содержимое не сохраняется. Для добавления новых данных и сохранения их в других форматах (не .mat) следует указать дополнительные параметры команды save.​</a:t>
            </a:r>
            <a:endParaRPr sz="1900"/>
          </a:p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Вывод в файл: функция save​</a:t>
            </a:r>
            <a:endParaRPr sz="2820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-append​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Добавление данных в конец файла. Возможно только для MAT-файлов​</a:t>
            </a:r>
            <a:endParaRPr/>
          </a:p>
          <a:p>
            <a:pPr indent="-31718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-ascii​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Текстовый файл, 7 десятичных цифр после десятичной точки​</a:t>
            </a:r>
            <a:endParaRPr/>
          </a:p>
          <a:p>
            <a:pPr indent="-31718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-ascii -double​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Текстовый файл, 16 десятичных цифр после десятичной точки​</a:t>
            </a:r>
            <a:endParaRPr/>
          </a:p>
          <a:p>
            <a:pPr indent="-31718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-ascii -tabs​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Текстовый файл, 7 десятичных цифр после десятичной точки, числа в строке разделяются символом табуляции​</a:t>
            </a:r>
            <a:endParaRPr/>
          </a:p>
          <a:p>
            <a:pPr indent="-31718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-ascii </a:t>
            </a:r>
            <a:r>
              <a:rPr b="1" lang="ru"/>
              <a:t>–</a:t>
            </a:r>
            <a:r>
              <a:rPr b="1" lang="ru"/>
              <a:t>double -tabs​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/>
              <a:t>Текстовый файл, 16 десятичных цифр после десятичной точки, числа в строке разделяются символом табуляции​</a:t>
            </a:r>
            <a:endParaRPr/>
          </a:p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Просмотр содержимого MAT-файла​</a:t>
            </a:r>
            <a:endParaRPr sz="2820"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whos -file имя_файла.mat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whos (без параметров) – выдает список в алфавитном порядке всех переменных рабочей области с указанием их размера и типа.​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whos global - выдает список в алфавитном порядке всех глобальных переменных с указанием их размера и типа.​</a:t>
            </a:r>
            <a:endParaRPr sz="2000"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dlmread, dlmwrite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 = dlmread('filename', delimiter) – считывает числа из текстового файла, разделенные указанным разделителем, в матрицу M. Если разделитель не указывается, то используется запятая.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Примеры: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A=dlmread('ZZ.txt ', ';')​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B=dlmread('Z.txt ', '/t')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dlmwrite('filename', M, delimiter) – записывает в текстовый файл значения элементов матрицы M.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Примеры:​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dlmwrite('myfile.txt', M, '\t')​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dlmwrite('myfile.txt', M, 'delimiter', '\t', 'precision', 6)</a:t>
            </a:r>
            <a:endParaRPr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Функции для работы с файлами из Си</a:t>
            </a:r>
            <a:endParaRPr sz="2820"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​fclose​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feof ​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ferror​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fgetl​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fgets​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fopen​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fprintf​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fread​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fscanf​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fseek​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fwrite</a:t>
            </a:r>
            <a:endParaRPr sz="1900"/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О. В. Бартеньев. </a:t>
            </a:r>
            <a:r>
              <a:rPr lang="ru"/>
              <a:t>Фортран для студентов: Учебно-справочное издание – М. : Диалог-МИФИ, 1999 . – 400 с. - ISBN 5-86404-120-3.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Немнюгин С.А. Современный Фортран. Самоучитель. СПб.: BHV-Петербург, 2004. -496 с.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В.С. Батасова. Введение в MATLAB. Лабораторный практикум: учебное пособие  по курсу «Информатика». – М.: Издательский дом МЭИ, 2007.– 52 с. ISBN 978-5-383-00066-3. УДК 621.398 Б-28.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https://opac.mpei.ru/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Амос Гилат: MATLAB. Теория и практика.  – Издательство «ДМК-Пресс», 2016. – 412 с. ISBN 978-5-97060-183-9 — Текст : электронный // Лань : электронно-библиотечная система. — URL:  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https://e.lanbook.com/book/82814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randperm, ind2sub, sub2ind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7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randperm</a:t>
            </a:r>
            <a:r>
              <a:rPr lang="ru"/>
              <a:t> - случайная перестановка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randperm(n), randperm(n,k)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ind2sub</a:t>
            </a:r>
            <a:r>
              <a:rPr lang="ru"/>
              <a:t> - преобразует линейные индексы в индексы массива заданной размерности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[row,col] = ind2sub(sz,ind)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sub2ind</a:t>
            </a:r>
            <a:r>
              <a:rPr lang="ru"/>
              <a:t> - обратное действие для ind2sub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ind = sub2ind(sz,row,col)</a:t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1152473"/>
            <a:ext cx="4357000" cy="1794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81273"/>
            <a:ext cx="4260300" cy="16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reshape, A(:)</a:t>
            </a:r>
            <a:endParaRPr sz="282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reshape(A, n, m)</a:t>
            </a:r>
            <a:r>
              <a:rPr lang="ru" sz="2100"/>
              <a:t> возвращает матрицу размером n х m, сформированный из элементов массива A путем их последовательной выборки по столбцам. Если число элементов массива A не равно произведению n х m, выводится сообщение об ошибке.​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В частности, reshape можно использовать для формирования </a:t>
            </a:r>
            <a:r>
              <a:rPr lang="ru" sz="2100"/>
              <a:t>матрицы </a:t>
            </a:r>
            <a:r>
              <a:rPr lang="ru" sz="2100"/>
              <a:t>из вектора.  ​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A(:)</a:t>
            </a:r>
            <a:r>
              <a:rPr lang="ru" sz="2100"/>
              <a:t> – матрица А вытягивается в вектор «по столбцам».​</a:t>
            </a:r>
            <a:endParaRPr sz="2100"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/>
              <a:t>Поиск максимума с помощью встроенных функций</a:t>
            </a:r>
            <a:endParaRPr sz="272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Найти максимальный элемент матрицы</a:t>
            </a:r>
            <a:endParaRPr b="1" sz="2100"/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 = max(max(A))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 = max(A(:))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Найти индекс максимального элемента</a:t>
            </a:r>
            <a:endParaRPr b="1" sz="2100"/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[Amax,Imax]=max(A(:))</a:t>
            </a:r>
            <a:r>
              <a:rPr lang="ru" sz="2100">
                <a:solidFill>
                  <a:srgbClr val="E11B14"/>
                </a:solidFill>
                <a:latin typeface="Consolas"/>
                <a:ea typeface="Consolas"/>
                <a:cs typeface="Consolas"/>
                <a:sym typeface="Consolas"/>
              </a:rPr>
              <a:t>​</a:t>
            </a:r>
            <a:endParaRPr sz="2100">
              <a:solidFill>
                <a:srgbClr val="E11B1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[I,J]=ind2sub(size(A),Imax)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или</a:t>
            </a:r>
            <a:endParaRPr b="1" sz="2100"/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[I,J]=ind2sub(size(A),find(A==max(max(A))))</a:t>
            </a:r>
            <a:endParaRPr sz="2100"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zeros,ones, eye, rand, randn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ru" sz="2100"/>
              <a:t>zeros</a:t>
            </a:r>
            <a:r>
              <a:rPr lang="ru" sz="2100"/>
              <a:t> - формирование матрицы нулей;​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ru" sz="2100"/>
              <a:t>ones</a:t>
            </a:r>
            <a:r>
              <a:rPr lang="ru" sz="2100"/>
              <a:t> - формирование матрицы единиц;​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ru" sz="2100"/>
              <a:t>eye</a:t>
            </a:r>
            <a:r>
              <a:rPr lang="ru" sz="2100"/>
              <a:t> - формирование единичной матрицы;​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ru" sz="2100"/>
              <a:t>rand</a:t>
            </a:r>
            <a:r>
              <a:rPr lang="ru" sz="2100"/>
              <a:t> - формирование матрицы псевдослучайных чисел, распределенных равномерно на интервале [0,1];​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ru" sz="2100"/>
              <a:t>randn</a:t>
            </a:r>
            <a:r>
              <a:rPr lang="ru" sz="2100"/>
              <a:t> - формирование матрицы элементов, распределенных по нормальному закону​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ru" sz="2100"/>
              <a:t>randi</a:t>
            </a:r>
            <a:r>
              <a:rPr lang="ru" sz="2100"/>
              <a:t> - формирование матрицы псевдослучайных целых чисел</a:t>
            </a:r>
            <a:endParaRPr sz="2100"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Возможности ввода-вывода в среде Matlab</a:t>
            </a:r>
            <a:endParaRPr sz="282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Ввод из командного окна: функция input​</a:t>
            </a:r>
            <a:endParaRPr sz="21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имя_переменной=input('приглашение к вводу');​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Вывод в командное окно: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имя_переменной или выражение без ;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функция display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функция disp</a:t>
            </a:r>
            <a:endParaRPr sz="2100"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Оператор format</a:t>
            </a:r>
            <a:endParaRPr sz="282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устанавливает формат вывода чисел в командное окно среды MATLAB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format название_формата % устанавливает новый формат​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help format % выводит информацию о форматах​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​format  %устанавливает формат по умолчанию 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Можно установить в настройках командного окна</a:t>
            </a:r>
            <a:endParaRPr sz="2100"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Оператор format</a:t>
            </a:r>
            <a:endParaRPr sz="282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95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●"/>
            </a:pPr>
            <a:r>
              <a:rPr b="1" lang="ru" sz="1275">
                <a:solidFill>
                  <a:srgbClr val="000000"/>
                </a:solidFill>
              </a:rPr>
              <a:t>short​</a:t>
            </a:r>
            <a:endParaRPr b="1" sz="127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275">
                <a:solidFill>
                  <a:srgbClr val="000000"/>
                </a:solidFill>
              </a:rPr>
              <a:t>Числовой формат с фиксированной точкой (если число не очень большое и не очень маленькое), 4 десятичных цифры после точки​</a:t>
            </a:r>
            <a:endParaRPr sz="1275">
              <a:solidFill>
                <a:srgbClr val="000000"/>
              </a:solidFill>
            </a:endParaRPr>
          </a:p>
          <a:p>
            <a:pPr indent="-3095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●"/>
            </a:pPr>
            <a:r>
              <a:rPr b="1" lang="ru" sz="1275">
                <a:solidFill>
                  <a:srgbClr val="000000"/>
                </a:solidFill>
              </a:rPr>
              <a:t>long​</a:t>
            </a:r>
            <a:endParaRPr b="1" sz="127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275">
                <a:solidFill>
                  <a:srgbClr val="000000"/>
                </a:solidFill>
              </a:rPr>
              <a:t>То же, что и short, но 15 цифр после точки​</a:t>
            </a:r>
            <a:endParaRPr sz="1275">
              <a:solidFill>
                <a:srgbClr val="000000"/>
              </a:solidFill>
            </a:endParaRPr>
          </a:p>
          <a:p>
            <a:pPr indent="-3095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●"/>
            </a:pPr>
            <a:r>
              <a:rPr b="1" lang="ru" sz="1275">
                <a:solidFill>
                  <a:srgbClr val="000000"/>
                </a:solidFill>
              </a:rPr>
              <a:t>short e​</a:t>
            </a:r>
            <a:endParaRPr b="1" sz="127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275">
                <a:solidFill>
                  <a:srgbClr val="000000"/>
                </a:solidFill>
              </a:rPr>
              <a:t>Числовой формат с плавающей точкой (научная нотация), 4 десятичных цифры после точки​</a:t>
            </a:r>
            <a:endParaRPr sz="1275">
              <a:solidFill>
                <a:srgbClr val="000000"/>
              </a:solidFill>
            </a:endParaRPr>
          </a:p>
          <a:p>
            <a:pPr indent="-3095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●"/>
            </a:pPr>
            <a:r>
              <a:rPr b="1" lang="ru" sz="1275">
                <a:solidFill>
                  <a:srgbClr val="000000"/>
                </a:solidFill>
              </a:rPr>
              <a:t>long e​</a:t>
            </a:r>
            <a:endParaRPr b="1" sz="127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275">
                <a:solidFill>
                  <a:srgbClr val="000000"/>
                </a:solidFill>
              </a:rPr>
              <a:t>То же, что и short e, но 15 цифр после точки​</a:t>
            </a:r>
            <a:endParaRPr sz="1275">
              <a:solidFill>
                <a:srgbClr val="000000"/>
              </a:solidFill>
            </a:endParaRPr>
          </a:p>
          <a:p>
            <a:pPr indent="-3095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●"/>
            </a:pPr>
            <a:r>
              <a:rPr b="1" lang="ru" sz="1275">
                <a:solidFill>
                  <a:srgbClr val="000000"/>
                </a:solidFill>
              </a:rPr>
              <a:t>bank​</a:t>
            </a:r>
            <a:endParaRPr b="1" sz="1275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275">
                <a:solidFill>
                  <a:srgbClr val="000000"/>
                </a:solidFill>
              </a:rPr>
              <a:t>Числовой формат: две десятичных цифры после точки – денежный формат​</a:t>
            </a:r>
            <a:endParaRPr sz="1275">
              <a:solidFill>
                <a:srgbClr val="000000"/>
              </a:solidFill>
            </a:endParaRPr>
          </a:p>
          <a:p>
            <a:pPr indent="-3095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●"/>
            </a:pPr>
            <a:r>
              <a:rPr b="1" lang="ru" sz="1275">
                <a:solidFill>
                  <a:srgbClr val="000000"/>
                </a:solidFill>
              </a:rPr>
              <a:t>rational​</a:t>
            </a:r>
            <a:endParaRPr b="1" sz="127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275">
                <a:solidFill>
                  <a:srgbClr val="000000"/>
                </a:solidFill>
              </a:rPr>
              <a:t>Вывод числа в виде дроби​</a:t>
            </a:r>
            <a:endParaRPr sz="1275">
              <a:solidFill>
                <a:srgbClr val="000000"/>
              </a:solidFill>
            </a:endParaRPr>
          </a:p>
          <a:p>
            <a:pPr indent="-3095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●"/>
            </a:pPr>
            <a:r>
              <a:rPr b="1" lang="ru" sz="1275">
                <a:solidFill>
                  <a:srgbClr val="000000"/>
                </a:solidFill>
              </a:rPr>
              <a:t>loose​</a:t>
            </a:r>
            <a:endParaRPr b="1" sz="127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275">
                <a:solidFill>
                  <a:srgbClr val="000000"/>
                </a:solidFill>
              </a:rPr>
              <a:t>Вывод с большим межстрочным интервалом​</a:t>
            </a:r>
            <a:endParaRPr sz="1275">
              <a:solidFill>
                <a:srgbClr val="000000"/>
              </a:solidFill>
            </a:endParaRPr>
          </a:p>
          <a:p>
            <a:pPr indent="-3095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●"/>
            </a:pPr>
            <a:r>
              <a:rPr b="1" lang="ru" sz="1275">
                <a:solidFill>
                  <a:srgbClr val="000000"/>
                </a:solidFill>
              </a:rPr>
              <a:t>compact​</a:t>
            </a:r>
            <a:endParaRPr b="1" sz="127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275">
                <a:solidFill>
                  <a:srgbClr val="000000"/>
                </a:solidFill>
              </a:rPr>
              <a:t>Вывод с уменьшенным межстрочным интервалом​</a:t>
            </a:r>
            <a:endParaRPr sz="1275">
              <a:solidFill>
                <a:srgbClr val="000000"/>
              </a:solidFill>
            </a:endParaRPr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