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9" r:id="rId4"/>
    <p:sldId id="263" r:id="rId5"/>
    <p:sldId id="260" r:id="rId6"/>
    <p:sldId id="269" r:id="rId7"/>
    <p:sldId id="262" r:id="rId8"/>
    <p:sldId id="265" r:id="rId9"/>
    <p:sldId id="270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D083AE6-46FA-4A59-8FB0-9F97EB10719F}" styleName="Светлый стиль 3 - акцент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Средний стиль 1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Средний стиль 1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>
      <p:cViewPr varScale="1">
        <p:scale>
          <a:sx n="100" d="100"/>
          <a:sy n="100" d="100"/>
        </p:scale>
        <p:origin x="-43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06.02.2024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0" y="404883"/>
            <a:ext cx="9144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Курс:</a:t>
            </a:r>
            <a:endParaRPr lang="ru-RU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Материаловедение и </a:t>
            </a:r>
          </a:p>
          <a:p>
            <a:pPr algn="ctr"/>
            <a:r>
              <a:rPr lang="ru-RU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технология материалов и конструкций</a:t>
            </a:r>
            <a:endParaRPr lang="ru-RU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Преподаватель:</a:t>
            </a:r>
          </a:p>
          <a:p>
            <a:pPr algn="ctr"/>
            <a:r>
              <a:rPr lang="ru-RU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доцент, к.т.н. Марченков Артём Юрьевич</a:t>
            </a:r>
          </a:p>
          <a:p>
            <a:pPr algn="ctr"/>
            <a:endParaRPr lang="en-US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Кафедра Технологии металлов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227645" y="476672"/>
            <a:ext cx="4783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Характеристики кристаллических решеток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15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Атомно-кристаллическое строение металлов</a:t>
            </a:r>
            <a:endParaRPr lang="ru-RU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3357554" y="908720"/>
            <a:ext cx="5606934" cy="303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Период (параметр)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кристаллической решетки 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 – это расстояние между центрами ближайших атомов в элементарной ячейке.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Коэффициент компактности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(плотность упаковки атомов) – это отношение объема, занятого атомами, ко всему объему ячейки.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Координационное число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– это число атомов, находящихся на равном и наименьшем расстоянии от данного атома.</a:t>
            </a:r>
            <a:endParaRPr lang="ru-RU" sz="1600" dirty="0" smtClean="0"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Степень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тетрагональности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– отношение параметров решетки (с/а).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1506" name="Picture 2" descr="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908720"/>
            <a:ext cx="3240360" cy="275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Таблица 7"/>
          <p:cNvGraphicFramePr>
            <a:graphicFrameLocks noGrp="1"/>
          </p:cNvGraphicFramePr>
          <p:nvPr/>
        </p:nvGraphicFramePr>
        <p:xfrm>
          <a:off x="251520" y="4077072"/>
          <a:ext cx="8568952" cy="1849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320480"/>
                <a:gridCol w="1440160"/>
                <a:gridCol w="1440160"/>
                <a:gridCol w="1368152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Характеристика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ОЦК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ГЦК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ГПУ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Период</a:t>
                      </a:r>
                      <a:r>
                        <a:rPr lang="ru-RU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решетки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a, c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Коэффициент компактности 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68%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74%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74%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Координационное число 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К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К12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Г12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Степень </a:t>
                      </a:r>
                      <a:r>
                        <a:rPr lang="ru-RU" dirty="0" err="1" smtClean="0">
                          <a:latin typeface="Times New Roman" pitchFamily="18" charset="0"/>
                          <a:cs typeface="Times New Roman" pitchFamily="18" charset="0"/>
                        </a:rPr>
                        <a:t>тетрагональности</a:t>
                      </a:r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itchFamily="18" charset="0"/>
                          <a:cs typeface="Times New Roman" pitchFamily="18" charset="0"/>
                        </a:rPr>
                        <a:t>1,633</a:t>
                      </a:r>
                      <a:endParaRPr lang="ru-RU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7504" y="6021288"/>
            <a:ext cx="9036495" cy="728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Примеры: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1.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ОЦК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): радиус атома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baseline="-25000" dirty="0" err="1" smtClean="0">
                <a:latin typeface="Times New Roman" pitchFamily="18" charset="0"/>
                <a:cs typeface="Times New Roman" pitchFamily="18" charset="0"/>
              </a:rPr>
              <a:t>ат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= 126 пм = 1,26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Å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параметр решетки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2,866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Å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    2.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 (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ГЦК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): радиус атома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ru-RU" baseline="-25000" dirty="0" err="1" smtClean="0">
                <a:latin typeface="Times New Roman" pitchFamily="18" charset="0"/>
                <a:cs typeface="Times New Roman" pitchFamily="18" charset="0"/>
              </a:rPr>
              <a:t>ат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= 143 пм = 1,43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Å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параметр решетки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4,050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Å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5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Анизотропия свойств кристаллов</a:t>
            </a:r>
            <a:endParaRPr lang="ru-RU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530" name="Picture 2" descr="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2198" y="428605"/>
            <a:ext cx="7056968" cy="2352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323528" y="2780928"/>
          <a:ext cx="8568954" cy="1828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032448"/>
                <a:gridCol w="2376264"/>
                <a:gridCol w="2160242"/>
              </a:tblGrid>
              <a:tr h="211223">
                <a:tc>
                  <a:txBody>
                    <a:bodyPr/>
                    <a:lstStyle/>
                    <a:p>
                      <a:pPr algn="ctr"/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Плоскость </a:t>
                      </a:r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ABCD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Плоскость </a:t>
                      </a:r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ABGH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211223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Площадь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sz="1600" baseline="30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√</a:t>
                      </a:r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2a</a:t>
                      </a:r>
                      <a:r>
                        <a:rPr lang="en-US" sz="1600" baseline="30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64841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Количество</a:t>
                      </a:r>
                      <a:r>
                        <a:rPr lang="ru-RU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атомов в плоскости, </a:t>
                      </a:r>
                      <a:r>
                        <a:rPr lang="ru-RU" sz="1600" b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принадлежащих данной ячейке</a:t>
                      </a:r>
                      <a:endParaRPr lang="ru-RU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4× ¼ = 1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4× ¼ +1 = 2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648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Площадь, приходящаяся на 1 атом (мера плотности упаковки атомов)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sz="1600" baseline="30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√</a:t>
                      </a:r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2a</a:t>
                      </a:r>
                      <a:r>
                        <a:rPr lang="en-US" sz="1600" baseline="30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ru-RU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/2 ≈ 0,7</a:t>
                      </a:r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sz="1600" baseline="300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ru-RU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Рисунок 4" descr="Л1. Анизотропия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39752" y="4725144"/>
            <a:ext cx="4680520" cy="20501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5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Полиморфизм (аллотропия) свойств кристаллов</a:t>
            </a:r>
            <a:endParaRPr lang="ru-RU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 descr="6.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76056" y="571480"/>
            <a:ext cx="3960440" cy="303137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004048" y="3714752"/>
            <a:ext cx="4067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/>
                <a:ea typeface="Calibri"/>
              </a:rPr>
              <a:t>Изменение свободной энергии </a:t>
            </a:r>
            <a:r>
              <a:rPr lang="en-US" i="1" dirty="0" smtClean="0">
                <a:latin typeface="Times New Roman"/>
                <a:ea typeface="Calibri"/>
              </a:rPr>
              <a:t>F</a:t>
            </a:r>
            <a:r>
              <a:rPr lang="en-US" dirty="0" smtClean="0">
                <a:latin typeface="Times New Roman"/>
                <a:ea typeface="Calibri"/>
              </a:rPr>
              <a:t> </a:t>
            </a:r>
            <a:r>
              <a:rPr lang="ru-RU" dirty="0" smtClean="0">
                <a:latin typeface="Times New Roman"/>
                <a:ea typeface="Calibri"/>
              </a:rPr>
              <a:t>железа с различными типами кристаллической решетки в </a:t>
            </a:r>
            <a:r>
              <a:rPr lang="el-GR" dirty="0" smtClean="0">
                <a:latin typeface="Times New Roman"/>
                <a:ea typeface="Calibri"/>
              </a:rPr>
              <a:t>зависимости от температуры</a:t>
            </a:r>
            <a:r>
              <a:rPr lang="en-US" dirty="0" smtClean="0">
                <a:latin typeface="Times New Roman"/>
                <a:ea typeface="Calibri"/>
              </a:rPr>
              <a:t> </a:t>
            </a:r>
            <a:r>
              <a:rPr lang="en-US" i="1" dirty="0" smtClean="0">
                <a:latin typeface="Times New Roman"/>
                <a:ea typeface="Calibri"/>
              </a:rPr>
              <a:t>T</a:t>
            </a:r>
            <a:endParaRPr lang="ru-RU" i="1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107503" y="2204864"/>
          <a:ext cx="4608513" cy="175260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1800201"/>
                <a:gridCol w="1272141"/>
                <a:gridCol w="15361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latin typeface="Times New Roman" pitchFamily="18" charset="0"/>
                          <a:cs typeface="Times New Roman" pitchFamily="18" charset="0"/>
                        </a:rPr>
                        <a:t>Интервал температур</a:t>
                      </a:r>
                      <a:endParaRPr lang="ru-RU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latin typeface="Times New Roman" pitchFamily="18" charset="0"/>
                          <a:cs typeface="Times New Roman" pitchFamily="18" charset="0"/>
                        </a:rPr>
                        <a:t>Тип решетки</a:t>
                      </a:r>
                      <a:endParaRPr lang="ru-RU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latin typeface="Times New Roman" pitchFamily="18" charset="0"/>
                          <a:cs typeface="Times New Roman" pitchFamily="18" charset="0"/>
                        </a:rPr>
                        <a:t>Обозначение модификации</a:t>
                      </a:r>
                      <a:endParaRPr lang="ru-RU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&lt; </a:t>
                      </a:r>
                      <a:r>
                        <a:rPr lang="ru-RU" b="0" dirty="0" smtClean="0">
                          <a:latin typeface="Times New Roman" pitchFamily="18" charset="0"/>
                          <a:cs typeface="Times New Roman" pitchFamily="18" charset="0"/>
                        </a:rPr>
                        <a:t>911</a:t>
                      </a:r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º</a:t>
                      </a:r>
                      <a:r>
                        <a:rPr lang="ru-RU" b="0" dirty="0" smtClean="0"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endParaRPr lang="ru-RU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ОЦК</a:t>
                      </a:r>
                      <a:endParaRPr lang="ru-RU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Fe</a:t>
                      </a:r>
                      <a:r>
                        <a:rPr lang="el-GR" b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α</a:t>
                      </a:r>
                      <a:endParaRPr lang="ru-RU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latin typeface="Times New Roman" pitchFamily="18" charset="0"/>
                          <a:cs typeface="Times New Roman" pitchFamily="18" charset="0"/>
                        </a:rPr>
                        <a:t>911…1392 </a:t>
                      </a:r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º</a:t>
                      </a:r>
                      <a:r>
                        <a:rPr lang="ru-RU" b="0" dirty="0" smtClean="0"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endParaRPr lang="ru-RU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ГЦК</a:t>
                      </a:r>
                      <a:endParaRPr lang="ru-RU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Fe</a:t>
                      </a:r>
                      <a:r>
                        <a:rPr lang="el-GR" b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γ</a:t>
                      </a:r>
                      <a:endParaRPr lang="ru-RU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0" dirty="0" smtClean="0">
                          <a:latin typeface="Times New Roman" pitchFamily="18" charset="0"/>
                          <a:cs typeface="Times New Roman" pitchFamily="18" charset="0"/>
                        </a:rPr>
                        <a:t>1392…1539 </a:t>
                      </a:r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º</a:t>
                      </a:r>
                      <a:r>
                        <a:rPr lang="ru-RU" b="0" dirty="0" smtClean="0">
                          <a:latin typeface="Times New Roman" pitchFamily="18" charset="0"/>
                          <a:cs typeface="Times New Roman" pitchFamily="18" charset="0"/>
                        </a:rPr>
                        <a:t>С</a:t>
                      </a:r>
                      <a:endParaRPr lang="ru-RU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ОЦК</a:t>
                      </a:r>
                      <a:endParaRPr lang="ru-RU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Fe</a:t>
                      </a:r>
                      <a:r>
                        <a:rPr lang="el-GR" b="0" baseline="-25000" dirty="0" smtClean="0">
                          <a:latin typeface="Times New Roman" pitchFamily="18" charset="0"/>
                          <a:cs typeface="Times New Roman" pitchFamily="18" charset="0"/>
                        </a:rPr>
                        <a:t>δ</a:t>
                      </a:r>
                      <a:endParaRPr lang="ru-RU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anchor="ctr"/>
                </a:tc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107504" y="1340768"/>
            <a:ext cx="4608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0070C0"/>
                </a:solidFill>
                <a:latin typeface="Times New Roman"/>
                <a:ea typeface="Calibri"/>
              </a:rPr>
              <a:t>Типы кристаллических решеток чистого железа в зависимости от температуры</a:t>
            </a:r>
            <a:endParaRPr lang="ru-RU" i="1" dirty="0">
              <a:solidFill>
                <a:srgbClr val="0070C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79512" y="5003884"/>
            <a:ext cx="87849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solidFill>
                  <a:srgbClr val="0070C0"/>
                </a:solidFill>
                <a:latin typeface="Times New Roman"/>
                <a:ea typeface="Calibri"/>
              </a:rPr>
              <a:t>Другие примеры металлов, испытывающих полиморфные превращения</a:t>
            </a:r>
            <a:endParaRPr lang="ru-RU" i="1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7505" y="5446965"/>
            <a:ext cx="885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Титан:  </a:t>
            </a:r>
            <a:r>
              <a:rPr lang="en-US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en-US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 º &lt; 883º</a:t>
            </a:r>
            <a:r>
              <a:rPr lang="ru-R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en-US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α-Ti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ГПУ-решетка,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= 2,951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Å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; с = 4,679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Å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just"/>
            <a:r>
              <a:rPr lang="ru-R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         при </a:t>
            </a:r>
            <a:r>
              <a:rPr lang="en-US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 º </a:t>
            </a:r>
            <a:r>
              <a:rPr lang="ru-R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883</a:t>
            </a:r>
            <a:r>
              <a:rPr lang="ru-R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…1660</a:t>
            </a:r>
            <a:r>
              <a:rPr lang="en-US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º</a:t>
            </a:r>
            <a:r>
              <a:rPr lang="ru-R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en-US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Ti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ОЦК-решетка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3,269 Å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504" y="6167045"/>
            <a:ext cx="8856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Кобальт:  </a:t>
            </a:r>
            <a:r>
              <a:rPr lang="en-US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при </a:t>
            </a:r>
            <a:r>
              <a:rPr lang="en-US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 º &lt; </a:t>
            </a:r>
            <a:r>
              <a:rPr lang="ru-R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427</a:t>
            </a:r>
            <a:r>
              <a:rPr lang="en-US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º</a:t>
            </a:r>
            <a:r>
              <a:rPr lang="ru-R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en-US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α-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ГПУ-решетка);</a:t>
            </a:r>
          </a:p>
          <a:p>
            <a:pPr algn="just"/>
            <a:r>
              <a:rPr lang="ru-R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                  при </a:t>
            </a:r>
            <a:r>
              <a:rPr lang="en-US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 º </a:t>
            </a:r>
            <a:r>
              <a:rPr lang="ru-R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 427…1495</a:t>
            </a:r>
            <a:r>
              <a:rPr lang="en-US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º</a:t>
            </a:r>
            <a:r>
              <a:rPr lang="ru-RU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en-US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ГЦК-решетка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-27384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Структура изучения курса</a:t>
            </a:r>
            <a:endParaRPr lang="ru-RU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07504" y="516280"/>
          <a:ext cx="8892480" cy="124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8217"/>
                <a:gridCol w="4864263"/>
              </a:tblGrid>
              <a:tr h="322835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Лекции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 раз в неделю (всего 16 лекций)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2835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Лабораторные работы (металловедение)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 раз в 2 недели (ауд. </a:t>
                      </a:r>
                      <a:r>
                        <a:rPr lang="ru-RU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Б106</a:t>
                      </a: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+ </a:t>
                      </a:r>
                      <a:r>
                        <a:rPr lang="ru-RU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Б108</a:t>
                      </a: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, всего 6 работ)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2835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Лабораторные работы (мех.</a:t>
                      </a:r>
                      <a:r>
                        <a:rPr lang="ru-RU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испытания + сварка)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 раз в 2 недели (мех. испытания - ауд. Б113, всего 4 занятия;</a:t>
                      </a:r>
                      <a:r>
                        <a:rPr lang="ru-RU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сварка – ауд. </a:t>
                      </a:r>
                      <a:r>
                        <a:rPr lang="ru-RU" sz="1600" baseline="0" smtClean="0">
                          <a:latin typeface="Times New Roman" pitchFamily="18" charset="0"/>
                          <a:cs typeface="Times New Roman" pitchFamily="18" charset="0"/>
                        </a:rPr>
                        <a:t>А-29, </a:t>
                      </a:r>
                      <a:r>
                        <a:rPr lang="ru-RU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всего 4 занятия</a:t>
                      </a: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)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9552" y="2060848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Контрольные мероприятия</a:t>
            </a:r>
            <a:endParaRPr lang="ru-RU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/>
        </p:nvGraphicFramePr>
        <p:xfrm>
          <a:off x="107504" y="2518752"/>
          <a:ext cx="8856984" cy="298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0222"/>
                <a:gridCol w="5562506"/>
                <a:gridCol w="1728192"/>
                <a:gridCol w="576064"/>
              </a:tblGrid>
              <a:tr h="246885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Обозначение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Мероприятие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Время проведения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Ауд.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anchor="ctr" anchorCtr="1"/>
                </a:tc>
              </a:tr>
              <a:tr h="246885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КМ-1</a:t>
                      </a:r>
                    </a:p>
                  </a:txBody>
                  <a:tcPr marL="36000" marR="3600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Тест «Атомно-кристаллическое строение и механические свойства металлов»</a:t>
                      </a:r>
                    </a:p>
                  </a:txBody>
                  <a:tcPr marL="36000" marR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5-6</a:t>
                      </a:r>
                      <a:r>
                        <a:rPr lang="ru-RU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неделя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Б-113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anchor="ctr" anchorCtr="1"/>
                </a:tc>
              </a:tr>
              <a:tr h="246885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КМ-2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Защита лаб. работ по блоку «Механические свойства конструкционных материалов»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7-8 </a:t>
                      </a:r>
                      <a:r>
                        <a:rPr lang="ru-RU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неделя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Б-113</a:t>
                      </a:r>
                    </a:p>
                  </a:txBody>
                  <a:tcPr marL="36000" marR="36000" anchor="ctr" anchorCtr="1"/>
                </a:tc>
              </a:tr>
              <a:tr h="2468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КМ-3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Тест №2 «Конструкционные материалы в теплоэнергетике»</a:t>
                      </a:r>
                    </a:p>
                  </a:txBody>
                  <a:tcPr marL="36000" marR="3600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13-14 </a:t>
                      </a:r>
                      <a:r>
                        <a:rPr lang="ru-RU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неделя</a:t>
                      </a:r>
                      <a:endParaRPr lang="ru-RU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Б-113</a:t>
                      </a:r>
                    </a:p>
                  </a:txBody>
                  <a:tcPr marL="36000" marR="36000" anchor="ctr" anchorCtr="1"/>
                </a:tc>
              </a:tr>
              <a:tr h="2468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КМ-4</a:t>
                      </a:r>
                    </a:p>
                  </a:txBody>
                  <a:tcPr marL="36000" marR="3600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Защита лаб. работ по</a:t>
                      </a:r>
                      <a:r>
                        <a:rPr lang="ru-RU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блоку </a:t>
                      </a: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«Сварка металлов и сплавов»</a:t>
                      </a:r>
                    </a:p>
                  </a:txBody>
                  <a:tcPr marL="36000" marR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13-14 неделя </a:t>
                      </a:r>
                    </a:p>
                  </a:txBody>
                  <a:tcPr marL="36000" marR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Б-113</a:t>
                      </a:r>
                      <a:endParaRPr lang="ru-RU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anchor="ctr" anchorCtr="1"/>
                </a:tc>
              </a:tr>
              <a:tr h="2468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КМ-5</a:t>
                      </a:r>
                    </a:p>
                  </a:txBody>
                  <a:tcPr marL="36000" marR="3600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Защита лабораторных работ  мо блоку «Металловедение»</a:t>
                      </a:r>
                    </a:p>
                  </a:txBody>
                  <a:tcPr marL="36000" marR="3600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В течение семестра</a:t>
                      </a:r>
                      <a:endParaRPr lang="ru-RU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000" marR="36000" anchor="ctr" anchorCtr="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Б-106</a:t>
                      </a:r>
                    </a:p>
                  </a:txBody>
                  <a:tcPr marL="36000" marR="36000" anchor="ctr" anchorCtr="1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50825" y="28937"/>
            <a:ext cx="8641655" cy="6848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ctr"/>
            <a:r>
              <a:rPr lang="ru-RU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Литература</a:t>
            </a:r>
          </a:p>
          <a:p>
            <a:pPr marL="342900" indent="-342900" algn="ctr"/>
            <a:endParaRPr lang="ru-RU" sz="2400" i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>
              <a:spcAft>
                <a:spcPts val="600"/>
              </a:spcAft>
            </a:pP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Учебники</a:t>
            </a:r>
          </a:p>
          <a:p>
            <a:pPr algn="just">
              <a:spcAft>
                <a:spcPts val="1200"/>
              </a:spcAft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Гуляев А.П., Гуляев А.А. Материаловедение: Учебник для вузов. – М.: ИД «Альянс», 2011. – 644 с.</a:t>
            </a:r>
          </a:p>
          <a:p>
            <a:pPr algn="just">
              <a:spcAft>
                <a:spcPts val="1200"/>
              </a:spcAft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Фетисов Г.П.,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Карпман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М.Г. и др. Материаловедение и технология металлов.–  М.: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Юрайт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2014. – 767 с.</a:t>
            </a:r>
          </a:p>
          <a:p>
            <a:pPr algn="just">
              <a:spcAft>
                <a:spcPts val="1200"/>
              </a:spcAft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Марченков А.Ю.,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Родякина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Р.В.,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Горячкина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М.В., Терентьев Е.В.,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Овечников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С.А. Металловедение: учебное пособие. – М.: МЭИ, 2021. – 184 с.</a:t>
            </a:r>
          </a:p>
          <a:p>
            <a:pPr marL="342900" indent="-342900" algn="ctr">
              <a:spcAft>
                <a:spcPts val="600"/>
              </a:spcAft>
            </a:pP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Лабораторный практикум</a:t>
            </a:r>
          </a:p>
          <a:p>
            <a:pPr marL="457200" indent="-457200" algn="just"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Лабораторный практикум по материаловедению / Под ред. В.М. Качалова. М.: МЭИ, 1998. – 61 с.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УДК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620 Л-125.</a:t>
            </a:r>
          </a:p>
          <a:p>
            <a:pPr marL="457200" indent="-457200" algn="just">
              <a:buFontTx/>
              <a:buAutoNum type="arabicPeriod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Матюнин В.М. Определение механических свойств конструкционных материалов. Лабораторный практикум. М.: МЭИ, 2009.- 28 с.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УДК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669 О-624.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9512" y="2285992"/>
            <a:ext cx="87849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Лекция 1. </a:t>
            </a:r>
          </a:p>
          <a:p>
            <a:pPr algn="ctr"/>
            <a:r>
              <a:rPr lang="ru-RU" sz="3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Основы кристаллического строения металлов</a:t>
            </a:r>
            <a:endParaRPr lang="ru-RU" sz="32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5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Общие сведения о металлах</a:t>
            </a:r>
            <a:endParaRPr lang="ru-RU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43602" y="476672"/>
            <a:ext cx="892899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Металловедение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– это наука, устанавливающая связь между составом, структурой и свойствами металлов и сплавов и изучающая закономерности их изменения при тепловых, химических, механических, электромагнитных и радиоактивных воздействиях.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43602" y="2276872"/>
            <a:ext cx="892899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Металлы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– это вещества, обладающие в твердом состоянии высокими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электро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и теплопроводностью, а также ковкостью (пластичностью), специфическим блеском и другими свойствами, обусловленными наличием свободных электронов.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43808" y="3820978"/>
            <a:ext cx="3024336" cy="40011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Свойства металлов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Прямая соединительная линия 6"/>
          <p:cNvCxnSpPr>
            <a:endCxn id="13" idx="0"/>
          </p:cNvCxnSpPr>
          <p:nvPr/>
        </p:nvCxnSpPr>
        <p:spPr>
          <a:xfrm flipH="1">
            <a:off x="1223628" y="4221088"/>
            <a:ext cx="1764196" cy="53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>
            <a:endCxn id="14" idx="0"/>
          </p:cNvCxnSpPr>
          <p:nvPr/>
        </p:nvCxnSpPr>
        <p:spPr>
          <a:xfrm flipH="1">
            <a:off x="3455876" y="4221088"/>
            <a:ext cx="540060" cy="53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endCxn id="15" idx="0"/>
          </p:cNvCxnSpPr>
          <p:nvPr/>
        </p:nvCxnSpPr>
        <p:spPr>
          <a:xfrm>
            <a:off x="4932040" y="4221088"/>
            <a:ext cx="828092" cy="5381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5796136" y="4221088"/>
            <a:ext cx="2304256" cy="544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7504" y="4759240"/>
            <a:ext cx="2232248" cy="132343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Физические,</a:t>
            </a:r>
          </a:p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магнитные, </a:t>
            </a:r>
            <a:r>
              <a:rPr lang="ru-RU" sz="1600" i="1" dirty="0" err="1" smtClean="0">
                <a:latin typeface="Times New Roman" pitchFamily="18" charset="0"/>
                <a:cs typeface="Times New Roman" pitchFamily="18" charset="0"/>
              </a:rPr>
              <a:t>электро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- и теплопроводные, плотность, теплоемкость и др.)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11760" y="4759240"/>
            <a:ext cx="2088232" cy="107721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Механические (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прочность, твердость, пластичность и др.)</a:t>
            </a:r>
            <a:endParaRPr lang="ru-RU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0" y="4759240"/>
            <a:ext cx="2376264" cy="132343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Технологические (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жидкотекучесть, обрабатываемость давлением, резанием, свариваемость)</a:t>
            </a:r>
            <a:endParaRPr lang="ru-RU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20272" y="4759240"/>
            <a:ext cx="2016224" cy="15696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lvl="0" algn="ctr"/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Эксплуатационные (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теплостойкость, </a:t>
            </a:r>
          </a:p>
          <a:p>
            <a:pPr algn="ctr"/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жаропрочность </a:t>
            </a:r>
            <a:r>
              <a:rPr lang="ru-RU" sz="1600" i="1" dirty="0" err="1" smtClean="0">
                <a:latin typeface="Times New Roman" pitchFamily="18" charset="0"/>
                <a:cs typeface="Times New Roman" pitchFamily="18" charset="0"/>
              </a:rPr>
              <a:t>окалиностойкость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, коррозионная стойкость)</a:t>
            </a:r>
            <a:endParaRPr lang="ru-RU" sz="16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5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Классификация металлов (по А.П. Гуляеву)</a:t>
            </a:r>
            <a:endParaRPr lang="ru-RU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1920" y="796642"/>
            <a:ext cx="1440160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Металлы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2483768" y="1196752"/>
            <a:ext cx="144016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endCxn id="13" idx="0"/>
          </p:cNvCxnSpPr>
          <p:nvPr/>
        </p:nvCxnSpPr>
        <p:spPr>
          <a:xfrm>
            <a:off x="5220072" y="1196752"/>
            <a:ext cx="1368152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19672" y="1628800"/>
            <a:ext cx="1440160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Черные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68144" y="1628800"/>
            <a:ext cx="1440160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Цветные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79512" y="2492896"/>
            <a:ext cx="4248472" cy="266429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Признаки: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179388" marR="0" lvl="1" indent="-179388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8" charset="0"/>
              <a:buChar char="−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темно-серый цвет;</a:t>
            </a:r>
          </a:p>
          <a:p>
            <a:pPr marL="179388" marR="0" lvl="0" indent="-179388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8" charset="0"/>
              <a:buChar char="−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высокая плотность</a:t>
            </a:r>
            <a:r>
              <a:rPr kumimoji="0" 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(кроме щелочноземельных металлов);</a:t>
            </a:r>
          </a:p>
          <a:p>
            <a:pPr marL="179388" marR="0" lvl="0" indent="-179388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8" charset="0"/>
              <a:buChar char="−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высокая температура плавления;</a:t>
            </a:r>
          </a:p>
          <a:p>
            <a:pPr marL="179388" marR="0" lvl="0" indent="-179388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8" charset="0"/>
              <a:buChar char="−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сравнительно высокая твердость;</a:t>
            </a:r>
          </a:p>
          <a:p>
            <a:pPr marL="179388" marR="0" lvl="0" indent="-179388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8" charset="0"/>
              <a:buChar char="−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изменяют</a:t>
            </a:r>
            <a:r>
              <a:rPr kumimoji="0" lang="ru-RU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 тип кристаллической решетки при изменении температуры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4716016" y="2492896"/>
            <a:ext cx="4248472" cy="266429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rPr>
              <a:t>Признаки: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179388" lvl="1" indent="-179388" algn="just" fontAlgn="base">
              <a:spcBef>
                <a:spcPct val="0"/>
              </a:spcBef>
              <a:spcAft>
                <a:spcPct val="0"/>
              </a:spcAft>
              <a:buFont typeface="Times New Roman" pitchFamily="18" charset="0"/>
              <a:buChar char="−"/>
            </a:pPr>
            <a:r>
              <a:rPr lang="ru-RU" dirty="0" smtClean="0">
                <a:latin typeface="Times New Roman" pitchFamily="18" charset="0"/>
                <a:cs typeface="Arial" pitchFamily="34" charset="0"/>
              </a:rPr>
              <a:t>характерная окраска;</a:t>
            </a:r>
          </a:p>
          <a:p>
            <a:pPr marL="179388" lvl="1" indent="-179388" algn="just" fontAlgn="base">
              <a:spcBef>
                <a:spcPct val="0"/>
              </a:spcBef>
              <a:spcAft>
                <a:spcPct val="0"/>
              </a:spcAft>
              <a:buFont typeface="Times New Roman" pitchFamily="18" charset="0"/>
              <a:buChar char="−"/>
            </a:pPr>
            <a:r>
              <a:rPr lang="ru-RU" dirty="0" smtClean="0">
                <a:latin typeface="Times New Roman" pitchFamily="18" charset="0"/>
                <a:cs typeface="Arial" pitchFamily="34" charset="0"/>
              </a:rPr>
              <a:t>высокая пластичность;</a:t>
            </a:r>
          </a:p>
          <a:p>
            <a:pPr marL="179388" lvl="1" indent="-179388" algn="just" fontAlgn="base">
              <a:spcBef>
                <a:spcPct val="0"/>
              </a:spcBef>
              <a:spcAft>
                <a:spcPct val="0"/>
              </a:spcAft>
              <a:buFont typeface="Times New Roman" pitchFamily="18" charset="0"/>
              <a:buChar char="−"/>
            </a:pPr>
            <a:r>
              <a:rPr lang="ru-RU" dirty="0" smtClean="0">
                <a:latin typeface="Times New Roman" pitchFamily="18" charset="0"/>
                <a:cs typeface="Arial" pitchFamily="34" charset="0"/>
              </a:rPr>
              <a:t>низкая температура плавления;</a:t>
            </a:r>
          </a:p>
          <a:p>
            <a:pPr marL="179388" lvl="1" indent="-179388" algn="just" fontAlgn="base">
              <a:spcBef>
                <a:spcPct val="0"/>
              </a:spcBef>
              <a:spcAft>
                <a:spcPct val="0"/>
              </a:spcAft>
              <a:buFont typeface="Times New Roman" pitchFamily="18" charset="0"/>
              <a:buChar char="−"/>
            </a:pPr>
            <a:r>
              <a:rPr lang="ru-RU" dirty="0" smtClean="0">
                <a:latin typeface="Times New Roman" pitchFamily="18" charset="0"/>
                <a:cs typeface="Arial" pitchFamily="34" charset="0"/>
              </a:rPr>
              <a:t>малая твердость;</a:t>
            </a:r>
          </a:p>
          <a:p>
            <a:pPr marL="179388" lvl="1" indent="-179388" algn="just" fontAlgn="base">
              <a:spcBef>
                <a:spcPct val="0"/>
              </a:spcBef>
              <a:spcAft>
                <a:spcPct val="0"/>
              </a:spcAft>
              <a:buFont typeface="Times New Roman" pitchFamily="18" charset="0"/>
              <a:buChar char="−"/>
            </a:pPr>
            <a:r>
              <a:rPr lang="ru-RU" dirty="0" smtClean="0">
                <a:latin typeface="Times New Roman" pitchFamily="18" charset="0"/>
                <a:cs typeface="Arial" pitchFamily="34" charset="0"/>
              </a:rPr>
              <a:t>не изменяют тип кристаллической решетки при изменении температуры.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1657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899592" y="548679"/>
          <a:ext cx="7416825" cy="5935977"/>
        </p:xfrm>
        <a:graphic>
          <a:graphicData uri="http://schemas.openxmlformats.org/presentationml/2006/ole">
            <p:oleObj spid="_x0000_s2050" name="Рисунок" r:id="rId3" imgW="6686825" imgH="5347251" progId="Word.Picture.8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15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Классификация металлов (по А.П. Гуляеву)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5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Атомно-кристаллическое строение металлов</a:t>
            </a:r>
            <a:endParaRPr lang="ru-RU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39659" y="539388"/>
            <a:ext cx="5759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Основные типы кристаллических решеток металлов</a:t>
            </a:r>
          </a:p>
        </p:txBody>
      </p:sp>
      <p:pic>
        <p:nvPicPr>
          <p:cNvPr id="20482" name="Picture 2" descr="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6" y="980728"/>
            <a:ext cx="2880000" cy="244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5496" y="3573616"/>
            <a:ext cx="273630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Элементарная ячейка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объёмно-центрированной кубической (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ОЦК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кристаллической решетки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484" name="Picture 4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1026363"/>
            <a:ext cx="2556000" cy="2546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Прямоугольник 8"/>
          <p:cNvSpPr/>
          <p:nvPr/>
        </p:nvSpPr>
        <p:spPr>
          <a:xfrm>
            <a:off x="3347864" y="3608456"/>
            <a:ext cx="25922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/>
                <a:ea typeface="Calibri"/>
              </a:rPr>
              <a:t>Элементарная ячейка </a:t>
            </a:r>
            <a:r>
              <a:rPr lang="ru-RU" b="1" dirty="0" smtClean="0">
                <a:latin typeface="Times New Roman"/>
                <a:ea typeface="Calibri"/>
              </a:rPr>
              <a:t>гранецентрированной кубической (</a:t>
            </a:r>
            <a:r>
              <a:rPr lang="ru-RU" b="1" dirty="0" err="1" smtClean="0">
                <a:latin typeface="Times New Roman"/>
                <a:ea typeface="Calibri"/>
              </a:rPr>
              <a:t>ГЦК</a:t>
            </a:r>
            <a:r>
              <a:rPr lang="ru-RU" b="1" dirty="0" smtClean="0">
                <a:latin typeface="Times New Roman"/>
                <a:ea typeface="Calibri"/>
              </a:rPr>
              <a:t>) </a:t>
            </a:r>
            <a:r>
              <a:rPr lang="ru-RU" dirty="0" smtClean="0">
                <a:latin typeface="Times New Roman"/>
                <a:ea typeface="Calibri"/>
              </a:rPr>
              <a:t>кристаллической решетки</a:t>
            </a:r>
            <a:endParaRPr lang="ru-RU" dirty="0"/>
          </a:p>
        </p:txBody>
      </p:sp>
      <p:pic>
        <p:nvPicPr>
          <p:cNvPr id="20485" name="Picture 5" descr="4"/>
          <p:cNvPicPr>
            <a:picLocks noChangeAspect="1" noChangeArrowheads="1"/>
          </p:cNvPicPr>
          <p:nvPr/>
        </p:nvPicPr>
        <p:blipFill>
          <a:blip r:embed="rId4" cstate="print"/>
          <a:srcRect t="3981"/>
          <a:stretch>
            <a:fillRect/>
          </a:stretch>
        </p:blipFill>
        <p:spPr bwMode="auto">
          <a:xfrm>
            <a:off x="6231954" y="968499"/>
            <a:ext cx="287655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Прямоугольник 10"/>
          <p:cNvSpPr/>
          <p:nvPr/>
        </p:nvSpPr>
        <p:spPr>
          <a:xfrm>
            <a:off x="6372200" y="3645624"/>
            <a:ext cx="26642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/>
                <a:ea typeface="Calibri"/>
              </a:rPr>
              <a:t>Элементарная ячейка </a:t>
            </a:r>
            <a:r>
              <a:rPr lang="ru-RU" b="1" dirty="0" smtClean="0">
                <a:latin typeface="Times New Roman"/>
                <a:ea typeface="Calibri"/>
              </a:rPr>
              <a:t>гексагональной плотноупакованной (ГПУ) </a:t>
            </a:r>
            <a:r>
              <a:rPr lang="ru-RU" dirty="0" smtClean="0">
                <a:latin typeface="Times New Roman"/>
                <a:ea typeface="Calibri"/>
              </a:rPr>
              <a:t>кристаллической решетки</a:t>
            </a:r>
            <a:endParaRPr lang="ru-RU" dirty="0"/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107504" y="5262736"/>
            <a:ext cx="2880320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ru-RU" sz="1600" b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Некоторые м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еталлы, имеющие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ОЦК</a:t>
            </a:r>
            <a:r>
              <a:rPr lang="ru-RU" sz="1600" b="1" dirty="0" err="1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-решетку</a:t>
            </a:r>
            <a:r>
              <a:rPr lang="ru-RU" sz="1600" b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 </a:t>
            </a:r>
          </a:p>
          <a:p>
            <a:pPr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молибден 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Mo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), тантал 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), железо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Fe</a:t>
            </a:r>
            <a:r>
              <a:rPr kumimoji="0" lang="en-US" sz="1600" b="0" i="0" u="none" strike="noStrike" cap="none" normalizeH="0" baseline="-3000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α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хром 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Cr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), вольфрам 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), ванадий 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).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131840" y="5301208"/>
            <a:ext cx="2880320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ru-RU" sz="1600" b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Некоторые м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еталлы, имеющие </a:t>
            </a:r>
            <a:r>
              <a:rPr lang="ru-RU" sz="1600" b="1" dirty="0" err="1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Г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ЦК</a:t>
            </a:r>
            <a:r>
              <a:rPr lang="ru-RU" sz="1600" b="1" dirty="0" err="1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-решетку</a:t>
            </a:r>
            <a:r>
              <a:rPr lang="ru-RU" sz="1600" b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: 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алюминий (</a:t>
            </a:r>
            <a:r>
              <a:rPr lang="en-US" sz="1600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Al), </a:t>
            </a:r>
            <a:r>
              <a:rPr lang="ru-RU" sz="1600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медь (</a:t>
            </a:r>
            <a:r>
              <a:rPr lang="en-US" sz="1600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Cu)</a:t>
            </a:r>
            <a:r>
              <a:rPr lang="ru-RU" sz="1600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никель (</a:t>
            </a:r>
            <a:r>
              <a:rPr lang="en-US" sz="1600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Ni)</a:t>
            </a:r>
            <a:r>
              <a:rPr lang="ru-RU" sz="1600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lang="en-US" sz="1600" dirty="0" smtClean="0">
              <a:solidFill>
                <a:srgbClr val="0070C0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156176" y="5301207"/>
            <a:ext cx="2880320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ru-RU" sz="1600" b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Некоторые м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еталлы, имеющие </a:t>
            </a:r>
            <a:r>
              <a:rPr lang="ru-RU" sz="1600" b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ГПУ-решетку: 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титан </a:t>
            </a:r>
            <a:r>
              <a:rPr lang="en-US" sz="1600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Ti</a:t>
            </a:r>
            <a:r>
              <a:rPr lang="el-GR" sz="1600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α, </a:t>
            </a:r>
            <a:r>
              <a:rPr lang="ru-RU" sz="1600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магний (</a:t>
            </a:r>
            <a:r>
              <a:rPr lang="en-US" sz="1600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Mg), </a:t>
            </a:r>
            <a:r>
              <a:rPr lang="ru-RU" sz="1600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цинк (</a:t>
            </a:r>
            <a:r>
              <a:rPr lang="en-US" sz="1600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Zn).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Л1. Типы кристаллических решеток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008" y="1457173"/>
            <a:ext cx="9036496" cy="38972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15007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Атомно-кристаллическое строение металлов</a:t>
            </a:r>
            <a:endParaRPr lang="ru-RU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191741" y="539388"/>
            <a:ext cx="4855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b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Типы </a:t>
            </a:r>
            <a:r>
              <a:rPr lang="ru-RU" b="1" dirty="0" err="1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сингоний</a:t>
            </a:r>
            <a:r>
              <a:rPr lang="ru-RU" b="1" dirty="0" smtClean="0">
                <a:solidFill>
                  <a:srgbClr val="0070C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и кристаллических решеток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857</Words>
  <Application>Microsoft Office PowerPoint</Application>
  <PresentationFormat>Экран (4:3)</PresentationFormat>
  <Paragraphs>154</Paragraphs>
  <Slides>12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4" baseType="lpstr">
      <vt:lpstr>Тема Office</vt:lpstr>
      <vt:lpstr>Рисунок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Артём</cp:lastModifiedBy>
  <cp:revision>60</cp:revision>
  <dcterms:created xsi:type="dcterms:W3CDTF">2016-09-07T04:32:32Z</dcterms:created>
  <dcterms:modified xsi:type="dcterms:W3CDTF">2024-02-06T09:51:53Z</dcterms:modified>
</cp:coreProperties>
</file>