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285992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Лекции 14 - 15.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Легированные стали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IV.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По микроструктуре после нормализации.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Классификация легированных сталей</a:t>
            </a:r>
          </a:p>
        </p:txBody>
      </p:sp>
      <p:pic>
        <p:nvPicPr>
          <p:cNvPr id="6" name="Рисунок 5" descr="9.2а.png"/>
          <p:cNvPicPr>
            <a:picLocks noChangeAspect="1"/>
          </p:cNvPicPr>
          <p:nvPr/>
        </p:nvPicPr>
        <p:blipFill>
          <a:blip r:embed="rId2" cstate="print"/>
          <a:srcRect b="3271"/>
          <a:stretch>
            <a:fillRect/>
          </a:stretch>
        </p:blipFill>
        <p:spPr>
          <a:xfrm>
            <a:off x="1" y="428604"/>
            <a:ext cx="2339273" cy="2484000"/>
          </a:xfrm>
          <a:prstGeom prst="rect">
            <a:avLst/>
          </a:prstGeom>
        </p:spPr>
      </p:pic>
      <p:pic>
        <p:nvPicPr>
          <p:cNvPr id="7" name="Рисунок 6" descr="9.2б.png"/>
          <p:cNvPicPr>
            <a:picLocks noChangeAspect="1"/>
          </p:cNvPicPr>
          <p:nvPr/>
        </p:nvPicPr>
        <p:blipFill>
          <a:blip r:embed="rId3" cstate="print"/>
          <a:srcRect t="20250" b="4299"/>
          <a:stretch>
            <a:fillRect/>
          </a:stretch>
        </p:blipFill>
        <p:spPr>
          <a:xfrm>
            <a:off x="2411760" y="928670"/>
            <a:ext cx="3258134" cy="1944000"/>
          </a:xfrm>
          <a:prstGeom prst="rect">
            <a:avLst/>
          </a:prstGeom>
        </p:spPr>
      </p:pic>
      <p:pic>
        <p:nvPicPr>
          <p:cNvPr id="8" name="Рисунок 7" descr="9.2в.png"/>
          <p:cNvPicPr>
            <a:picLocks noChangeAspect="1"/>
          </p:cNvPicPr>
          <p:nvPr/>
        </p:nvPicPr>
        <p:blipFill>
          <a:blip r:embed="rId4" cstate="print"/>
          <a:srcRect t="18000"/>
          <a:stretch>
            <a:fillRect/>
          </a:stretch>
        </p:blipFill>
        <p:spPr>
          <a:xfrm>
            <a:off x="5734920" y="857232"/>
            <a:ext cx="3373584" cy="2160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1520" y="3000372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Перлитный класс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3009664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Мартенситный класс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16216" y="300966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Аустенитный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класс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45218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lvl="0" indent="-1793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 ферритный класс;</a:t>
            </a:r>
          </a:p>
          <a:p>
            <a:pPr marL="179388" lvl="0" indent="-1793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 карбидный класс.</a:t>
            </a:r>
          </a:p>
        </p:txBody>
      </p:sp>
      <p:pic>
        <p:nvPicPr>
          <p:cNvPr id="13" name="Рисунок 12" descr="Л5. Влияние ЛЭ на Мн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1934" y="3505599"/>
            <a:ext cx="3167458" cy="278092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143240" y="6215082"/>
            <a:ext cx="5072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Влияние легирующих элементов на температуру начала мартенситного превращения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Распределение легирующих элементов в стали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07504" y="476672"/>
            <a:ext cx="892899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marR="0" lvl="0" indent="-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Легирующие элементы находятся в свободном состоянии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например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Cu,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Ag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Легирующие элементы образуют твердые растворы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Большинство ЛЭ (кроме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образуют ограниченные и неограниченные твердые растворы с железом.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Легирующие элементы образуют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интерметаллидные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соединения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Легирующие элементы образуют самостоятельные карбидные фазы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Таблица Менделеева -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5109" y="2276872"/>
            <a:ext cx="6813275" cy="3600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59399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Times New Roman"/>
              </a:rPr>
              <a:t>Таблица элементов Д.И. Менделеева (выделены элементы, образующие карбиды в сталях)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Стали с особыми свойствами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70130" y="476672"/>
            <a:ext cx="2943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Коррозионно-стойкие стали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92867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Хромистые стали.</a:t>
            </a:r>
            <a:endParaRPr lang="ru-RU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35729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Calibri" pitchFamily="34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13% хрома: 08Х13 (ферритный класс), 12Х13 (ферритно-мартенситный класс), 20Х13, 30Х13, 40Х13 (мартенситный класс).</a:t>
            </a:r>
          </a:p>
          <a:p>
            <a:pPr marL="174625" indent="-174625" algn="just">
              <a:buFont typeface="Calibri" pitchFamily="34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17% хрома: 08Х17Т, 12Х17 (ферритный класс).</a:t>
            </a:r>
          </a:p>
          <a:p>
            <a:pPr marL="174625" indent="-174625" algn="just">
              <a:buFont typeface="Calibri" pitchFamily="34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27% хрома: 15Х25Т, 15Х28 (ферритный класс).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77391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Хромоникелевые стали.</a:t>
            </a:r>
            <a:endParaRPr lang="ru-RU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190119"/>
            <a:ext cx="84296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spcAft>
                <a:spcPts val="12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сравнению с хромистыми сталями, хромоникелевые:</a:t>
            </a:r>
          </a:p>
          <a:p>
            <a:pPr marL="174625" indent="-174625" algn="just"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имеют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аустенитную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структуру;</a:t>
            </a:r>
          </a:p>
          <a:p>
            <a:pPr marL="174625" indent="-174625" algn="just"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обладают более высокими механическими свойствами;</a:t>
            </a:r>
          </a:p>
          <a:p>
            <a:pPr marL="174625" indent="-174625" algn="just"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имеют меньшую склонность к росту зерна;</a:t>
            </a:r>
          </a:p>
          <a:p>
            <a:pPr marL="174625" indent="-174625" algn="just"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обладают повышенной коррозионной стойкостью;</a:t>
            </a:r>
          </a:p>
          <a:p>
            <a:pPr marL="174625" indent="-174625" algn="just"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являются хладостойкими </a:t>
            </a:r>
          </a:p>
          <a:p>
            <a:pPr marL="174625" indent="-174625" algn="just"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более дорогие.</a:t>
            </a:r>
          </a:p>
          <a:p>
            <a:pPr marL="174625" indent="-174625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74625" indent="-1746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Примеры марок: 12Х18Н9, 12Х18Н9Т, 06Х18Н11, 08Х18Н12Т, 10Х17Н13М2Т.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Стали с особыми свойствами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19872" y="476672"/>
            <a:ext cx="2326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Жаростойкие сплавы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07504" y="921494"/>
            <a:ext cx="8928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Жаростойкие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окалиностойкие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стали –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стали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обладающие стойкостью против химического разрушения (окисления) поверхности в газовых средах при температурах выше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550ºС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 работающие в ненагруженном или слабонагруженном состоянии.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9.4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568" y="1953176"/>
            <a:ext cx="2677298" cy="3060000"/>
          </a:xfrm>
          <a:prstGeom prst="rect">
            <a:avLst/>
          </a:prstGeom>
        </p:spPr>
      </p:pic>
      <p:pic>
        <p:nvPicPr>
          <p:cNvPr id="8" name="Рисунок 7" descr="9.4б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078" y="1953176"/>
            <a:ext cx="2780834" cy="3060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60032" y="5013176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Влияние хрома на </a:t>
            </a:r>
            <a:r>
              <a:rPr lang="ru-RU" dirty="0" err="1" smtClean="0">
                <a:latin typeface="Times New Roman"/>
                <a:ea typeface="Calibri"/>
              </a:rPr>
              <a:t>окалиностойкость</a:t>
            </a:r>
            <a:r>
              <a:rPr lang="ru-RU" dirty="0" smtClean="0">
                <a:latin typeface="Times New Roman"/>
                <a:ea typeface="Calibri"/>
              </a:rPr>
              <a:t> сталей при различных температурах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Скорость окисления железа в зависимости от температуры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7504" y="586798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Примеры марок жаростойких сталей: </a:t>
            </a:r>
            <a:r>
              <a:rPr lang="ru-RU" dirty="0" err="1" smtClean="0">
                <a:solidFill>
                  <a:srgbClr val="0070C0"/>
                </a:solidFill>
                <a:latin typeface="Times New Roman"/>
                <a:ea typeface="Calibri"/>
              </a:rPr>
              <a:t>12Х17</a:t>
            </a:r>
            <a:r>
              <a:rPr lang="ru-RU" dirty="0" smtClean="0">
                <a:solidFill>
                  <a:srgbClr val="0070C0"/>
                </a:solidFill>
                <a:latin typeface="Times New Roman"/>
                <a:ea typeface="Calibri"/>
              </a:rPr>
              <a:t>, </a:t>
            </a:r>
            <a:r>
              <a:rPr lang="ru-RU" dirty="0" err="1" smtClean="0">
                <a:solidFill>
                  <a:srgbClr val="0070C0"/>
                </a:solidFill>
                <a:latin typeface="Times New Roman"/>
                <a:ea typeface="Calibri"/>
              </a:rPr>
              <a:t>15Х25Т</a:t>
            </a:r>
            <a:r>
              <a:rPr lang="ru-RU" dirty="0" smtClean="0">
                <a:solidFill>
                  <a:srgbClr val="0070C0"/>
                </a:solidFill>
                <a:latin typeface="Times New Roman"/>
                <a:ea typeface="Calibri"/>
              </a:rPr>
              <a:t>, </a:t>
            </a:r>
            <a:r>
              <a:rPr lang="ru-RU" dirty="0" err="1" smtClean="0">
                <a:solidFill>
                  <a:srgbClr val="0070C0"/>
                </a:solidFill>
                <a:latin typeface="Times New Roman"/>
                <a:ea typeface="Calibri"/>
              </a:rPr>
              <a:t>12Х18Н9</a:t>
            </a:r>
            <a:r>
              <a:rPr lang="ru-RU" dirty="0" smtClean="0">
                <a:solidFill>
                  <a:srgbClr val="0070C0"/>
                </a:solidFill>
                <a:latin typeface="Times New Roman"/>
                <a:ea typeface="Calibri"/>
              </a:rPr>
              <a:t>, </a:t>
            </a:r>
            <a:r>
              <a:rPr lang="ru-RU" dirty="0" err="1" smtClean="0">
                <a:solidFill>
                  <a:srgbClr val="0070C0"/>
                </a:solidFill>
                <a:latin typeface="Times New Roman"/>
                <a:ea typeface="Calibri"/>
              </a:rPr>
              <a:t>10Х23Н18</a:t>
            </a:r>
            <a:r>
              <a:rPr lang="ru-RU" dirty="0" smtClean="0">
                <a:solidFill>
                  <a:srgbClr val="0070C0"/>
                </a:solidFill>
                <a:latin typeface="Times New Roman"/>
                <a:ea typeface="Calibri"/>
              </a:rPr>
              <a:t>.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Стали с особыми свойствами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7824" y="645656"/>
            <a:ext cx="317702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Жаропрочные стали и сплавы</a:t>
            </a:r>
          </a:p>
        </p:txBody>
      </p:sp>
      <p:cxnSp>
        <p:nvCxnSpPr>
          <p:cNvPr id="12" name="Прямая со стрелкой 11"/>
          <p:cNvCxnSpPr>
            <a:endCxn id="13" idx="0"/>
          </p:cNvCxnSpPr>
          <p:nvPr/>
        </p:nvCxnSpPr>
        <p:spPr>
          <a:xfrm flipH="1">
            <a:off x="1547664" y="984772"/>
            <a:ext cx="1428618" cy="38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367477"/>
            <a:ext cx="2880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Перлитного класса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535996" y="1007437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1365736"/>
            <a:ext cx="2880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Мартенситного класса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6176" y="1367477"/>
            <a:ext cx="2880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Аустенитного класса</a:t>
            </a:r>
          </a:p>
        </p:txBody>
      </p:sp>
      <p:cxnSp>
        <p:nvCxnSpPr>
          <p:cNvPr id="17" name="Прямая со стрелкой 16"/>
          <p:cNvCxnSpPr>
            <a:endCxn id="16" idx="0"/>
          </p:cNvCxnSpPr>
          <p:nvPr/>
        </p:nvCxnSpPr>
        <p:spPr>
          <a:xfrm>
            <a:off x="6156176" y="1005696"/>
            <a:ext cx="1440160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504" y="2117754"/>
            <a:ext cx="2880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Легирование: </a:t>
            </a:r>
            <a:r>
              <a:rPr lang="en-US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Cr, Mo, V</a:t>
            </a:r>
            <a:endParaRPr lang="ru-RU" sz="2000" i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4690298"/>
            <a:ext cx="2880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15ХМ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12Х1МФ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25Х1МФ</a:t>
            </a:r>
            <a:endParaRPr lang="ru-RU" sz="2000" i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80589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Малонагруженные узлы, 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работающие при температурах 500…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580ºС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lang="ru-RU" sz="2000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840" y="1973738"/>
            <a:ext cx="2880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Легирование: </a:t>
            </a:r>
            <a:r>
              <a:rPr lang="en-US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Cr, Mo, V, Ni</a:t>
            </a:r>
            <a:r>
              <a:rPr lang="ru-RU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1840" y="4854058"/>
            <a:ext cx="2880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15Х11МФ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15Х12НМФ</a:t>
            </a:r>
            <a:endParaRPr lang="ru-RU" sz="2000" i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1840" y="280589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Нагруженные узлы, 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работающие при температурах 500…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650ºС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lang="ru-RU" sz="2000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76" y="1941800"/>
            <a:ext cx="2880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Легирование: </a:t>
            </a:r>
            <a:r>
              <a:rPr lang="en-US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Cr, Mo, V, Ni, W. Si, B, Ti, </a:t>
            </a:r>
            <a:r>
              <a:rPr lang="en-US" sz="2000" i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Nb</a:t>
            </a:r>
            <a:r>
              <a:rPr lang="ru-RU" sz="20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176" y="4246056"/>
            <a:ext cx="28803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09Х14Н19В2БР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 </a:t>
            </a:r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45Х14Н14В2М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40Х15Н17Ф2МС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10Х11Н20Т3Р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10Х11Н23Т3МР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ru-RU" sz="2000" i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176" y="2778601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Нагруженные узлы, 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работающие при температурах 500…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750ºС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lang="ru-RU" sz="2000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Цели легирования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4868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Повышение механических свойств стали.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71472" y="5774312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Влияние содержания легирующих элементов на механические свойства сталей</a:t>
            </a:r>
            <a:endParaRPr lang="ru-RU" dirty="0"/>
          </a:p>
        </p:txBody>
      </p:sp>
      <p:pic>
        <p:nvPicPr>
          <p:cNvPr id="12" name="Рисунок 11" descr="Л5-1 Влияние ЛЭ на свойства сталей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90" y="1040073"/>
            <a:ext cx="8429652" cy="43891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87900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Обеспечение высоких механических свойств стали при повышенных температурах </a:t>
            </a:r>
            <a:endParaRPr lang="ru-RU" dirty="0" smtClean="0">
              <a:solidFill>
                <a:srgbClr val="0070C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5559998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Сравнение характеристик прочности сталей 15 и 12Х1МФ при повышенных (20…600°С) температурах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Цели легирования</a:t>
            </a:r>
          </a:p>
        </p:txBody>
      </p:sp>
      <p:pic>
        <p:nvPicPr>
          <p:cNvPr id="10" name="Рисунок 9" descr="Л5. Сравнение 20 и 12Х1М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1000108"/>
            <a:ext cx="4320000" cy="4434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2" y="500042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Придание стали особых физических или химических свойств</a:t>
            </a: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ru-RU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9.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370028"/>
            <a:ext cx="4716000" cy="28447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2844" y="4572008"/>
            <a:ext cx="478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Зависимость электрохимического потенциала стали от содержания в ней хрома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Цели легирования</a:t>
            </a:r>
          </a:p>
        </p:txBody>
      </p:sp>
      <p:pic>
        <p:nvPicPr>
          <p:cNvPr id="8" name="Рисунок 7" descr="Л5. Влияние кремния на проницаемост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1156" y="907621"/>
            <a:ext cx="3960000" cy="35215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14942" y="4572008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Зависимость магнитной проницаемости железокремнистого сплава от содержания кремния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Маркировка легированных сталей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2" y="1052736"/>
          <a:ext cx="8928994" cy="822960"/>
        </p:xfrm>
        <a:graphic>
          <a:graphicData uri="http://schemas.openxmlformats.org/drawingml/2006/table">
            <a:tbl>
              <a:tblPr/>
              <a:tblGrid>
                <a:gridCol w="1356451"/>
                <a:gridCol w="399529"/>
                <a:gridCol w="417069"/>
                <a:gridCol w="497950"/>
                <a:gridCol w="375168"/>
                <a:gridCol w="387836"/>
                <a:gridCol w="387836"/>
                <a:gridCol w="451175"/>
                <a:gridCol w="348857"/>
                <a:gridCol w="466768"/>
                <a:gridCol w="497950"/>
                <a:gridCol w="407325"/>
                <a:gridCol w="326445"/>
                <a:gridCol w="474563"/>
                <a:gridCol w="359577"/>
                <a:gridCol w="365423"/>
                <a:gridCol w="140907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Элемент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Cr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Ni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Mo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Ti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Zr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W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Co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Cu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Mn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Al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Nb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V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Редкозем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. элементы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Обозначение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Н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Ц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К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Г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Ю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Ч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110656" y="548680"/>
            <a:ext cx="6845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Обозначения химических элементов в марках легированных сталей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07504" y="2022376"/>
            <a:ext cx="8928992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Примеры расшифровки марок легированных сталей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14Г2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легированная конструкционная сталь с содержанием углерода 0.14%, марганца – 2%.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40Х2Н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легированная конструкционная сталь с содержанием углерода 0.4%, хрома – 2%, никеля – 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 более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1.5%.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9Х2С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легированная инструментальная сталь с содержанием углерода 0.9%, хрома – 2%, кремния – 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 более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1.5%.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7ХФ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легированная инструментальная сталь с содержанием углерода 0.7%, хрома – до 1.5%, ванадия – 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 более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1.5%.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Х12М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легированная инструментальная сталь с содержанием углерода около 1%, хрома – 12%, молибдена – 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 более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1.5%.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Х6Ф4М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легированная инструментальная сталь с содержанием углерода около 1%, хрома – 6%, ванадия – 4%, молибдена – до 1.5%.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Маркировка легированных сталей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1900" y="692696"/>
            <a:ext cx="7210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Обозначения высококачественных и особовысококачественных сталей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49795" y="1556792"/>
            <a:ext cx="2458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Times New Roman"/>
                <a:ea typeface="Calibri"/>
              </a:rPr>
              <a:t>10Г2НМФ</a:t>
            </a:r>
            <a:r>
              <a:rPr lang="ru-RU" sz="2400" dirty="0" err="1" smtClean="0">
                <a:solidFill>
                  <a:srgbClr val="FF0000"/>
                </a:solidFill>
                <a:latin typeface="Times New Roman"/>
                <a:ea typeface="Calibri"/>
              </a:rPr>
              <a:t>А</a:t>
            </a:r>
            <a:r>
              <a:rPr lang="ru-RU" dirty="0" smtClean="0">
                <a:latin typeface="Times New Roman"/>
                <a:ea typeface="Calibri"/>
              </a:rPr>
              <a:t>, </a:t>
            </a:r>
            <a:r>
              <a:rPr lang="ru-RU" dirty="0" err="1" smtClean="0">
                <a:latin typeface="Times New Roman"/>
                <a:ea typeface="Calibri"/>
              </a:rPr>
              <a:t>30ХГС</a:t>
            </a:r>
            <a:r>
              <a:rPr lang="ru-RU" sz="2400" dirty="0" err="1" smtClean="0">
                <a:solidFill>
                  <a:srgbClr val="FF0000"/>
                </a:solidFill>
                <a:latin typeface="Times New Roman"/>
                <a:ea typeface="Calibri"/>
              </a:rPr>
              <a:t>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1556792"/>
            <a:ext cx="2846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Times New Roman"/>
                <a:ea typeface="Calibri"/>
              </a:rPr>
              <a:t>10Г2НМФ</a:t>
            </a:r>
            <a:r>
              <a:rPr lang="ru-RU" sz="2400" dirty="0" err="1" smtClean="0">
                <a:solidFill>
                  <a:srgbClr val="FF0000"/>
                </a:solidFill>
                <a:latin typeface="Times New Roman"/>
                <a:ea typeface="Calibri"/>
              </a:rPr>
              <a:t>АА</a:t>
            </a:r>
            <a:r>
              <a:rPr lang="ru-RU" dirty="0" smtClean="0">
                <a:latin typeface="Times New Roman"/>
                <a:ea typeface="Calibri"/>
              </a:rPr>
              <a:t>, </a:t>
            </a:r>
            <a:r>
              <a:rPr lang="ru-RU" dirty="0" err="1" smtClean="0">
                <a:latin typeface="Times New Roman"/>
                <a:ea typeface="Calibri"/>
              </a:rPr>
              <a:t>30ХГС-</a:t>
            </a:r>
            <a:r>
              <a:rPr lang="ru-RU" sz="2400" dirty="0" err="1" smtClean="0">
                <a:solidFill>
                  <a:srgbClr val="FF0000"/>
                </a:solidFill>
                <a:latin typeface="Times New Roman"/>
                <a:ea typeface="Calibri"/>
              </a:rPr>
              <a:t>Ш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1187460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Высококачественные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1196752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Особовысококачественные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95536" y="2396480"/>
          <a:ext cx="835292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2016224"/>
                <a:gridCol w="24482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Содержание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серы, не более (%)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Содержание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фосфора, не более (%)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Качественные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0,035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0,035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Высококачественные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0,025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0,025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Особовысококачественные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0,025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Маркировка легированных сталей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404664"/>
            <a:ext cx="76994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Стали, маркирующиеся не в соответствии с общими правилами маркировки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(исключения из маркировки)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644008" y="5183033"/>
            <a:ext cx="43204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Примеры: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802;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ЭП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52.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Числа обозначают номер стали. Химический состав и свойства можно уточнить из справочной литературы.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50995"/>
            <a:ext cx="3995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Шарикоподшипниковые стали (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Ш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44008" y="1050995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ШХ15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 = 1,5%)</a:t>
            </a:r>
            <a:endParaRPr lang="ru-RU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ШХ4</a:t>
            </a:r>
            <a:endParaRPr lang="ru-RU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ШХ15СГ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1473751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%C = 0,8…1,1 %</a:t>
            </a:r>
            <a:endParaRPr lang="ru-RU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2059107"/>
            <a:ext cx="3995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Быстрорежущие стали (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44008" y="2059107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Р6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 = 6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%),  </a:t>
            </a:r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Р9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 </a:t>
            </a:r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Р18</a:t>
            </a:r>
            <a:endParaRPr lang="ru-RU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Р6М5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 = 6%, Mo = 5%)</a:t>
            </a:r>
            <a:endParaRPr lang="ru-RU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Р6К5Ф2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(W = 6%, Co = 5%, V = 2%)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43608" y="2481863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%C = 0,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…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0,9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%</a:t>
            </a:r>
            <a:endParaRPr lang="ru-RU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923203"/>
            <a:ext cx="4139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Электротехнические тонколистовые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магнитомягкие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стали (Э).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44008" y="3190909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Э4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(Si = 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4%)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27584" y="3628474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%C = 0,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005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…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0,030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%</a:t>
            </a:r>
            <a:endParaRPr lang="ru-RU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4069814"/>
            <a:ext cx="4283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Электротехнические магнитотвердые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стали (Е).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644008" y="4069814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ЕХ3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 = 3%)</a:t>
            </a:r>
            <a:endParaRPr lang="ru-RU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ЕХ5К5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(Cr = 5%, Co = 5%)</a:t>
            </a:r>
            <a:endParaRPr lang="ru-RU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ЕХ9К15М2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(Cr = 9%, Co = 15%, Mo = 2%)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03648" y="4645878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%C ≈ 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%</a:t>
            </a:r>
            <a:endParaRPr lang="ru-RU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5077926"/>
            <a:ext cx="3491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Исследовательские и пробные</a:t>
            </a:r>
            <a:endParaRPr lang="en-US" i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электростали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ЭИ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ЭП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51520" y="5659507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ЭИ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электросталь исследовательская </a:t>
            </a:r>
          </a:p>
          <a:p>
            <a:pPr algn="ctr"/>
            <a:r>
              <a:rPr lang="ru-RU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ЭП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электросталь пробная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Классификация легированных сталей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7504" y="900445"/>
            <a:ext cx="8928992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 степени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легированности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низколегированные </a:t>
            </a:r>
            <a:r>
              <a:rPr kumimoji="0" lang="el-G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ΣЛ.Э.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&lt;2,5% (Пример: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12ХМ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15Х1М1Ф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среднелегированные 2,5% &lt; </a:t>
            </a:r>
            <a:r>
              <a:rPr kumimoji="0" lang="el-G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Л.Э. &lt; 10% (Пример: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12ХН4ВА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20Х3МВФ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высоколегированные 10% &lt;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ΣЛ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.Э. &lt; 50% (Пример: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20Х13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14Х17Н2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12Х18Н10Т).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II.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 числу компонентов: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3-х компонентные (содержат 1 Л.Э.). Пример: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40Х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20Х13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4-х компонентные (содержат 2 Л.Э.). Пример: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30ХМ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09Г2С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5-ти компонентные (содержат 3 Л.Э.). Пример: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25Х1М1Ф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12Х18Н10Т.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многокомпонентные (4 или более Л.Э.). Пример: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20Х12Н2В2МФ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18Х12ВМБФР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54868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III.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По назначению: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Классификация легированных сталей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07504" y="887533"/>
          <a:ext cx="8928992" cy="5637811"/>
        </p:xfrm>
        <a:graphic>
          <a:graphicData uri="http://schemas.openxmlformats.org/presentationml/2006/ole">
            <p:oleObj spid="_x0000_s1025" name="Picture" r:id="rId3" imgW="6530615" imgH="4139446" progId="Word.Picture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977</Words>
  <Application>Microsoft Office PowerPoint</Application>
  <PresentationFormat>Экран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Picture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Артём</cp:lastModifiedBy>
  <cp:revision>50</cp:revision>
  <dcterms:created xsi:type="dcterms:W3CDTF">2016-10-04T03:56:37Z</dcterms:created>
  <dcterms:modified xsi:type="dcterms:W3CDTF">2023-11-10T12:00:40Z</dcterms:modified>
</cp:coreProperties>
</file>