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9" r:id="rId3"/>
    <p:sldId id="270" r:id="rId4"/>
    <p:sldId id="271" r:id="rId5"/>
    <p:sldId id="272" r:id="rId6"/>
    <p:sldId id="273" r:id="rId7"/>
    <p:sldId id="274" r:id="rId8"/>
    <p:sldId id="278" r:id="rId9"/>
    <p:sldId id="279" r:id="rId10"/>
    <p:sldId id="28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204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28599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Лекция 2. </a:t>
            </a:r>
          </a:p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Дефекты кристаллического строения металлов. </a:t>
            </a:r>
          </a:p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Основы теории кристаллизации металлов (начало)</a:t>
            </a:r>
            <a:endParaRPr lang="ru-RU" sz="3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Механизм кристаллизации</a:t>
            </a:r>
          </a:p>
        </p:txBody>
      </p:sp>
      <p:pic>
        <p:nvPicPr>
          <p:cNvPr id="6" name="Рисунок 5" descr="4.3.png"/>
          <p:cNvPicPr>
            <a:picLocks noChangeAspect="1"/>
          </p:cNvPicPr>
          <p:nvPr/>
        </p:nvPicPr>
        <p:blipFill>
          <a:blip r:embed="rId2" cstate="print"/>
          <a:srcRect r="49805"/>
          <a:stretch>
            <a:fillRect/>
          </a:stretch>
        </p:blipFill>
        <p:spPr>
          <a:xfrm>
            <a:off x="0" y="719031"/>
            <a:ext cx="4572000" cy="155784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496" y="4427820"/>
            <a:ext cx="450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/>
                <a:ea typeface="Calibri"/>
              </a:rPr>
              <a:t>Основные стадии процесса кристаллизации</a:t>
            </a:r>
            <a:endParaRPr lang="ru-RU" dirty="0"/>
          </a:p>
        </p:txBody>
      </p:sp>
      <p:pic>
        <p:nvPicPr>
          <p:cNvPr id="8" name="Рисунок 7" descr="4.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0072" y="476672"/>
            <a:ext cx="3240000" cy="34370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644008" y="3861048"/>
            <a:ext cx="4427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Скорость роста кристаллов и скорость зарождения центров кристаллизации в зависимости от степени переохлаждения</a:t>
            </a:r>
            <a:endParaRPr lang="ru-RU" dirty="0"/>
          </a:p>
        </p:txBody>
      </p:sp>
      <p:pic>
        <p:nvPicPr>
          <p:cNvPr id="10" name="Рисунок 9" descr="4.3.png"/>
          <p:cNvPicPr>
            <a:picLocks noChangeAspect="1"/>
          </p:cNvPicPr>
          <p:nvPr/>
        </p:nvPicPr>
        <p:blipFill>
          <a:blip r:embed="rId2" cstate="print"/>
          <a:srcRect l="50195"/>
          <a:stretch>
            <a:fillRect/>
          </a:stretch>
        </p:blipFill>
        <p:spPr>
          <a:xfrm>
            <a:off x="35496" y="2591239"/>
            <a:ext cx="4536504" cy="155784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5496" y="2204864"/>
            <a:ext cx="397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а                        б                         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0168" y="4067780"/>
            <a:ext cx="397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г                      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Дефекты кристаллического строения металлов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5674" y="1236670"/>
            <a:ext cx="4536504" cy="4001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Дефекты кристаллического строения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Прямая соединительная линия 9"/>
          <p:cNvCxnSpPr>
            <a:endCxn id="15" idx="0"/>
          </p:cNvCxnSpPr>
          <p:nvPr/>
        </p:nvCxnSpPr>
        <p:spPr>
          <a:xfrm flipH="1">
            <a:off x="1827622" y="1636780"/>
            <a:ext cx="1404156" cy="4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endCxn id="16" idx="0"/>
          </p:cNvCxnSpPr>
          <p:nvPr/>
        </p:nvCxnSpPr>
        <p:spPr>
          <a:xfrm flipH="1">
            <a:off x="3591818" y="1636780"/>
            <a:ext cx="288032" cy="4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endCxn id="17" idx="0"/>
          </p:cNvCxnSpPr>
          <p:nvPr/>
        </p:nvCxnSpPr>
        <p:spPr>
          <a:xfrm>
            <a:off x="5175994" y="1636780"/>
            <a:ext cx="324036" cy="4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5752058" y="1636780"/>
            <a:ext cx="136815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1538" y="2090314"/>
            <a:ext cx="1512168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Точечные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7722" y="2090314"/>
            <a:ext cx="1728192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Линейные</a:t>
            </a: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9930" y="2090314"/>
            <a:ext cx="1800200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Поверхностные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4146" y="2090314"/>
            <a:ext cx="1872208" cy="338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Объемные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Точечные дефекты кристаллического строения металлов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Рисунок 2" descr="вакансия-Model1.png"/>
          <p:cNvPicPr>
            <a:picLocks noChangeAspect="1" noChangeArrowheads="1"/>
          </p:cNvPicPr>
          <p:nvPr/>
        </p:nvPicPr>
        <p:blipFill>
          <a:blip r:embed="rId2" cstate="print"/>
          <a:srcRect l="35783" t="33861" r="35931" b="36670"/>
          <a:stretch>
            <a:fillRect/>
          </a:stretch>
        </p:blipFill>
        <p:spPr bwMode="auto">
          <a:xfrm>
            <a:off x="2306638" y="1000108"/>
            <a:ext cx="2336800" cy="195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 descr="5 - МУ атом"/>
          <p:cNvPicPr>
            <a:picLocks noChangeAspect="1" noChangeArrowheads="1"/>
          </p:cNvPicPr>
          <p:nvPr/>
        </p:nvPicPr>
        <p:blipFill>
          <a:blip r:embed="rId3" cstate="print"/>
          <a:srcRect t="22727"/>
          <a:stretch>
            <a:fillRect/>
          </a:stretch>
        </p:blipFill>
        <p:spPr bwMode="auto">
          <a:xfrm>
            <a:off x="2293938" y="3214686"/>
            <a:ext cx="2349500" cy="19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 descr="5 - МУ атом"/>
          <p:cNvPicPr>
            <a:picLocks noChangeAspect="1" noChangeArrowheads="1"/>
          </p:cNvPicPr>
          <p:nvPr/>
        </p:nvPicPr>
        <p:blipFill>
          <a:blip r:embed="rId4" cstate="print"/>
          <a:srcRect l="4660" t="3703" r="2542" b="19674"/>
          <a:stretch>
            <a:fillRect/>
          </a:stretch>
        </p:blipFill>
        <p:spPr bwMode="auto">
          <a:xfrm>
            <a:off x="6658553" y="877496"/>
            <a:ext cx="2300011" cy="19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89140" y="1714488"/>
            <a:ext cx="1711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1. Вакансия</a:t>
            </a:r>
            <a:endParaRPr lang="ru-RU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3854239"/>
            <a:ext cx="2285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2. </a:t>
            </a:r>
            <a:r>
              <a:rPr lang="ru-RU" dirty="0" err="1" smtClean="0">
                <a:latin typeface="Times New Roman"/>
                <a:ea typeface="Calibri"/>
              </a:rPr>
              <a:t>Межузельный</a:t>
            </a:r>
            <a:r>
              <a:rPr lang="ru-RU" dirty="0" smtClean="0">
                <a:latin typeface="Times New Roman"/>
                <a:ea typeface="Calibri"/>
              </a:rPr>
              <a:t> атом</a:t>
            </a:r>
            <a:endParaRPr lang="ru-RU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46924" y="1639661"/>
            <a:ext cx="1496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3. Атом внедрения</a:t>
            </a:r>
            <a:endParaRPr lang="ru-RU" i="1" dirty="0"/>
          </a:p>
        </p:txBody>
      </p:sp>
      <p:pic>
        <p:nvPicPr>
          <p:cNvPr id="20485" name="Picture 5" descr="5 - Атом замещения"/>
          <p:cNvPicPr>
            <a:picLocks noChangeAspect="1" noChangeArrowheads="1"/>
          </p:cNvPicPr>
          <p:nvPr/>
        </p:nvPicPr>
        <p:blipFill>
          <a:blip r:embed="rId5" cstate="print"/>
          <a:srcRect l="2203" t="19886"/>
          <a:stretch>
            <a:fillRect/>
          </a:stretch>
        </p:blipFill>
        <p:spPr bwMode="auto">
          <a:xfrm>
            <a:off x="6643703" y="3143248"/>
            <a:ext cx="2316259" cy="19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5143504" y="3782801"/>
            <a:ext cx="1496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4. Атом замещения</a:t>
            </a:r>
            <a:endParaRPr lang="ru-RU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Линейные дефекты кристаллического строения металлов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Дислокация краева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3" y="764704"/>
            <a:ext cx="2808312" cy="286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12334" y="476672"/>
            <a:ext cx="3071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Краевая дислокация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Рисунок 11" descr="Л2. Краевая дислокация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8384" y="764704"/>
            <a:ext cx="3600000" cy="2703930"/>
          </a:xfrm>
          <a:prstGeom prst="rect">
            <a:avLst/>
          </a:prstGeo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12334" y="3573016"/>
            <a:ext cx="3071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Винтовая дислокация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Рисунок 13" descr="Л2. Винтовая дислокация - 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035712"/>
            <a:ext cx="3240000" cy="2633648"/>
          </a:xfrm>
          <a:prstGeom prst="rect">
            <a:avLst/>
          </a:prstGeom>
        </p:spPr>
      </p:pic>
      <p:pic>
        <p:nvPicPr>
          <p:cNvPr id="15" name="Рисунок 14" descr="Л2. Винтовая дислокация - 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416" y="3933056"/>
            <a:ext cx="3240000" cy="2799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22123" y="487900"/>
            <a:ext cx="2794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Поверхностные дефекты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Дефекты кристаллического строения металлов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 descr="Рис"/>
          <p:cNvPicPr>
            <a:picLocks noChangeAspect="1" noChangeArrowheads="1"/>
          </p:cNvPicPr>
          <p:nvPr/>
        </p:nvPicPr>
        <p:blipFill>
          <a:blip r:embed="rId2" cstate="print"/>
          <a:srcRect b="59259"/>
          <a:stretch>
            <a:fillRect/>
          </a:stretch>
        </p:blipFill>
        <p:spPr bwMode="auto">
          <a:xfrm>
            <a:off x="827584" y="980728"/>
            <a:ext cx="7598938" cy="300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39752" y="4005064"/>
            <a:ext cx="4752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Схема границы двух кристаллитов (зёрен)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00430" y="4941168"/>
            <a:ext cx="225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Объемные дефекты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357422" y="5441234"/>
            <a:ext cx="4434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/>
                <a:ea typeface="Calibri"/>
              </a:rPr>
              <a:t>Трещины, поры, усадочные раковины и др.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Общие понятия о деформации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 descr="6"/>
          <p:cNvPicPr>
            <a:picLocks noChangeAspect="1" noChangeArrowheads="1"/>
          </p:cNvPicPr>
          <p:nvPr/>
        </p:nvPicPr>
        <p:blipFill>
          <a:blip r:embed="rId2" cstate="print">
            <a:lum contrast="60000"/>
          </a:blip>
          <a:srcRect t="7545" b="17670"/>
          <a:stretch>
            <a:fillRect/>
          </a:stretch>
        </p:blipFill>
        <p:spPr bwMode="auto">
          <a:xfrm>
            <a:off x="1428728" y="500042"/>
            <a:ext cx="6357982" cy="17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785786" y="2285992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Схема пластического сдвига в идеальном кристалле</a:t>
            </a:r>
            <a:endParaRPr lang="ru-RU" dirty="0"/>
          </a:p>
        </p:txBody>
      </p:sp>
      <p:pic>
        <p:nvPicPr>
          <p:cNvPr id="28675" name="Picture 3" descr="Движение дислокаций"/>
          <p:cNvPicPr>
            <a:picLocks noChangeAspect="1" noChangeArrowheads="1"/>
          </p:cNvPicPr>
          <p:nvPr/>
        </p:nvPicPr>
        <p:blipFill>
          <a:blip r:embed="rId3" cstate="print"/>
          <a:srcRect r="376"/>
          <a:stretch>
            <a:fillRect/>
          </a:stretch>
        </p:blipFill>
        <p:spPr bwMode="auto">
          <a:xfrm>
            <a:off x="-32" y="2714620"/>
            <a:ext cx="914403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0" y="514351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Схема дислокационного механизма пластической деформации металла </a:t>
            </a:r>
          </a:p>
          <a:p>
            <a:pPr algn="ctr"/>
            <a:r>
              <a:rPr lang="ru-RU" dirty="0" smtClean="0">
                <a:latin typeface="Times New Roman"/>
                <a:ea typeface="Calibri"/>
              </a:rPr>
              <a:t>(эстафетное движение к границе зерна под действием напряжения </a:t>
            </a:r>
            <a:r>
              <a:rPr lang="ru-RU" dirty="0" err="1" smtClean="0">
                <a:latin typeface="Times New Roman"/>
                <a:ea typeface="Calibri"/>
              </a:rPr>
              <a:t>τ</a:t>
            </a:r>
            <a:r>
              <a:rPr lang="ru-RU" dirty="0" smtClean="0">
                <a:latin typeface="Times New Roman"/>
                <a:ea typeface="Calibri"/>
              </a:rPr>
              <a:t>): 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Общие понятия о деформации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Кривая Бочвара-Одинг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642918"/>
            <a:ext cx="473986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4786322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9775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Изменение прочности на сдвиг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τ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металла в зависимости от плотности дислокаций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ρ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(кривая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Бочвара-Одинга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285992"/>
            <a:ext cx="8784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Основы теории кристаллизации</a:t>
            </a:r>
            <a:endParaRPr lang="ru-RU" sz="3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Энергетические предпосылки процесса кристаллизации</a:t>
            </a:r>
          </a:p>
        </p:txBody>
      </p:sp>
      <p:pic>
        <p:nvPicPr>
          <p:cNvPr id="6" name="Рисунок 5" descr="4.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548679"/>
            <a:ext cx="4176464" cy="327110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496" y="3906922"/>
            <a:ext cx="453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Изменение свободной энергии жидкого и твердого состояния в зависимости от температуры: </a:t>
            </a:r>
            <a:r>
              <a:rPr lang="ru-RU" dirty="0" err="1" smtClean="0">
                <a:latin typeface="Times New Roman"/>
                <a:ea typeface="Calibri"/>
              </a:rPr>
              <a:t>Т</a:t>
            </a:r>
            <a:r>
              <a:rPr lang="ru-RU" baseline="-25000" dirty="0" err="1" smtClean="0">
                <a:latin typeface="Times New Roman"/>
                <a:ea typeface="Calibri"/>
              </a:rPr>
              <a:t>0</a:t>
            </a:r>
            <a:r>
              <a:rPr lang="ru-RU" dirty="0" smtClean="0">
                <a:latin typeface="Times New Roman"/>
                <a:ea typeface="Calibri"/>
              </a:rPr>
              <a:t> – равновесная (теоретическая) температура кристаллизации; </a:t>
            </a:r>
            <a:r>
              <a:rPr lang="ru-RU" dirty="0" err="1" smtClean="0">
                <a:latin typeface="Times New Roman"/>
                <a:ea typeface="Calibri"/>
              </a:rPr>
              <a:t>Т</a:t>
            </a:r>
            <a:r>
              <a:rPr lang="ru-RU" baseline="-25000" dirty="0" err="1" smtClean="0">
                <a:latin typeface="Times New Roman"/>
                <a:ea typeface="Calibri"/>
              </a:rPr>
              <a:t>д</a:t>
            </a:r>
            <a:r>
              <a:rPr lang="ru-RU" dirty="0" smtClean="0">
                <a:latin typeface="Times New Roman"/>
                <a:ea typeface="Calibri"/>
              </a:rPr>
              <a:t> – действительная температура кристаллизации</a:t>
            </a:r>
            <a:endParaRPr lang="ru-RU" dirty="0"/>
          </a:p>
        </p:txBody>
      </p:sp>
      <p:pic>
        <p:nvPicPr>
          <p:cNvPr id="8" name="Рисунок 7" descr="4.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548680"/>
            <a:ext cx="4452088" cy="324036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752528" y="3919696"/>
            <a:ext cx="4211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Влияние скорости охлаждения на действительную температуру кристаллизации: </a:t>
            </a:r>
            <a:r>
              <a:rPr lang="en-US" dirty="0" smtClean="0">
                <a:latin typeface="Times New Roman"/>
                <a:ea typeface="Calibri"/>
              </a:rPr>
              <a:t>t </a:t>
            </a:r>
            <a:r>
              <a:rPr lang="ru-RU" dirty="0" smtClean="0">
                <a:latin typeface="Times New Roman"/>
                <a:ea typeface="Calibri"/>
              </a:rPr>
              <a:t>– время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197</Words>
  <Application>Microsoft Office PowerPoint</Application>
  <PresentationFormat>Экран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58</cp:revision>
  <dcterms:created xsi:type="dcterms:W3CDTF">2016-09-07T04:32:32Z</dcterms:created>
  <dcterms:modified xsi:type="dcterms:W3CDTF">2017-02-20T04:51:42Z</dcterms:modified>
</cp:coreProperties>
</file>