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80" r:id="rId4"/>
    <p:sldId id="284" r:id="rId5"/>
    <p:sldId id="281" r:id="rId6"/>
    <p:sldId id="282" r:id="rId7"/>
    <p:sldId id="28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204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28599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Лекция </a:t>
            </a:r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endParaRPr lang="ru-RU" sz="32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Основы </a:t>
            </a:r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теории кристаллизации металлов </a:t>
            </a:r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3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Энергетические предпосылки процесса кристаллизации</a:t>
            </a:r>
          </a:p>
        </p:txBody>
      </p:sp>
      <p:pic>
        <p:nvPicPr>
          <p:cNvPr id="6" name="Рисунок 5" descr="4.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548679"/>
            <a:ext cx="4176464" cy="327110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496" y="3906922"/>
            <a:ext cx="453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Изменение свободной энергии жидкого и твердого состояния в зависимости от температуры: </a:t>
            </a:r>
            <a:r>
              <a:rPr lang="ru-RU" dirty="0" err="1" smtClean="0">
                <a:latin typeface="Times New Roman"/>
                <a:ea typeface="Calibri"/>
              </a:rPr>
              <a:t>Т</a:t>
            </a:r>
            <a:r>
              <a:rPr lang="ru-RU" baseline="-25000" dirty="0" err="1" smtClean="0">
                <a:latin typeface="Times New Roman"/>
                <a:ea typeface="Calibri"/>
              </a:rPr>
              <a:t>0</a:t>
            </a:r>
            <a:r>
              <a:rPr lang="ru-RU" dirty="0" smtClean="0">
                <a:latin typeface="Times New Roman"/>
                <a:ea typeface="Calibri"/>
              </a:rPr>
              <a:t> – равновесная (теоретическая) температура кристаллизации; </a:t>
            </a:r>
            <a:r>
              <a:rPr lang="ru-RU" dirty="0" err="1" smtClean="0">
                <a:latin typeface="Times New Roman"/>
                <a:ea typeface="Calibri"/>
              </a:rPr>
              <a:t>Т</a:t>
            </a:r>
            <a:r>
              <a:rPr lang="ru-RU" baseline="-25000" dirty="0" err="1" smtClean="0">
                <a:latin typeface="Times New Roman"/>
                <a:ea typeface="Calibri"/>
              </a:rPr>
              <a:t>д</a:t>
            </a:r>
            <a:r>
              <a:rPr lang="ru-RU" dirty="0" smtClean="0">
                <a:latin typeface="Times New Roman"/>
                <a:ea typeface="Calibri"/>
              </a:rPr>
              <a:t> – действительная температура кристаллизации</a:t>
            </a:r>
            <a:endParaRPr lang="ru-RU" dirty="0"/>
          </a:p>
        </p:txBody>
      </p:sp>
      <p:pic>
        <p:nvPicPr>
          <p:cNvPr id="8" name="Рисунок 7" descr="4.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548680"/>
            <a:ext cx="4452088" cy="32403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752528" y="3919696"/>
            <a:ext cx="4211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Влияние скорости охлаждения на действительную температуру кристаллизации: </a:t>
            </a:r>
            <a:r>
              <a:rPr lang="en-US" dirty="0" smtClean="0">
                <a:latin typeface="Times New Roman"/>
                <a:ea typeface="Calibri"/>
              </a:rPr>
              <a:t>t </a:t>
            </a:r>
            <a:r>
              <a:rPr lang="ru-RU" dirty="0" smtClean="0">
                <a:latin typeface="Times New Roman"/>
                <a:ea typeface="Calibri"/>
              </a:rPr>
              <a:t>– время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Механизм кристаллизации</a:t>
            </a:r>
          </a:p>
        </p:txBody>
      </p:sp>
      <p:pic>
        <p:nvPicPr>
          <p:cNvPr id="6" name="Рисунок 5" descr="4.3.png"/>
          <p:cNvPicPr>
            <a:picLocks noChangeAspect="1"/>
          </p:cNvPicPr>
          <p:nvPr/>
        </p:nvPicPr>
        <p:blipFill>
          <a:blip r:embed="rId2" cstate="print"/>
          <a:srcRect r="49805"/>
          <a:stretch>
            <a:fillRect/>
          </a:stretch>
        </p:blipFill>
        <p:spPr>
          <a:xfrm>
            <a:off x="0" y="719031"/>
            <a:ext cx="4572000" cy="155784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496" y="4427820"/>
            <a:ext cx="450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Основные стадии процесса кристаллизации</a:t>
            </a:r>
            <a:endParaRPr lang="ru-RU" dirty="0"/>
          </a:p>
        </p:txBody>
      </p:sp>
      <p:pic>
        <p:nvPicPr>
          <p:cNvPr id="8" name="Рисунок 7" descr="4.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0072" y="476672"/>
            <a:ext cx="3240000" cy="34370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644008" y="3861048"/>
            <a:ext cx="4427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Скорость роста кристаллов и скорость зарождения центров кристаллизации в зависимости от степени переохлаждения</a:t>
            </a:r>
            <a:endParaRPr lang="ru-RU" dirty="0"/>
          </a:p>
        </p:txBody>
      </p:sp>
      <p:pic>
        <p:nvPicPr>
          <p:cNvPr id="10" name="Рисунок 9" descr="4.3.png"/>
          <p:cNvPicPr>
            <a:picLocks noChangeAspect="1"/>
          </p:cNvPicPr>
          <p:nvPr/>
        </p:nvPicPr>
        <p:blipFill>
          <a:blip r:embed="rId2" cstate="print"/>
          <a:srcRect l="50195"/>
          <a:stretch>
            <a:fillRect/>
          </a:stretch>
        </p:blipFill>
        <p:spPr>
          <a:xfrm>
            <a:off x="35496" y="2591239"/>
            <a:ext cx="4536504" cy="155784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5496" y="2204864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а                        б                         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0168" y="4067780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г                    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Критический размер зародыша при кристаллизации</a:t>
            </a:r>
          </a:p>
        </p:txBody>
      </p:sp>
      <p:pic>
        <p:nvPicPr>
          <p:cNvPr id="6" name="Рисунок 5" descr="Л3. Rкр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06120"/>
            <a:ext cx="4025682" cy="3240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496" y="3884855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Изменение свободной энергии (</a:t>
            </a:r>
            <a:r>
              <a:rPr lang="el-GR" dirty="0" smtClean="0">
                <a:latin typeface="Times New Roman"/>
                <a:ea typeface="Calibri"/>
              </a:rPr>
              <a:t>Δ</a:t>
            </a:r>
            <a:r>
              <a:rPr lang="en-US" dirty="0" smtClean="0">
                <a:latin typeface="Times New Roman"/>
                <a:ea typeface="Calibri"/>
              </a:rPr>
              <a:t>F</a:t>
            </a:r>
            <a:r>
              <a:rPr lang="ru-RU" dirty="0" smtClean="0">
                <a:latin typeface="Times New Roman"/>
                <a:ea typeface="Calibri"/>
              </a:rPr>
              <a:t>) при образовании зародыша твердой фазы в зависимости от радиуса зародыша </a:t>
            </a:r>
            <a:r>
              <a:rPr lang="en-US" dirty="0" smtClean="0">
                <a:latin typeface="Times New Roman"/>
                <a:ea typeface="Calibri"/>
              </a:rPr>
              <a:t>R</a:t>
            </a:r>
            <a:r>
              <a:rPr lang="ru-RU" dirty="0" smtClean="0">
                <a:latin typeface="Times New Roman"/>
                <a:ea typeface="Calibri"/>
              </a:rPr>
              <a:t>:</a:t>
            </a:r>
          </a:p>
          <a:p>
            <a:pPr algn="ctr"/>
            <a:r>
              <a:rPr lang="en-US" dirty="0" smtClean="0">
                <a:latin typeface="Times New Roman"/>
              </a:rPr>
              <a:t>R</a:t>
            </a:r>
            <a:r>
              <a:rPr lang="ru-RU" baseline="-25000" dirty="0" err="1" smtClean="0">
                <a:latin typeface="Times New Roman"/>
              </a:rPr>
              <a:t>кр</a:t>
            </a:r>
            <a:r>
              <a:rPr lang="ru-RU" dirty="0" smtClean="0">
                <a:latin typeface="Times New Roman"/>
              </a:rPr>
              <a:t> – критический размер зародыша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88024" y="3910989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Зависимость критического размера зародыша от степени переохлаждения </a:t>
            </a:r>
            <a:r>
              <a:rPr lang="el-GR" dirty="0" smtClean="0">
                <a:latin typeface="Times New Roman"/>
                <a:ea typeface="Calibri"/>
              </a:rPr>
              <a:t>Δ</a:t>
            </a:r>
            <a:r>
              <a:rPr lang="en-US" dirty="0" smtClean="0">
                <a:latin typeface="Times New Roman"/>
                <a:ea typeface="Calibri"/>
              </a:rPr>
              <a:t>T</a:t>
            </a:r>
            <a:endParaRPr lang="ru-RU" dirty="0"/>
          </a:p>
        </p:txBody>
      </p:sp>
      <p:pic>
        <p:nvPicPr>
          <p:cNvPr id="9" name="Рисунок 8" descr="Л3. Rкр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4989" y="526973"/>
            <a:ext cx="4301507" cy="3240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7504" y="5169966"/>
            <a:ext cx="4392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≈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увеличение свободной энергии за счет образования границы раздела «твердая фаза – жидкость»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7504" y="6095037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≈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уменьшение свободной энергии за счет образования твердой фазы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Величина зерна. Модифицирование.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755412"/>
            <a:ext cx="267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Уравнение </a:t>
            </a:r>
            <a:r>
              <a:rPr lang="ru-RU" dirty="0" err="1" smtClean="0">
                <a:latin typeface="Times New Roman"/>
                <a:ea typeface="Calibri"/>
              </a:rPr>
              <a:t>Холла-Петча</a:t>
            </a:r>
            <a:r>
              <a:rPr lang="ru-RU" dirty="0" smtClean="0">
                <a:latin typeface="Times New Roman"/>
                <a:ea typeface="Calibri"/>
              </a:rPr>
              <a:t>: </a:t>
            </a:r>
            <a:endParaRPr lang="ru-RU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3722688" y="671513"/>
          <a:ext cx="2162175" cy="476250"/>
        </p:xfrm>
        <a:graphic>
          <a:graphicData uri="http://schemas.openxmlformats.org/presentationml/2006/ole">
            <p:oleObj spid="_x0000_s20482" name="Формула" r:id="rId3" imgW="1282680" imgH="279360" progId="Equation.3">
              <p:embed/>
            </p:oleObj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79512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 err="1" smtClean="0">
                <a:latin typeface="Times New Roman"/>
                <a:ea typeface="Calibri"/>
              </a:rPr>
              <a:t>σ</a:t>
            </a:r>
            <a:r>
              <a:rPr lang="ru-RU" i="1" baseline="-25000" dirty="0" err="1" smtClean="0">
                <a:latin typeface="Times New Roman"/>
                <a:ea typeface="Calibri"/>
              </a:rPr>
              <a:t>0</a:t>
            </a:r>
            <a:r>
              <a:rPr lang="ru-RU" dirty="0" err="1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– предел текучести монокристалла; </a:t>
            </a:r>
            <a:r>
              <a:rPr lang="ru-RU" i="1" dirty="0" smtClean="0">
                <a:latin typeface="Times New Roman"/>
                <a:ea typeface="Calibri"/>
              </a:rPr>
              <a:t>К</a:t>
            </a:r>
            <a:r>
              <a:rPr lang="ru-RU" dirty="0" smtClean="0">
                <a:latin typeface="Times New Roman"/>
                <a:ea typeface="Calibri"/>
              </a:rPr>
              <a:t> – константа для данного материала; </a:t>
            </a:r>
            <a:r>
              <a:rPr lang="en-US" i="1" dirty="0" smtClean="0">
                <a:latin typeface="Times New Roman"/>
                <a:ea typeface="Calibri"/>
              </a:rPr>
              <a:t>D</a:t>
            </a:r>
            <a:r>
              <a:rPr lang="ru-RU" dirty="0" smtClean="0">
                <a:latin typeface="Times New Roman"/>
                <a:ea typeface="Calibri"/>
              </a:rPr>
              <a:t> – средний размер зёрен.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2411596"/>
            <a:ext cx="52565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Способы получения мелкозернистой структуры при кристаллизации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051720" y="3059668"/>
            <a:ext cx="15841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48064" y="3059668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592" y="3563724"/>
            <a:ext cx="24482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Регулирование скорости охлаждения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5936" y="356372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 модификаторов (модифицирование)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Прямая со стрелкой 19"/>
          <p:cNvCxnSpPr>
            <a:stCxn id="18" idx="2"/>
          </p:cNvCxnSpPr>
          <p:nvPr/>
        </p:nvCxnSpPr>
        <p:spPr>
          <a:xfrm flipH="1">
            <a:off x="4644008" y="3933056"/>
            <a:ext cx="1764196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8" idx="2"/>
          </p:cNvCxnSpPr>
          <p:nvPr/>
        </p:nvCxnSpPr>
        <p:spPr>
          <a:xfrm>
            <a:off x="6408204" y="3933056"/>
            <a:ext cx="162018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19872" y="4427820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Объемного действия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88224" y="4427820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Поверхностные (ПАВ)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Кристаллизация в условиях направленного </a:t>
            </a:r>
            <a:r>
              <a:rPr lang="ru-RU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теплоотвода</a:t>
            </a:r>
            <a:endParaRPr lang="ru-RU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4.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764704"/>
            <a:ext cx="8649651" cy="3600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528" y="465313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Схема роста зерен при наличии направленного </a:t>
            </a:r>
            <a:r>
              <a:rPr lang="ru-RU" dirty="0" err="1" smtClean="0">
                <a:latin typeface="Times New Roman"/>
                <a:ea typeface="Calibri"/>
              </a:rPr>
              <a:t>теплоотвода</a:t>
            </a:r>
            <a:r>
              <a:rPr lang="ru-RU" dirty="0" smtClean="0">
                <a:latin typeface="Times New Roman"/>
                <a:ea typeface="Calibri"/>
              </a:rPr>
              <a:t> и схематичное изображение дендрита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Строение металлического слитка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2411760" y="692696"/>
          <a:ext cx="4356615" cy="4248472"/>
        </p:xfrm>
        <a:graphic>
          <a:graphicData uri="http://schemas.openxmlformats.org/presentationml/2006/ole">
            <p:oleObj spid="_x0000_s21506" name="Picture" r:id="rId3" imgW="3715103" imgH="3055932" progId="Word.Picture.8">
              <p:embed/>
            </p:oleObj>
          </a:graphicData>
        </a:graphic>
      </p:graphicFrame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5616" y="5013176"/>
            <a:ext cx="68042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Зона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зона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мелкого зерна.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Зона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зона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столбчатых кристаллов.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Зона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III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зона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крупных равноосных кристаллов.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Зона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IV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Дефектная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часть слитка.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244</Words>
  <Application>Microsoft Office PowerPoint</Application>
  <PresentationFormat>Экран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Тема Office</vt:lpstr>
      <vt:lpstr>Формула</vt:lpstr>
      <vt:lpstr>Picture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58</cp:revision>
  <dcterms:created xsi:type="dcterms:W3CDTF">2016-09-07T04:32:32Z</dcterms:created>
  <dcterms:modified xsi:type="dcterms:W3CDTF">2017-02-20T04:52:18Z</dcterms:modified>
</cp:coreProperties>
</file>