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9" r:id="rId4"/>
    <p:sldId id="274" r:id="rId5"/>
    <p:sldId id="260" r:id="rId6"/>
    <p:sldId id="277" r:id="rId7"/>
    <p:sldId id="278" r:id="rId8"/>
    <p:sldId id="280" r:id="rId9"/>
    <p:sldId id="261" r:id="rId10"/>
    <p:sldId id="275" r:id="rId11"/>
    <p:sldId id="262" r:id="rId12"/>
    <p:sldId id="263" r:id="rId13"/>
    <p:sldId id="281" r:id="rId14"/>
    <p:sldId id="264" r:id="rId15"/>
    <p:sldId id="282" r:id="rId16"/>
    <p:sldId id="265" r:id="rId17"/>
    <p:sldId id="283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Светлый стиль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850" y="-9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02.03.2020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5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2285992"/>
            <a:ext cx="87849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Лекция 4. </a:t>
            </a:r>
          </a:p>
          <a:p>
            <a:pPr algn="ctr"/>
            <a:r>
              <a:rPr lang="ru-RU" sz="3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Механические испытания материалов</a:t>
            </a:r>
            <a:endParaRPr lang="ru-RU" sz="32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1-1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6336" y="1412776"/>
            <a:ext cx="5760000" cy="2304256"/>
          </a:xfrm>
          <a:prstGeom prst="rect">
            <a:avLst/>
          </a:prstGeom>
        </p:spPr>
      </p:pic>
      <p:pic>
        <p:nvPicPr>
          <p:cNvPr id="5" name="Рисунок 4" descr="4-1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35696" y="3861049"/>
            <a:ext cx="5724000" cy="24120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79512" y="478413"/>
            <a:ext cx="8784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Примеры реальных диаграмм растяжения стали </a:t>
            </a:r>
            <a:r>
              <a:rPr lang="ru-RU" b="1" dirty="0" err="1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40Х</a:t>
            </a:r>
            <a:endParaRPr lang="ru-RU" b="1" dirty="0" smtClean="0">
              <a:solidFill>
                <a:srgbClr val="0070C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(шпильки крепления крышки турбины гидроагрегата Саяно-Шушенской ГЭС):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а – с площадкой текучести; б – без площадки текучести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Испытание на растяжение (ГОСТ 1497-84)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43608" y="2276872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/>
                <a:ea typeface="Calibri"/>
              </a:rPr>
              <a:t>а)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043608" y="4931876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/>
                <a:ea typeface="Calibri"/>
              </a:rPr>
              <a:t>б)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54868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Значения механических свойств некоторых металлов и сплавов, определенные растяжением цилиндрических образцов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Испытание на растяжение (ГОСТ 1497-84)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07504" y="1556792"/>
          <a:ext cx="8856984" cy="2302383"/>
        </p:xfrm>
        <a:graphic>
          <a:graphicData uri="http://schemas.openxmlformats.org/drawingml/2006/table">
            <a:tbl>
              <a:tblPr/>
              <a:tblGrid>
                <a:gridCol w="2474332"/>
                <a:gridCol w="2102557"/>
                <a:gridCol w="1475643"/>
                <a:gridCol w="1476685"/>
                <a:gridCol w="1327767"/>
              </a:tblGrid>
              <a:tr h="4095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latin typeface="Times New Roman"/>
                          <a:ea typeface="Calibri"/>
                          <a:cs typeface="Times New Roman"/>
                        </a:rPr>
                        <a:t>Материал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σ</a:t>
                      </a:r>
                      <a:r>
                        <a:rPr lang="ru-RU" sz="1800" baseline="-25000">
                          <a:latin typeface="Times New Roman"/>
                          <a:ea typeface="Calibri"/>
                          <a:cs typeface="Times New Roman"/>
                        </a:rPr>
                        <a:t>т</a:t>
                      </a: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 (σ</a:t>
                      </a:r>
                      <a:r>
                        <a:rPr lang="ru-RU" sz="1800" baseline="-25000">
                          <a:latin typeface="Times New Roman"/>
                          <a:ea typeface="Calibri"/>
                          <a:cs typeface="Times New Roman"/>
                        </a:rPr>
                        <a:t>0,2</a:t>
                      </a:r>
                      <a:r>
                        <a:rPr lang="ru-RU" sz="1800">
                          <a:latin typeface="Times New Roman"/>
                          <a:ea typeface="Calibri"/>
                          <a:cs typeface="Times New Roman"/>
                        </a:rPr>
                        <a:t>), МПа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latin typeface="Times New Roman"/>
                          <a:ea typeface="Calibri"/>
                          <a:cs typeface="Times New Roman"/>
                        </a:rPr>
                        <a:t>σ</a:t>
                      </a:r>
                      <a:r>
                        <a:rPr lang="ru-RU" sz="1800" baseline="-25000" dirty="0" err="1">
                          <a:latin typeface="Times New Roman"/>
                          <a:ea typeface="Calibri"/>
                          <a:cs typeface="Times New Roman"/>
                        </a:rPr>
                        <a:t>в</a:t>
                      </a:r>
                      <a:r>
                        <a:rPr lang="ru-RU" sz="1800" dirty="0" err="1"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ru-RU" sz="1800" dirty="0" smtClean="0">
                          <a:latin typeface="Times New Roman"/>
                          <a:ea typeface="Calibri"/>
                          <a:cs typeface="Times New Roman"/>
                        </a:rPr>
                        <a:t>МПа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latin typeface="Times New Roman"/>
                          <a:ea typeface="Calibri"/>
                          <a:cs typeface="Times New Roman"/>
                          <a:sym typeface="Symbol"/>
                        </a:rPr>
                        <a:t></a:t>
                      </a:r>
                      <a:r>
                        <a:rPr lang="ru-RU" sz="1800" baseline="-25000" dirty="0" smtClean="0">
                          <a:latin typeface="Times New Roman"/>
                          <a:ea typeface="Calibri"/>
                          <a:cs typeface="Times New Roman"/>
                          <a:sym typeface="Symbol"/>
                        </a:rPr>
                        <a:t>к</a:t>
                      </a:r>
                      <a:r>
                        <a:rPr lang="ru-RU" sz="1800" dirty="0" smtClean="0"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ru-RU" sz="1800" dirty="0"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Calibri"/>
                          <a:cs typeface="Times New Roman"/>
                          <a:sym typeface="Symbol"/>
                        </a:rPr>
                        <a:t></a:t>
                      </a:r>
                      <a:r>
                        <a:rPr lang="ru-RU" sz="1800" baseline="-25000" dirty="0" smtClean="0">
                          <a:latin typeface="Times New Roman"/>
                          <a:ea typeface="Calibri"/>
                          <a:cs typeface="Times New Roman"/>
                          <a:sym typeface="Symbol"/>
                        </a:rPr>
                        <a:t>к</a:t>
                      </a:r>
                      <a:r>
                        <a:rPr lang="ru-RU" sz="1800" dirty="0" smtClean="0"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ru-RU" sz="1800" dirty="0">
                          <a:latin typeface="Times New Roman"/>
                          <a:ea typeface="Calibri"/>
                          <a:cs typeface="Times New Roman"/>
                        </a:rPr>
                        <a:t>%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9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Алюминий </a:t>
                      </a:r>
                      <a:r>
                        <a:rPr lang="ru-RU" sz="1800" dirty="0" err="1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А95</a:t>
                      </a:r>
                      <a:endParaRPr lang="ru-RU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40</a:t>
                      </a:r>
                      <a:endParaRPr lang="ru-RU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110</a:t>
                      </a:r>
                      <a:endParaRPr lang="ru-RU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40</a:t>
                      </a:r>
                      <a:endParaRPr lang="ru-RU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  <a:endParaRPr lang="ru-RU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9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Медь </a:t>
                      </a:r>
                      <a:r>
                        <a:rPr lang="ru-RU" sz="1800" dirty="0" err="1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М1</a:t>
                      </a:r>
                      <a:endParaRPr lang="ru-RU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90</a:t>
                      </a:r>
                      <a:endParaRPr lang="ru-RU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250</a:t>
                      </a:r>
                      <a:endParaRPr lang="ru-RU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60</a:t>
                      </a:r>
                      <a:endParaRPr lang="ru-RU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-</a:t>
                      </a:r>
                      <a:endParaRPr lang="ru-RU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9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latin typeface="Times New Roman"/>
                          <a:ea typeface="Calibri"/>
                          <a:cs typeface="Times New Roman"/>
                        </a:rPr>
                        <a:t>Сталь 20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Times New Roman"/>
                        </a:rPr>
                        <a:t>271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Times New Roman"/>
                        </a:rPr>
                        <a:t>430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Times New Roman"/>
                        </a:rPr>
                        <a:t>33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Times New Roman"/>
                        </a:rPr>
                        <a:t>67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latin typeface="Times New Roman"/>
                          <a:ea typeface="Calibri"/>
                          <a:cs typeface="Times New Roman"/>
                        </a:rPr>
                        <a:t>Сталь </a:t>
                      </a:r>
                      <a:r>
                        <a:rPr lang="ru-RU" sz="1800" dirty="0" err="1" smtClean="0">
                          <a:latin typeface="Times New Roman"/>
                          <a:ea typeface="Calibri"/>
                          <a:cs typeface="Times New Roman"/>
                        </a:rPr>
                        <a:t>15ГС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Times New Roman"/>
                        </a:rPr>
                        <a:t>334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Times New Roman"/>
                        </a:rPr>
                        <a:t>547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Times New Roman"/>
                        </a:rPr>
                        <a:t>33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Times New Roman"/>
                        </a:rPr>
                        <a:t>71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latin typeface="Times New Roman"/>
                          <a:ea typeface="Calibri"/>
                          <a:cs typeface="Times New Roman"/>
                        </a:rPr>
                        <a:t>Сталь 45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Times New Roman"/>
                        </a:rPr>
                        <a:t>390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Times New Roman"/>
                        </a:rPr>
                        <a:t>668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Times New Roman"/>
                        </a:rPr>
                        <a:t>25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Times New Roman"/>
                        </a:rPr>
                        <a:t>49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73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latin typeface="Times New Roman"/>
                          <a:ea typeface="Calibri"/>
                          <a:cs typeface="Times New Roman"/>
                        </a:rPr>
                        <a:t>Сталь </a:t>
                      </a:r>
                      <a:r>
                        <a:rPr lang="ru-RU" sz="1800" dirty="0" err="1" smtClean="0">
                          <a:latin typeface="Times New Roman"/>
                          <a:ea typeface="Calibri"/>
                          <a:cs typeface="Times New Roman"/>
                        </a:rPr>
                        <a:t>35ХВФЮА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Times New Roman"/>
                        </a:rPr>
                        <a:t>759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Times New Roman"/>
                        </a:rPr>
                        <a:t>1038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Times New Roman"/>
                        </a:rPr>
                        <a:t>16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Times New Roman"/>
                        </a:rPr>
                        <a:t>51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5400" marR="254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Испытания на твердость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764403" y="702214"/>
            <a:ext cx="3710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Метод Бринелля (ГОСТ 9012–59)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3462099"/>
            <a:ext cx="2654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/>
                <a:ea typeface="Calibri"/>
              </a:rPr>
              <a:t>D = 1</a:t>
            </a:r>
            <a:r>
              <a:rPr lang="ru-RU" dirty="0" smtClean="0">
                <a:latin typeface="Times New Roman"/>
                <a:ea typeface="Calibri"/>
              </a:rPr>
              <a:t>;</a:t>
            </a:r>
            <a:r>
              <a:rPr lang="en-US" dirty="0" smtClean="0">
                <a:latin typeface="Times New Roman"/>
                <a:ea typeface="Calibri"/>
              </a:rPr>
              <a:t> </a:t>
            </a:r>
            <a:r>
              <a:rPr lang="ru-RU" dirty="0" smtClean="0">
                <a:latin typeface="Times New Roman"/>
                <a:ea typeface="Calibri"/>
              </a:rPr>
              <a:t>2; 2,5; 5 или 10 мм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57510" y="3894147"/>
            <a:ext cx="2170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/>
                <a:ea typeface="Calibri"/>
              </a:rPr>
              <a:t>Для сталей </a:t>
            </a:r>
            <a:r>
              <a:rPr lang="en-US" dirty="0" smtClean="0">
                <a:latin typeface="Times New Roman"/>
                <a:ea typeface="Calibri"/>
              </a:rPr>
              <a:t>P = </a:t>
            </a:r>
            <a:r>
              <a:rPr lang="en-US" dirty="0" err="1" smtClean="0">
                <a:latin typeface="Times New Roman"/>
                <a:ea typeface="Calibri"/>
              </a:rPr>
              <a:t>30D</a:t>
            </a:r>
            <a:r>
              <a:rPr lang="en-US" baseline="30000" dirty="0" err="1" smtClean="0">
                <a:latin typeface="Times New Roman"/>
                <a:ea typeface="Calibri"/>
              </a:rPr>
              <a:t>2</a:t>
            </a:r>
            <a:endParaRPr lang="ru-RU" dirty="0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179512" y="4398203"/>
          <a:ext cx="2861216" cy="792088"/>
        </p:xfrm>
        <a:graphic>
          <a:graphicData uri="http://schemas.openxmlformats.org/presentationml/2006/ole">
            <p:oleObj spid="_x0000_s20483" name="Equation" r:id="rId3" imgW="2247840" imgH="622080" progId="">
              <p:embed/>
            </p:oleObj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3059832" y="3462099"/>
            <a:ext cx="604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Пример записи числа твердости по Бринеллю:</a:t>
            </a:r>
          </a:p>
          <a:p>
            <a:pPr algn="ctr"/>
            <a:r>
              <a:rPr lang="ru-RU" dirty="0" smtClean="0">
                <a:latin typeface="Times New Roman"/>
                <a:ea typeface="Calibri"/>
              </a:rPr>
              <a:t>225 </a:t>
            </a:r>
            <a:r>
              <a:rPr lang="en-US" dirty="0" err="1" smtClean="0">
                <a:latin typeface="Times New Roman"/>
                <a:ea typeface="Calibri"/>
              </a:rPr>
              <a:t>HB</a:t>
            </a:r>
            <a:r>
              <a:rPr lang="en-US" dirty="0" smtClean="0">
                <a:latin typeface="Times New Roman"/>
                <a:ea typeface="Calibri"/>
              </a:rPr>
              <a:t> </a:t>
            </a:r>
            <a:r>
              <a:rPr lang="ru-RU" dirty="0" smtClean="0">
                <a:latin typeface="Times New Roman"/>
                <a:ea typeface="Calibri"/>
              </a:rPr>
              <a:t>2,5/187,5/10</a:t>
            </a:r>
            <a:endParaRPr lang="ru-RU" dirty="0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H="1">
            <a:off x="4860032" y="4038163"/>
            <a:ext cx="36004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>
            <a:off x="5724128" y="4038163"/>
            <a:ext cx="288032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516216" y="4038163"/>
            <a:ext cx="144016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endCxn id="24" idx="0"/>
          </p:cNvCxnSpPr>
          <p:nvPr/>
        </p:nvCxnSpPr>
        <p:spPr>
          <a:xfrm>
            <a:off x="7020272" y="4038163"/>
            <a:ext cx="958204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4067944" y="4347681"/>
            <a:ext cx="11230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dirty="0" smtClean="0">
                <a:latin typeface="Times New Roman"/>
                <a:ea typeface="Calibri"/>
              </a:rPr>
              <a:t>Твердость,</a:t>
            </a:r>
          </a:p>
          <a:p>
            <a:pPr algn="ctr"/>
            <a:r>
              <a:rPr lang="ru-RU" sz="1600" dirty="0" err="1" smtClean="0">
                <a:latin typeface="Times New Roman"/>
                <a:ea typeface="Calibri"/>
              </a:rPr>
              <a:t>кГс</a:t>
            </a:r>
            <a:r>
              <a:rPr lang="ru-RU" sz="1600" dirty="0" smtClean="0">
                <a:latin typeface="Times New Roman"/>
                <a:ea typeface="Calibri"/>
              </a:rPr>
              <a:t>/</a:t>
            </a:r>
            <a:r>
              <a:rPr lang="ru-RU" sz="1600" dirty="0" err="1" smtClean="0">
                <a:latin typeface="Times New Roman"/>
                <a:ea typeface="Calibri"/>
              </a:rPr>
              <a:t>мм</a:t>
            </a:r>
            <a:r>
              <a:rPr lang="ru-RU" sz="1600" baseline="30000" dirty="0" err="1" smtClean="0">
                <a:latin typeface="Times New Roman"/>
                <a:ea typeface="Calibri"/>
              </a:rPr>
              <a:t>2</a:t>
            </a:r>
            <a:endParaRPr lang="ru-RU" sz="16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7352503" y="4398203"/>
            <a:ext cx="1251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dirty="0" smtClean="0">
                <a:latin typeface="Times New Roman"/>
                <a:ea typeface="Calibri"/>
              </a:rPr>
              <a:t>Время под </a:t>
            </a:r>
          </a:p>
          <a:p>
            <a:pPr algn="ctr"/>
            <a:r>
              <a:rPr lang="ru-RU" sz="1600" dirty="0" smtClean="0">
                <a:latin typeface="Times New Roman"/>
                <a:ea typeface="Calibri"/>
              </a:rPr>
              <a:t>нагрузкой, с</a:t>
            </a:r>
            <a:endParaRPr lang="ru-RU" sz="160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6280459" y="4398203"/>
            <a:ext cx="10278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dirty="0" smtClean="0">
                <a:latin typeface="Times New Roman"/>
                <a:ea typeface="Calibri"/>
              </a:rPr>
              <a:t>Нагрузка,</a:t>
            </a:r>
          </a:p>
          <a:p>
            <a:pPr algn="ctr"/>
            <a:r>
              <a:rPr lang="ru-RU" sz="1600" dirty="0" err="1" smtClean="0">
                <a:latin typeface="Times New Roman"/>
                <a:ea typeface="Calibri"/>
              </a:rPr>
              <a:t>кГс</a:t>
            </a:r>
            <a:endParaRPr lang="ru-RU" sz="16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5148065" y="4398203"/>
            <a:ext cx="11521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smtClean="0">
                <a:latin typeface="Times New Roman"/>
                <a:ea typeface="Calibri"/>
              </a:rPr>
              <a:t>Диаметр индентора, мм</a:t>
            </a:r>
            <a:endParaRPr lang="ru-RU" sz="1600" dirty="0"/>
          </a:p>
        </p:txBody>
      </p:sp>
      <p:pic>
        <p:nvPicPr>
          <p:cNvPr id="18" name="Рисунок 17" descr="Л2. Бринеллиус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7624" y="1349916"/>
            <a:ext cx="6588000" cy="211218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P1010152.JPG"/>
          <p:cNvPicPr/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214282" y="1214422"/>
            <a:ext cx="2928958" cy="34290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Испытания на твердость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764403" y="702214"/>
            <a:ext cx="3710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Метод Бринелля (ГОСТ 9012–59)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36307" y="4774180"/>
            <a:ext cx="3049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Твердомер Бринелля ТШ-2М</a:t>
            </a:r>
            <a:endParaRPr lang="ru-RU" dirty="0"/>
          </a:p>
        </p:txBody>
      </p:sp>
      <p:pic>
        <p:nvPicPr>
          <p:cNvPr id="8" name="Рисунок 7" descr="Индентор Бринелля.png"/>
          <p:cNvPicPr>
            <a:picLocks noChangeAspect="1"/>
          </p:cNvPicPr>
          <p:nvPr/>
        </p:nvPicPr>
        <p:blipFill>
          <a:blip r:embed="rId3" cstate="print"/>
          <a:srcRect l="9178" t="8574" r="11220" b="45561"/>
          <a:stretch>
            <a:fillRect/>
          </a:stretch>
        </p:blipFill>
        <p:spPr>
          <a:xfrm>
            <a:off x="3357554" y="1643050"/>
            <a:ext cx="5572164" cy="2214578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521105" y="4071942"/>
            <a:ext cx="5265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Инденторы Бринелля разных диаметров в оправках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Испытания на твердость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63610" y="476672"/>
            <a:ext cx="3675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Метод Виккерса (ГОСТ 2999–75) </a:t>
            </a: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07504" y="4507540"/>
          <a:ext cx="3744416" cy="1009692"/>
        </p:xfrm>
        <a:graphic>
          <a:graphicData uri="http://schemas.openxmlformats.org/presentationml/2006/ole">
            <p:oleObj spid="_x0000_s21506" name="Equation" r:id="rId3" imgW="2730240" imgH="799920" progId="">
              <p:embed/>
            </p:oleObj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995936" y="3861048"/>
            <a:ext cx="5112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Пример записи числа твердости по Виккерсу:</a:t>
            </a:r>
          </a:p>
          <a:p>
            <a:pPr algn="ctr"/>
            <a:r>
              <a:rPr lang="ru-RU" dirty="0" smtClean="0">
                <a:latin typeface="Times New Roman"/>
                <a:ea typeface="Calibri"/>
              </a:rPr>
              <a:t>135 </a:t>
            </a:r>
            <a:r>
              <a:rPr lang="en-US" dirty="0" err="1" smtClean="0">
                <a:latin typeface="Times New Roman"/>
                <a:ea typeface="Calibri"/>
              </a:rPr>
              <a:t>HV</a:t>
            </a:r>
            <a:r>
              <a:rPr lang="en-US" dirty="0" smtClean="0">
                <a:latin typeface="Times New Roman"/>
                <a:ea typeface="Calibri"/>
              </a:rPr>
              <a:t> 2</a:t>
            </a:r>
            <a:r>
              <a:rPr lang="ru-RU" dirty="0" smtClean="0">
                <a:latin typeface="Times New Roman"/>
                <a:ea typeface="Calibri"/>
              </a:rPr>
              <a:t>/10</a:t>
            </a:r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H="1">
            <a:off x="5796136" y="4437112"/>
            <a:ext cx="36004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6804248" y="4437112"/>
            <a:ext cx="144016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endCxn id="13" idx="0"/>
          </p:cNvCxnSpPr>
          <p:nvPr/>
        </p:nvCxnSpPr>
        <p:spPr>
          <a:xfrm>
            <a:off x="7236296" y="4437112"/>
            <a:ext cx="958204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5220072" y="4746630"/>
            <a:ext cx="11230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dirty="0" smtClean="0">
                <a:latin typeface="Times New Roman"/>
                <a:ea typeface="Calibri"/>
              </a:rPr>
              <a:t>Твердость,</a:t>
            </a:r>
          </a:p>
          <a:p>
            <a:pPr algn="ctr"/>
            <a:r>
              <a:rPr lang="ru-RU" sz="1600" dirty="0" err="1" smtClean="0">
                <a:latin typeface="Times New Roman"/>
                <a:ea typeface="Calibri"/>
              </a:rPr>
              <a:t>кГс</a:t>
            </a:r>
            <a:r>
              <a:rPr lang="ru-RU" sz="1600" dirty="0" smtClean="0">
                <a:latin typeface="Times New Roman"/>
                <a:ea typeface="Calibri"/>
              </a:rPr>
              <a:t>/</a:t>
            </a:r>
            <a:r>
              <a:rPr lang="ru-RU" sz="1600" dirty="0" err="1" smtClean="0">
                <a:latin typeface="Times New Roman"/>
                <a:ea typeface="Calibri"/>
              </a:rPr>
              <a:t>мм</a:t>
            </a:r>
            <a:r>
              <a:rPr lang="ru-RU" sz="1600" baseline="30000" dirty="0" err="1" smtClean="0">
                <a:latin typeface="Times New Roman"/>
                <a:ea typeface="Calibri"/>
              </a:rPr>
              <a:t>2</a:t>
            </a:r>
            <a:endParaRPr lang="ru-RU" sz="16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568527" y="4797152"/>
            <a:ext cx="1251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dirty="0" smtClean="0">
                <a:latin typeface="Times New Roman"/>
                <a:ea typeface="Calibri"/>
              </a:rPr>
              <a:t>Время под </a:t>
            </a:r>
          </a:p>
          <a:p>
            <a:pPr algn="ctr"/>
            <a:r>
              <a:rPr lang="ru-RU" sz="1600" dirty="0" smtClean="0">
                <a:latin typeface="Times New Roman"/>
                <a:ea typeface="Calibri"/>
              </a:rPr>
              <a:t>нагрузкой, с</a:t>
            </a:r>
            <a:endParaRPr lang="ru-RU" sz="16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568491" y="4797152"/>
            <a:ext cx="10278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dirty="0" smtClean="0">
                <a:latin typeface="Times New Roman"/>
                <a:ea typeface="Calibri"/>
              </a:rPr>
              <a:t>Нагрузка,</a:t>
            </a:r>
          </a:p>
          <a:p>
            <a:pPr algn="ctr"/>
            <a:r>
              <a:rPr lang="ru-RU" sz="1600" dirty="0" err="1" smtClean="0">
                <a:latin typeface="Times New Roman"/>
                <a:ea typeface="Calibri"/>
              </a:rPr>
              <a:t>кГс</a:t>
            </a:r>
            <a:endParaRPr lang="ru-RU" sz="16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79512" y="3861048"/>
            <a:ext cx="3548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/>
                <a:ea typeface="Calibri"/>
              </a:rPr>
              <a:t>P = 1</a:t>
            </a:r>
            <a:r>
              <a:rPr lang="ru-RU" dirty="0" smtClean="0">
                <a:latin typeface="Times New Roman"/>
                <a:ea typeface="Calibri"/>
              </a:rPr>
              <a:t>;</a:t>
            </a:r>
            <a:r>
              <a:rPr lang="en-US" dirty="0" smtClean="0">
                <a:latin typeface="Times New Roman"/>
                <a:ea typeface="Calibri"/>
              </a:rPr>
              <a:t> </a:t>
            </a:r>
            <a:r>
              <a:rPr lang="ru-RU" dirty="0" smtClean="0">
                <a:latin typeface="Times New Roman"/>
                <a:ea typeface="Calibri"/>
              </a:rPr>
              <a:t>2; </a:t>
            </a:r>
            <a:r>
              <a:rPr lang="en-US" dirty="0" smtClean="0">
                <a:latin typeface="Times New Roman"/>
                <a:ea typeface="Calibri"/>
              </a:rPr>
              <a:t>3; 5; 10; 20; 30 </a:t>
            </a:r>
            <a:r>
              <a:rPr lang="ru-RU" dirty="0" smtClean="0">
                <a:latin typeface="Times New Roman"/>
                <a:ea typeface="Calibri"/>
              </a:rPr>
              <a:t>или 50 </a:t>
            </a:r>
            <a:r>
              <a:rPr lang="ru-RU" dirty="0" err="1" smtClean="0">
                <a:latin typeface="Times New Roman"/>
                <a:ea typeface="Calibri"/>
              </a:rPr>
              <a:t>кГс</a:t>
            </a:r>
            <a:endParaRPr lang="ru-RU" dirty="0"/>
          </a:p>
        </p:txBody>
      </p:sp>
      <p:pic>
        <p:nvPicPr>
          <p:cNvPr id="17" name="Рисунок 16" descr="Л2. Виккерсон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124744"/>
            <a:ext cx="9144000" cy="229482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Испытания на твердость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63610" y="476672"/>
            <a:ext cx="3675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Метод Виккерса (ГОСТ 2999–75)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-32" y="5214950"/>
            <a:ext cx="2928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Твердомер Виккерса </a:t>
            </a:r>
          </a:p>
          <a:p>
            <a:pPr algn="ctr"/>
            <a:r>
              <a:rPr lang="en-US" dirty="0" smtClean="0">
                <a:latin typeface="Times New Roman"/>
                <a:ea typeface="Calibri"/>
              </a:rPr>
              <a:t>HVS-1000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861925" y="6417254"/>
            <a:ext cx="2281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latin typeface="Times New Roman"/>
              </a:rPr>
              <a:t>Инденторы Виккерса</a:t>
            </a:r>
            <a:endParaRPr lang="ru-RU" dirty="0"/>
          </a:p>
        </p:txBody>
      </p:sp>
      <p:pic>
        <p:nvPicPr>
          <p:cNvPr id="8" name="Рисунок 7" descr="Твердомер Виккерса.jpg"/>
          <p:cNvPicPr>
            <a:picLocks noChangeAspect="1"/>
          </p:cNvPicPr>
          <p:nvPr/>
        </p:nvPicPr>
        <p:blipFill>
          <a:blip r:embed="rId2" cstate="print"/>
          <a:srcRect l="9868" r="9211"/>
          <a:stretch>
            <a:fillRect/>
          </a:stretch>
        </p:blipFill>
        <p:spPr>
          <a:xfrm>
            <a:off x="71406" y="1142984"/>
            <a:ext cx="2928958" cy="4048125"/>
          </a:xfrm>
          <a:prstGeom prst="rect">
            <a:avLst/>
          </a:prstGeom>
        </p:spPr>
      </p:pic>
      <p:pic>
        <p:nvPicPr>
          <p:cNvPr id="9" name="Рисунок 8" descr="Виккерс - 3.jpg"/>
          <p:cNvPicPr>
            <a:picLocks noChangeAspect="1"/>
          </p:cNvPicPr>
          <p:nvPr/>
        </p:nvPicPr>
        <p:blipFill>
          <a:blip r:embed="rId3" cstate="print"/>
          <a:srcRect l="13500" t="11884" r="17499"/>
          <a:stretch>
            <a:fillRect/>
          </a:stretch>
        </p:blipFill>
        <p:spPr>
          <a:xfrm>
            <a:off x="3143240" y="928670"/>
            <a:ext cx="2866177" cy="2772000"/>
          </a:xfrm>
          <a:prstGeom prst="rect">
            <a:avLst/>
          </a:prstGeom>
        </p:spPr>
      </p:pic>
      <p:pic>
        <p:nvPicPr>
          <p:cNvPr id="10" name="Рисунок 9" descr="Виккерс - 2.JPG"/>
          <p:cNvPicPr>
            <a:picLocks noChangeAspect="1"/>
          </p:cNvPicPr>
          <p:nvPr/>
        </p:nvPicPr>
        <p:blipFill>
          <a:blip r:embed="rId4" cstate="print"/>
          <a:srcRect t="18750"/>
          <a:stretch>
            <a:fillRect/>
          </a:stretch>
        </p:blipFill>
        <p:spPr>
          <a:xfrm>
            <a:off x="6099104" y="928670"/>
            <a:ext cx="3044928" cy="2772000"/>
          </a:xfrm>
          <a:prstGeom prst="rect">
            <a:avLst/>
          </a:prstGeom>
        </p:spPr>
      </p:pic>
      <p:pic>
        <p:nvPicPr>
          <p:cNvPr id="11" name="Рисунок 10" descr="Виккерс - 1.jpg"/>
          <p:cNvPicPr>
            <a:picLocks noChangeAspect="1"/>
          </p:cNvPicPr>
          <p:nvPr/>
        </p:nvPicPr>
        <p:blipFill>
          <a:blip r:embed="rId5" cstate="print"/>
          <a:srcRect r="35156" b="30555"/>
          <a:stretch>
            <a:fillRect/>
          </a:stretch>
        </p:blipFill>
        <p:spPr>
          <a:xfrm>
            <a:off x="3786182" y="3826972"/>
            <a:ext cx="4320000" cy="26024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Испытания на твердость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69833" y="476672"/>
            <a:ext cx="3662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Метод Роквелла (ГОСТ 9013–59) 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79512" y="4005064"/>
          <a:ext cx="8784977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1800200"/>
                <a:gridCol w="504056"/>
                <a:gridCol w="504056"/>
                <a:gridCol w="576064"/>
                <a:gridCol w="2880320"/>
                <a:gridCol w="172819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Шкала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Индентор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Р</a:t>
                      </a:r>
                      <a:r>
                        <a:rPr lang="ru-RU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кГс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Р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кГс</a:t>
                      </a:r>
                      <a:endParaRPr lang="ru-RU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Р</a:t>
                      </a:r>
                      <a:r>
                        <a:rPr lang="ru-RU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общ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кГс</a:t>
                      </a:r>
                      <a:endParaRPr lang="ru-RU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Формула расчета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Пример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записи</a:t>
                      </a:r>
                      <a:endParaRPr lang="ru-RU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конус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HRA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=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100 – (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–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)/0,002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61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HRA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В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шар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D = 1,588 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мм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90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HRB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=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130 – (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–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)/0,002</a:t>
                      </a:r>
                      <a:endParaRPr lang="ru-RU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44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HRB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конус</a:t>
                      </a:r>
                    </a:p>
                  </a:txBody>
                  <a:tcPr marL="36000" marR="3600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140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150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HRC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=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100 – (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– </a:t>
                      </a:r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r>
                        <a:rPr lang="en-US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)/0,002</a:t>
                      </a:r>
                      <a:endParaRPr lang="ru-RU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37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HRC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anchor="ctr"/>
                </a:tc>
              </a:tr>
            </a:tbl>
          </a:graphicData>
        </a:graphic>
      </p:graphicFrame>
      <p:pic>
        <p:nvPicPr>
          <p:cNvPr id="7" name="Рисунок 6" descr="Л2. Роксвелл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52736"/>
            <a:ext cx="9144000" cy="238604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Испытания на твердость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45910" y="476672"/>
            <a:ext cx="8310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Переносные приборы для определения твердости металлических материалов </a:t>
            </a:r>
          </a:p>
        </p:txBody>
      </p:sp>
      <p:pic>
        <p:nvPicPr>
          <p:cNvPr id="6" name="Рисунок 5" descr="1.jpg"/>
          <p:cNvPicPr/>
          <p:nvPr/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500034" y="3857628"/>
            <a:ext cx="1714512" cy="2571768"/>
          </a:xfrm>
          <a:prstGeom prst="rect">
            <a:avLst/>
          </a:prstGeom>
        </p:spPr>
      </p:pic>
      <p:pic>
        <p:nvPicPr>
          <p:cNvPr id="7" name="Рисунок 16" descr="P1010113.JPG"/>
          <p:cNvPicPr>
            <a:picLocks noChangeAspect="1"/>
          </p:cNvPicPr>
          <p:nvPr/>
        </p:nvPicPr>
        <p:blipFill>
          <a:blip r:embed="rId3" cstate="print"/>
          <a:srcRect t="6944" r="3999" b="8333"/>
          <a:stretch>
            <a:fillRect/>
          </a:stretch>
        </p:blipFill>
        <p:spPr bwMode="auto">
          <a:xfrm>
            <a:off x="285720" y="1000109"/>
            <a:ext cx="2054393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 descr="ТЭМП-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67944" y="2204864"/>
            <a:ext cx="3987318" cy="2803583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14282" y="3488296"/>
            <a:ext cx="2143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Твердомер ТЭМП-4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14282" y="6417254"/>
            <a:ext cx="2143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Твердомер </a:t>
            </a:r>
            <a:r>
              <a:rPr lang="en-US" dirty="0" err="1" smtClean="0">
                <a:latin typeface="Times New Roman"/>
                <a:ea typeface="Calibri"/>
              </a:rPr>
              <a:t>Inatest</a:t>
            </a:r>
            <a:r>
              <a:rPr lang="en-US" dirty="0" smtClean="0">
                <a:latin typeface="Times New Roman"/>
                <a:ea typeface="Calibri"/>
              </a:rPr>
              <a:t> D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571868" y="5357826"/>
            <a:ext cx="49292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Пример использования твердомера ТЭМП-4 для определения твердости металла детали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05709" y="539388"/>
            <a:ext cx="4227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Образцы для испытаний растяжением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Испытание на растяжение (ГОСТ 1497-84)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42910" y="1071546"/>
            <a:ext cx="3249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i="1" dirty="0" smtClean="0">
                <a:solidFill>
                  <a:srgbClr val="FF0000"/>
                </a:solidFill>
                <a:latin typeface="Times New Roman"/>
                <a:ea typeface="Calibri"/>
              </a:rPr>
              <a:t>Плоские образцы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180172" y="1071546"/>
            <a:ext cx="3249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i="1" dirty="0" smtClean="0">
                <a:solidFill>
                  <a:srgbClr val="FF0000"/>
                </a:solidFill>
                <a:latin typeface="Times New Roman"/>
                <a:ea typeface="Calibri"/>
              </a:rPr>
              <a:t>Цилиндрические образцы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8" name="Рисунок 7" descr="Схема образца - плоский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643050"/>
            <a:ext cx="4320000" cy="1825303"/>
          </a:xfrm>
          <a:prstGeom prst="rect">
            <a:avLst/>
          </a:prstGeom>
        </p:spPr>
      </p:pic>
      <p:pic>
        <p:nvPicPr>
          <p:cNvPr id="9" name="Рисунок 8" descr="Схема образца - цилиндрический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24000" y="1928802"/>
            <a:ext cx="4320000" cy="1697636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42844" y="3929066"/>
            <a:ext cx="1714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«Короткие»: 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42844" y="4643446"/>
            <a:ext cx="1714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«Длинные»: 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643438" y="3857628"/>
            <a:ext cx="2571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Кратность образца:</a:t>
            </a:r>
            <a:endParaRPr lang="ru-RU" dirty="0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1745" name="Object 1"/>
          <p:cNvGraphicFramePr>
            <a:graphicFrameLocks noChangeAspect="1"/>
          </p:cNvGraphicFramePr>
          <p:nvPr/>
        </p:nvGraphicFramePr>
        <p:xfrm>
          <a:off x="1917272" y="3929066"/>
          <a:ext cx="1368844" cy="428628"/>
        </p:xfrm>
        <a:graphic>
          <a:graphicData uri="http://schemas.openxmlformats.org/presentationml/2006/ole">
            <p:oleObj spid="_x0000_s31745" name="Equation" r:id="rId5" imgW="939392" imgH="291973" progId="">
              <p:embed/>
            </p:oleObj>
          </a:graphicData>
        </a:graphic>
      </p:graphicFrame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1958752" y="4643446"/>
          <a:ext cx="1327364" cy="428628"/>
        </p:xfrm>
        <a:graphic>
          <a:graphicData uri="http://schemas.openxmlformats.org/presentationml/2006/ole">
            <p:oleObj spid="_x0000_s31747" name="Equation" r:id="rId6" imgW="914400" imgH="292100" progId="">
              <p:embed/>
            </p:oleObj>
          </a:graphicData>
        </a:graphic>
      </p:graphicFrame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1928794" y="5357826"/>
          <a:ext cx="1000132" cy="362366"/>
        </p:xfrm>
        <a:graphic>
          <a:graphicData uri="http://schemas.openxmlformats.org/presentationml/2006/ole">
            <p:oleObj spid="_x0000_s31749" name="Equation" r:id="rId7" imgW="660113" imgH="241195" progId="">
              <p:embed/>
            </p:oleObj>
          </a:graphicData>
        </a:graphic>
      </p:graphicFrame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5857884" y="4357694"/>
          <a:ext cx="2000264" cy="662508"/>
        </p:xfrm>
        <a:graphic>
          <a:graphicData uri="http://schemas.openxmlformats.org/presentationml/2006/ole">
            <p:oleObj spid="_x0000_s31751" name="Equation" r:id="rId8" imgW="1497950" imgH="495085" progId="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143526"/>
            <a:ext cx="5400600" cy="3156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866888" y="539388"/>
            <a:ext cx="7505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Схемы цилиндрического образца на различных стадиях растяжения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Испытание на растяжение (ГОСТ 1497-84)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4653136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i="1" dirty="0" smtClean="0">
                <a:latin typeface="Times New Roman"/>
                <a:ea typeface="Calibri"/>
              </a:rPr>
              <a:t>а </a:t>
            </a:r>
            <a:r>
              <a:rPr lang="ru-RU" dirty="0" smtClean="0">
                <a:latin typeface="Times New Roman"/>
                <a:ea typeface="Calibri"/>
              </a:rPr>
              <a:t>– образец до испытания (</a:t>
            </a:r>
            <a:r>
              <a:rPr lang="en-US" i="1" dirty="0" smtClean="0">
                <a:latin typeface="Times New Roman"/>
                <a:ea typeface="Calibri"/>
              </a:rPr>
              <a:t>l</a:t>
            </a:r>
            <a:r>
              <a:rPr lang="ru-RU" baseline="-25000" dirty="0" smtClean="0">
                <a:latin typeface="Times New Roman"/>
                <a:ea typeface="Calibri"/>
              </a:rPr>
              <a:t>0</a:t>
            </a:r>
            <a:r>
              <a:rPr lang="ru-RU" dirty="0" smtClean="0">
                <a:latin typeface="Times New Roman"/>
                <a:ea typeface="Calibri"/>
              </a:rPr>
              <a:t> и </a:t>
            </a:r>
            <a:r>
              <a:rPr lang="en-US" i="1" dirty="0" smtClean="0">
                <a:latin typeface="Times New Roman"/>
                <a:ea typeface="Calibri"/>
              </a:rPr>
              <a:t>d</a:t>
            </a:r>
            <a:r>
              <a:rPr lang="ru-RU" baseline="-25000" dirty="0" smtClean="0">
                <a:latin typeface="Times New Roman"/>
                <a:ea typeface="Calibri"/>
              </a:rPr>
              <a:t>0</a:t>
            </a:r>
            <a:r>
              <a:rPr lang="ru-RU" dirty="0" smtClean="0">
                <a:latin typeface="Times New Roman"/>
                <a:ea typeface="Calibri"/>
              </a:rPr>
              <a:t>— начальные длина и диаметр); </a:t>
            </a:r>
          </a:p>
          <a:p>
            <a:pPr algn="ctr"/>
            <a:r>
              <a:rPr lang="ru-RU" i="1" dirty="0" smtClean="0">
                <a:latin typeface="Times New Roman"/>
                <a:ea typeface="Calibri"/>
              </a:rPr>
              <a:t>б</a:t>
            </a:r>
            <a:r>
              <a:rPr lang="ru-RU" dirty="0" smtClean="0">
                <a:latin typeface="Times New Roman"/>
                <a:ea typeface="Calibri"/>
              </a:rPr>
              <a:t> – образец, растянутый до максимальной нагрузки; </a:t>
            </a:r>
          </a:p>
          <a:p>
            <a:pPr algn="ctr"/>
            <a:r>
              <a:rPr lang="ru-RU" i="1" dirty="0" smtClean="0">
                <a:latin typeface="Times New Roman"/>
                <a:ea typeface="Calibri"/>
              </a:rPr>
              <a:t>в</a:t>
            </a:r>
            <a:r>
              <a:rPr lang="ru-RU" dirty="0" smtClean="0">
                <a:latin typeface="Times New Roman"/>
                <a:ea typeface="Calibri"/>
              </a:rPr>
              <a:t> – образец после разрыва (</a:t>
            </a:r>
            <a:r>
              <a:rPr lang="en-US" i="1" dirty="0" smtClean="0">
                <a:latin typeface="Times New Roman"/>
                <a:ea typeface="Calibri"/>
              </a:rPr>
              <a:t>l</a:t>
            </a:r>
            <a:r>
              <a:rPr lang="ru-RU" baseline="-25000" dirty="0" smtClean="0">
                <a:latin typeface="Times New Roman"/>
                <a:ea typeface="Calibri"/>
              </a:rPr>
              <a:t>к</a:t>
            </a:r>
            <a:r>
              <a:rPr lang="ru-RU" dirty="0" smtClean="0">
                <a:latin typeface="Times New Roman"/>
                <a:ea typeface="Calibri"/>
              </a:rPr>
              <a:t> – конечная длина; </a:t>
            </a:r>
            <a:r>
              <a:rPr lang="en-US" i="1" dirty="0" smtClean="0">
                <a:latin typeface="Times New Roman"/>
                <a:ea typeface="Calibri"/>
              </a:rPr>
              <a:t>d</a:t>
            </a:r>
            <a:r>
              <a:rPr lang="ru-RU" baseline="-25000" dirty="0" smtClean="0">
                <a:latin typeface="Times New Roman"/>
                <a:ea typeface="Calibri"/>
              </a:rPr>
              <a:t>к </a:t>
            </a:r>
            <a:r>
              <a:rPr lang="ru-RU" dirty="0" smtClean="0">
                <a:latin typeface="Times New Roman"/>
                <a:ea typeface="Calibri"/>
              </a:rPr>
              <a:t>– минимальный диаметр в месте разрыва)</a:t>
            </a:r>
            <a:endParaRPr lang="ru-RU" dirty="0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691680" y="4283804"/>
            <a:ext cx="5688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а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			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б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		   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Продольные - до.JPG"/>
          <p:cNvPicPr>
            <a:picLocks noChangeAspect="1"/>
          </p:cNvPicPr>
          <p:nvPr/>
        </p:nvPicPr>
        <p:blipFill>
          <a:blip r:embed="rId2" cstate="print">
            <a:lum bright="10000"/>
          </a:blip>
          <a:srcRect l="25777" t="7156" r="14587" b="11091"/>
          <a:stretch>
            <a:fillRect/>
          </a:stretch>
        </p:blipFill>
        <p:spPr>
          <a:xfrm>
            <a:off x="539551" y="1052736"/>
            <a:ext cx="3510258" cy="3600000"/>
          </a:xfrm>
          <a:prstGeom prst="rect">
            <a:avLst/>
          </a:prstGeom>
        </p:spPr>
      </p:pic>
      <p:pic>
        <p:nvPicPr>
          <p:cNvPr id="5" name="Рисунок 4" descr="Продольные - после.JPG"/>
          <p:cNvPicPr>
            <a:picLocks noChangeAspect="1"/>
          </p:cNvPicPr>
          <p:nvPr/>
        </p:nvPicPr>
        <p:blipFill>
          <a:blip r:embed="rId3" cstate="print">
            <a:lum bright="10000"/>
          </a:blip>
          <a:srcRect l="18285" t="9481" r="16121" b="14476"/>
          <a:stretch>
            <a:fillRect/>
          </a:stretch>
        </p:blipFill>
        <p:spPr>
          <a:xfrm>
            <a:off x="4572000" y="1052736"/>
            <a:ext cx="4150158" cy="36000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326089" y="539388"/>
            <a:ext cx="6586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Образцы для испытаний растяжением до и после испытаний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Испытание на растяжение (ГОСТ 1497-84)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097422" y="539388"/>
            <a:ext cx="5044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Схема машины для испытания на растяжение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Испытание на растяжение (ГОСТ 1497-84)</a:t>
            </a:r>
          </a:p>
        </p:txBody>
      </p:sp>
      <p:pic>
        <p:nvPicPr>
          <p:cNvPr id="17410" name="Picture 2" descr="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007043"/>
            <a:ext cx="3888432" cy="357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07504" y="4820959"/>
            <a:ext cx="885698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– основание;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– винт грузовой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;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– нижний захват (активный);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– образец;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5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– верхний захват (пассивный);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6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– силоизмерительный датчик;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7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– пульт управления с электроприводной аппаратурой;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8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– индикатор нагрузок;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9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– рукоятки управления;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10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– диаграммный механизм;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11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– кабель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69431" y="539388"/>
            <a:ext cx="5900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Современные машины для испытаний на растяжение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Испытание на растяжение (ГОСТ 1497-84)</a:t>
            </a:r>
          </a:p>
        </p:txBody>
      </p:sp>
      <p:pic>
        <p:nvPicPr>
          <p:cNvPr id="6" name="Рисунок 5" descr="Instron Family.jpg"/>
          <p:cNvPicPr>
            <a:picLocks noChangeAspect="1"/>
          </p:cNvPicPr>
          <p:nvPr/>
        </p:nvPicPr>
        <p:blipFill>
          <a:blip r:embed="rId2" cstate="print"/>
          <a:srcRect t="8333" b="22916"/>
          <a:stretch>
            <a:fillRect/>
          </a:stretch>
        </p:blipFill>
        <p:spPr>
          <a:xfrm>
            <a:off x="285720" y="1142984"/>
            <a:ext cx="8589819" cy="44291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Instron 334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-657926" y="2015192"/>
            <a:ext cx="4244745" cy="250032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669431" y="539388"/>
            <a:ext cx="5900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Современные машины для испытаний на растяжение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Испытание на растяжение (ГОСТ 1497-84)</a:t>
            </a:r>
          </a:p>
        </p:txBody>
      </p:sp>
      <p:pic>
        <p:nvPicPr>
          <p:cNvPr id="8" name="Рисунок 7" descr="Машина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8926" y="1142983"/>
            <a:ext cx="6000792" cy="4255107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5500702"/>
            <a:ext cx="2857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Компактная одноколонная испытательная машина </a:t>
            </a:r>
            <a:r>
              <a:rPr lang="en-US" dirty="0" smtClean="0">
                <a:latin typeface="Times New Roman"/>
                <a:ea typeface="Calibri"/>
              </a:rPr>
              <a:t>Instron 3345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286148" y="5500702"/>
            <a:ext cx="5357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err="1" smtClean="0">
                <a:latin typeface="Times New Roman"/>
                <a:ea typeface="Calibri"/>
              </a:rPr>
              <a:t>Сервогидравлическая</a:t>
            </a:r>
            <a:r>
              <a:rPr lang="ru-RU" dirty="0" smtClean="0">
                <a:latin typeface="Times New Roman"/>
                <a:ea typeface="Calibri"/>
              </a:rPr>
              <a:t> двухколонная испытательная машина </a:t>
            </a:r>
            <a:r>
              <a:rPr lang="en-US" dirty="0" smtClean="0">
                <a:latin typeface="Times New Roman"/>
                <a:ea typeface="Calibri"/>
              </a:rPr>
              <a:t>Instron </a:t>
            </a:r>
            <a:r>
              <a:rPr lang="ru-RU" dirty="0" smtClean="0">
                <a:latin typeface="Times New Roman"/>
                <a:ea typeface="Calibri"/>
              </a:rPr>
              <a:t>8801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Рисунок 2" descr="P108055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10" y="1029396"/>
            <a:ext cx="4052976" cy="5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Рисунок 3" descr="P108056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4" y="1029396"/>
            <a:ext cx="4052976" cy="5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TextBox 1"/>
          <p:cNvSpPr txBox="1">
            <a:spLocks noChangeArrowheads="1"/>
          </p:cNvSpPr>
          <p:nvPr/>
        </p:nvSpPr>
        <p:spPr bwMode="auto">
          <a:xfrm>
            <a:off x="428596" y="6429396"/>
            <a:ext cx="82867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Машина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PC10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Schenk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» («ЦНИИТМАШ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»)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669431" y="539388"/>
            <a:ext cx="5900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Современные машины для испытаний на растяжение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Испытание на растяжение (ГОСТ 1497-84)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478413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Схемы машинных (первичных) диаграмм растяжения пластичных материалов: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а – с площадкой текучести; б – без площадки текучести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Испытание на растяжение (ГОСТ 1497-84)</a:t>
            </a:r>
          </a:p>
        </p:txBody>
      </p:sp>
      <p:pic>
        <p:nvPicPr>
          <p:cNvPr id="18434" name="Picture 2" descr="Диаграмма растяжения"/>
          <p:cNvPicPr>
            <a:picLocks noChangeAspect="1" noChangeArrowheads="1"/>
          </p:cNvPicPr>
          <p:nvPr/>
        </p:nvPicPr>
        <p:blipFill>
          <a:blip r:embed="rId2" cstate="print"/>
          <a:srcRect b="8855"/>
          <a:stretch>
            <a:fillRect/>
          </a:stretch>
        </p:blipFill>
        <p:spPr bwMode="auto">
          <a:xfrm>
            <a:off x="971600" y="1052736"/>
            <a:ext cx="7286757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539552" y="4005064"/>
            <a:ext cx="3708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Характеристики прочности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327576" y="4005064"/>
            <a:ext cx="3708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Характеристики пластичности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-36512" y="4499828"/>
            <a:ext cx="315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/>
                <a:ea typeface="Calibri"/>
              </a:rPr>
              <a:t>Физический предел текучести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059832" y="4499828"/>
            <a:ext cx="1112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>
                <a:latin typeface="Times New Roman"/>
                <a:ea typeface="Calibri"/>
              </a:rPr>
              <a:t>σ</a:t>
            </a:r>
            <a:r>
              <a:rPr lang="ru-RU" baseline="-25000" dirty="0" err="1" smtClean="0">
                <a:latin typeface="Times New Roman"/>
                <a:ea typeface="Calibri"/>
              </a:rPr>
              <a:t>т</a:t>
            </a:r>
            <a:r>
              <a:rPr lang="ru-RU" dirty="0" err="1" smtClean="0">
                <a:latin typeface="Times New Roman"/>
                <a:ea typeface="Calibri"/>
              </a:rPr>
              <a:t> </a:t>
            </a:r>
            <a:r>
              <a:rPr lang="ru-RU" dirty="0" smtClean="0">
                <a:latin typeface="Times New Roman"/>
                <a:ea typeface="Calibri"/>
              </a:rPr>
              <a:t>= </a:t>
            </a:r>
            <a:r>
              <a:rPr lang="en-US" i="1" dirty="0" smtClean="0">
                <a:latin typeface="Times New Roman"/>
                <a:ea typeface="Calibri"/>
              </a:rPr>
              <a:t>P</a:t>
            </a:r>
            <a:r>
              <a:rPr lang="ru-RU" baseline="-25000" dirty="0" smtClean="0">
                <a:latin typeface="Times New Roman"/>
                <a:ea typeface="Calibri"/>
              </a:rPr>
              <a:t>т</a:t>
            </a:r>
            <a:r>
              <a:rPr lang="ru-RU" dirty="0" smtClean="0">
                <a:latin typeface="Times New Roman"/>
                <a:ea typeface="Calibri"/>
              </a:rPr>
              <a:t>/</a:t>
            </a:r>
            <a:r>
              <a:rPr lang="en-US" i="1" dirty="0" smtClean="0">
                <a:latin typeface="Times New Roman"/>
                <a:ea typeface="Calibri"/>
              </a:rPr>
              <a:t>F</a:t>
            </a:r>
            <a:r>
              <a:rPr lang="ru-RU" baseline="-25000" dirty="0" smtClean="0">
                <a:latin typeface="Times New Roman"/>
                <a:ea typeface="Calibri"/>
              </a:rPr>
              <a:t>0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-36512" y="4931876"/>
            <a:ext cx="2932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/>
                <a:ea typeface="Calibri"/>
              </a:rPr>
              <a:t>Условный предел текучести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59832" y="4931876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>
                <a:latin typeface="Times New Roman"/>
                <a:ea typeface="Calibri"/>
              </a:rPr>
              <a:t>σ</a:t>
            </a:r>
            <a:r>
              <a:rPr lang="ru-RU" baseline="-25000" dirty="0" err="1" smtClean="0">
                <a:latin typeface="Times New Roman"/>
                <a:ea typeface="Calibri"/>
              </a:rPr>
              <a:t>0.2</a:t>
            </a:r>
            <a:r>
              <a:rPr lang="ru-RU" dirty="0" err="1" smtClean="0">
                <a:latin typeface="Times New Roman"/>
                <a:ea typeface="Calibri"/>
              </a:rPr>
              <a:t> </a:t>
            </a:r>
            <a:r>
              <a:rPr lang="ru-RU" dirty="0" smtClean="0">
                <a:latin typeface="Times New Roman"/>
                <a:ea typeface="Calibri"/>
              </a:rPr>
              <a:t>= </a:t>
            </a:r>
            <a:r>
              <a:rPr lang="en-US" i="1" dirty="0" smtClean="0">
                <a:latin typeface="Times New Roman"/>
                <a:ea typeface="Calibri"/>
              </a:rPr>
              <a:t>P</a:t>
            </a:r>
            <a:r>
              <a:rPr lang="ru-RU" baseline="-25000" dirty="0" smtClean="0">
                <a:latin typeface="Times New Roman"/>
                <a:ea typeface="Calibri"/>
              </a:rPr>
              <a:t>0.2</a:t>
            </a:r>
            <a:r>
              <a:rPr lang="ru-RU" dirty="0" smtClean="0">
                <a:latin typeface="Times New Roman"/>
                <a:ea typeface="Calibri"/>
              </a:rPr>
              <a:t>/</a:t>
            </a:r>
            <a:r>
              <a:rPr lang="en-US" i="1" dirty="0" smtClean="0">
                <a:latin typeface="Times New Roman"/>
                <a:ea typeface="Calibri"/>
              </a:rPr>
              <a:t>F</a:t>
            </a:r>
            <a:r>
              <a:rPr lang="ru-RU" baseline="-25000" dirty="0" smtClean="0">
                <a:latin typeface="Times New Roman"/>
                <a:ea typeface="Calibri"/>
              </a:rPr>
              <a:t>0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0" y="5373216"/>
            <a:ext cx="2915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Временное сопротивление </a:t>
            </a:r>
          </a:p>
          <a:p>
            <a:pPr algn="ctr"/>
            <a:r>
              <a:rPr lang="ru-RU" dirty="0" smtClean="0">
                <a:latin typeface="Times New Roman"/>
                <a:ea typeface="Calibri"/>
              </a:rPr>
              <a:t>(предел прочности) 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059832" y="5517232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>
                <a:latin typeface="Times New Roman"/>
                <a:ea typeface="Calibri"/>
              </a:rPr>
              <a:t>σ</a:t>
            </a:r>
            <a:r>
              <a:rPr lang="ru-RU" baseline="-25000" dirty="0" err="1" smtClean="0">
                <a:latin typeface="Times New Roman"/>
                <a:ea typeface="Calibri"/>
              </a:rPr>
              <a:t>В</a:t>
            </a:r>
            <a:r>
              <a:rPr lang="ru-RU" dirty="0" err="1" smtClean="0">
                <a:latin typeface="Times New Roman"/>
                <a:ea typeface="Calibri"/>
              </a:rPr>
              <a:t> </a:t>
            </a:r>
            <a:r>
              <a:rPr lang="ru-RU" dirty="0" smtClean="0">
                <a:latin typeface="Times New Roman"/>
                <a:ea typeface="Calibri"/>
              </a:rPr>
              <a:t>= </a:t>
            </a:r>
            <a:r>
              <a:rPr lang="en-US" i="1" dirty="0" err="1" smtClean="0">
                <a:latin typeface="Times New Roman"/>
                <a:ea typeface="Calibri"/>
              </a:rPr>
              <a:t>P</a:t>
            </a:r>
            <a:r>
              <a:rPr lang="en-US" baseline="-25000" dirty="0" err="1" smtClean="0">
                <a:latin typeface="Times New Roman"/>
                <a:ea typeface="Calibri"/>
              </a:rPr>
              <a:t>max</a:t>
            </a:r>
            <a:r>
              <a:rPr lang="ru-RU" dirty="0" smtClean="0">
                <a:latin typeface="Times New Roman"/>
                <a:ea typeface="Calibri"/>
              </a:rPr>
              <a:t>/</a:t>
            </a:r>
            <a:r>
              <a:rPr lang="en-US" i="1" dirty="0" smtClean="0">
                <a:latin typeface="Times New Roman"/>
                <a:ea typeface="Calibri"/>
              </a:rPr>
              <a:t>F</a:t>
            </a:r>
            <a:r>
              <a:rPr lang="ru-RU" baseline="-25000" dirty="0" smtClean="0">
                <a:latin typeface="Times New Roman"/>
                <a:ea typeface="Calibri"/>
              </a:rPr>
              <a:t>0</a:t>
            </a:r>
            <a:endParaRPr lang="ru-RU" dirty="0"/>
          </a:p>
        </p:txBody>
      </p:sp>
      <p:sp>
        <p:nvSpPr>
          <p:cNvPr id="15" name="Правая фигурная скобка 14"/>
          <p:cNvSpPr/>
          <p:nvPr/>
        </p:nvSpPr>
        <p:spPr>
          <a:xfrm>
            <a:off x="4355976" y="4509120"/>
            <a:ext cx="216024" cy="144016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4499992" y="5075892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/>
                <a:ea typeface="Calibri"/>
              </a:rPr>
              <a:t>МПа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148064" y="4386590"/>
            <a:ext cx="38164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Относительное конечное удлинение</a:t>
            </a:r>
            <a:endParaRPr lang="ru-RU" dirty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508104" y="4797152"/>
            <a:ext cx="33843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</a:t>
            </a:r>
            <a:r>
              <a:rPr kumimoji="0" lang="ru-RU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к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Δ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l</a:t>
            </a:r>
            <a:r>
              <a:rPr kumimoji="0" lang="ru-RU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к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/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l</a:t>
            </a:r>
            <a:r>
              <a:rPr kumimoji="0" lang="ru-RU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) ·100 = [(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l</a:t>
            </a:r>
            <a:r>
              <a:rPr kumimoji="0" lang="ru-RU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к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–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l</a:t>
            </a:r>
            <a:r>
              <a:rPr kumimoji="0" lang="ru-RU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)/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l</a:t>
            </a:r>
            <a:r>
              <a:rPr kumimoji="0" lang="ru-RU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]·100, %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5220072" y="5229200"/>
            <a:ext cx="3923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Относительное конечное сужение</a:t>
            </a:r>
            <a:endParaRPr lang="ru-RU" dirty="0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076056" y="5661248"/>
            <a:ext cx="40679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</a:t>
            </a:r>
            <a:r>
              <a:rPr kumimoji="0" lang="ru-RU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к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(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Δ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F</a:t>
            </a:r>
            <a:r>
              <a:rPr kumimoji="0" lang="ru-RU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к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/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F</a:t>
            </a:r>
            <a:r>
              <a:rPr kumimoji="0" lang="ru-RU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) ·100 = [(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F</a:t>
            </a:r>
            <a:r>
              <a:rPr kumimoji="0" lang="ru-RU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–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F</a:t>
            </a:r>
            <a:r>
              <a:rPr kumimoji="0" lang="ru-RU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к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)/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F</a:t>
            </a:r>
            <a:r>
              <a:rPr kumimoji="0" lang="ru-RU" sz="16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0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] ·100, 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702</Words>
  <Application>Microsoft Office PowerPoint</Application>
  <PresentationFormat>Экран (4:3)</PresentationFormat>
  <Paragraphs>155</Paragraphs>
  <Slides>17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9" baseType="lpstr">
      <vt:lpstr>Тема Office</vt:lpstr>
      <vt:lpstr>Equation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Артём</cp:lastModifiedBy>
  <cp:revision>72</cp:revision>
  <dcterms:created xsi:type="dcterms:W3CDTF">2016-09-23T04:41:19Z</dcterms:created>
  <dcterms:modified xsi:type="dcterms:W3CDTF">2020-03-02T05:42:35Z</dcterms:modified>
</cp:coreProperties>
</file>