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76" r:id="rId5"/>
    <p:sldId id="277" r:id="rId6"/>
    <p:sldId id="278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Светлый стиль 2 -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5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06.03.2017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071678"/>
            <a:ext cx="8784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Лекция 5. </a:t>
            </a:r>
          </a:p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Механические испытания материалов (продолжение)</a:t>
            </a:r>
            <a:endParaRPr lang="ru-RU" sz="3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ударный изгиб (ГОСТ 9454–78)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672207"/>
            <a:ext cx="5538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Схема образцов для испытаний на ударный изгиб</a:t>
            </a:r>
          </a:p>
        </p:txBody>
      </p:sp>
      <p:pic>
        <p:nvPicPr>
          <p:cNvPr id="24579" name="Picture 3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104255"/>
            <a:ext cx="9001000" cy="4341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107504" y="5568751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i="1" dirty="0" smtClean="0">
                <a:latin typeface="Times New Roman"/>
                <a:ea typeface="Calibri"/>
              </a:rPr>
              <a:t>а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  <a:cs typeface="Times New Roman"/>
                <a:sym typeface="Symbol"/>
              </a:rPr>
              <a:t></a:t>
            </a:r>
            <a:r>
              <a:rPr lang="ru-RU" dirty="0" smtClean="0">
                <a:latin typeface="Times New Roman"/>
                <a:ea typeface="Calibri"/>
              </a:rPr>
              <a:t> образец с </a:t>
            </a:r>
            <a:r>
              <a:rPr lang="en-US" dirty="0" smtClean="0">
                <a:latin typeface="Times New Roman"/>
                <a:ea typeface="Calibri"/>
              </a:rPr>
              <a:t>U</a:t>
            </a:r>
            <a:r>
              <a:rPr lang="ru-RU" dirty="0" smtClean="0">
                <a:latin typeface="Times New Roman"/>
                <a:ea typeface="Calibri"/>
              </a:rPr>
              <a:t>-образным надрезом; </a:t>
            </a:r>
            <a:r>
              <a:rPr lang="ru-RU" i="1" dirty="0" smtClean="0">
                <a:latin typeface="Times New Roman"/>
                <a:ea typeface="Calibri"/>
              </a:rPr>
              <a:t>б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  <a:cs typeface="Times New Roman"/>
                <a:sym typeface="Symbol"/>
              </a:rPr>
              <a:t></a:t>
            </a:r>
            <a:r>
              <a:rPr lang="ru-RU" dirty="0" smtClean="0">
                <a:latin typeface="Times New Roman"/>
                <a:ea typeface="Calibri"/>
              </a:rPr>
              <a:t> с </a:t>
            </a:r>
            <a:r>
              <a:rPr lang="en-US" dirty="0" smtClean="0">
                <a:latin typeface="Times New Roman"/>
                <a:ea typeface="Calibri"/>
              </a:rPr>
              <a:t>V</a:t>
            </a:r>
            <a:r>
              <a:rPr lang="ru-RU" dirty="0" smtClean="0">
                <a:latin typeface="Times New Roman"/>
                <a:ea typeface="Calibri"/>
              </a:rPr>
              <a:t>-образным надрезом; </a:t>
            </a:r>
            <a:r>
              <a:rPr lang="ru-RU" i="1" dirty="0" smtClean="0">
                <a:latin typeface="Times New Roman"/>
                <a:ea typeface="Calibri"/>
              </a:rPr>
              <a:t>в</a:t>
            </a:r>
            <a:r>
              <a:rPr lang="ru-RU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  <a:cs typeface="Times New Roman"/>
                <a:sym typeface="Symbol"/>
              </a:rPr>
              <a:t></a:t>
            </a:r>
            <a:r>
              <a:rPr lang="ru-RU" dirty="0" smtClean="0">
                <a:latin typeface="Times New Roman"/>
                <a:ea typeface="Calibri"/>
              </a:rPr>
              <a:t> с усталостной трещиной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Рисунок 1" descr="3"/>
          <p:cNvPicPr>
            <a:picLocks noChangeAspect="1" noChangeArrowheads="1"/>
          </p:cNvPicPr>
          <p:nvPr/>
        </p:nvPicPr>
        <p:blipFill>
          <a:blip r:embed="rId2" cstate="print"/>
          <a:srcRect l="1280" t="3123" r="1637" b="865"/>
          <a:stretch>
            <a:fillRect/>
          </a:stretch>
        </p:blipFill>
        <p:spPr bwMode="auto">
          <a:xfrm>
            <a:off x="255596" y="1469995"/>
            <a:ext cx="51805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1691680" y="548680"/>
            <a:ext cx="5538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Схема испытания на ударный изгиб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512" y="4710355"/>
            <a:ext cx="540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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схема маятникового копра (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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корпус;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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маятник; 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3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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образец);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б – расположение образца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12160" y="1469995"/>
            <a:ext cx="2987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Работа </a:t>
            </a:r>
            <a:r>
              <a:rPr lang="ru-RU" i="1" dirty="0" smtClean="0">
                <a:latin typeface="Times New Roman"/>
                <a:ea typeface="Calibri"/>
              </a:rPr>
              <a:t>К</a:t>
            </a:r>
            <a:r>
              <a:rPr lang="ru-RU" dirty="0" smtClean="0">
                <a:latin typeface="Times New Roman"/>
                <a:ea typeface="Calibri"/>
              </a:rPr>
              <a:t>, МДж, затраченная на ударный излом образца</a:t>
            </a:r>
            <a:endParaRPr lang="ru-RU" dirty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084168" y="2190075"/>
            <a:ext cx="29513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(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),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5940152" y="2706905"/>
            <a:ext cx="320384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вес маятника;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</a:t>
            </a:r>
            <a:r>
              <a:rPr kumimoji="0" lang="ru-RU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h</a:t>
            </a:r>
            <a:r>
              <a:rPr kumimoji="0" lang="ru-RU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высота подъема маятника до испытания и после него.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88224" y="3836967"/>
            <a:ext cx="1996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/>
                <a:ea typeface="Calibri"/>
              </a:rPr>
              <a:t>Ударная вязкость: 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372200" y="4341023"/>
            <a:ext cx="2402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latin typeface="Times New Roman"/>
                <a:ea typeface="Calibri"/>
              </a:rPr>
              <a:t>KCU</a:t>
            </a:r>
            <a:r>
              <a:rPr lang="ru-RU" i="1" dirty="0" smtClean="0">
                <a:latin typeface="Times New Roman"/>
                <a:ea typeface="Calibri"/>
              </a:rPr>
              <a:t>, </a:t>
            </a:r>
            <a:r>
              <a:rPr lang="en-US" i="1" dirty="0" err="1" smtClean="0">
                <a:latin typeface="Times New Roman"/>
                <a:ea typeface="Calibri"/>
              </a:rPr>
              <a:t>KCV</a:t>
            </a:r>
            <a:r>
              <a:rPr lang="ru-RU" i="1" dirty="0" smtClean="0">
                <a:latin typeface="Times New Roman"/>
                <a:ea typeface="Calibri"/>
              </a:rPr>
              <a:t>, </a:t>
            </a:r>
            <a:r>
              <a:rPr lang="en-US" i="1" dirty="0" err="1" smtClean="0">
                <a:latin typeface="Times New Roman"/>
                <a:ea typeface="Calibri"/>
              </a:rPr>
              <a:t>KCT</a:t>
            </a:r>
            <a:r>
              <a:rPr lang="ru-RU" i="1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=</a:t>
            </a:r>
            <a:r>
              <a:rPr lang="ru-RU" i="1" dirty="0" smtClean="0">
                <a:latin typeface="Times New Roman"/>
                <a:ea typeface="Calibri"/>
              </a:rPr>
              <a:t> </a:t>
            </a:r>
            <a:r>
              <a:rPr lang="en-US" i="1" dirty="0" smtClean="0">
                <a:latin typeface="Times New Roman"/>
                <a:ea typeface="Calibri"/>
              </a:rPr>
              <a:t>K</a:t>
            </a:r>
            <a:r>
              <a:rPr lang="ru-RU" i="1" dirty="0" smtClean="0">
                <a:latin typeface="Times New Roman"/>
                <a:ea typeface="Calibri"/>
              </a:rPr>
              <a:t>/</a:t>
            </a:r>
            <a:r>
              <a:rPr lang="en-US" i="1" dirty="0" smtClean="0">
                <a:latin typeface="Times New Roman"/>
                <a:ea typeface="Calibri"/>
              </a:rPr>
              <a:t>F 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84168" y="4854371"/>
            <a:ext cx="2880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 smtClean="0">
                <a:latin typeface="Times New Roman"/>
                <a:ea typeface="Calibri"/>
              </a:rPr>
              <a:t>F</a:t>
            </a:r>
            <a:r>
              <a:rPr lang="ru-RU" i="1" dirty="0" smtClean="0">
                <a:latin typeface="Times New Roman"/>
                <a:ea typeface="Calibri"/>
              </a:rPr>
              <a:t> - </a:t>
            </a:r>
            <a:r>
              <a:rPr lang="ru-RU" dirty="0" smtClean="0">
                <a:latin typeface="Times New Roman"/>
                <a:ea typeface="Calibri"/>
              </a:rPr>
              <a:t>площадь поперечного сечения образца в надрезе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ударный изгиб (ГОСТ 9454–78)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P1010122.JPG"/>
          <p:cNvPicPr>
            <a:picLocks noChangeAspect="1"/>
          </p:cNvPicPr>
          <p:nvPr/>
        </p:nvPicPr>
        <p:blipFill>
          <a:blip r:embed="rId2" cstate="print"/>
          <a:srcRect l="10388" t="23065" r="14382" b="17665"/>
          <a:stretch>
            <a:fillRect/>
          </a:stretch>
        </p:blipFill>
        <p:spPr>
          <a:xfrm>
            <a:off x="683568" y="1178182"/>
            <a:ext cx="3663895" cy="2160000"/>
          </a:xfrm>
          <a:prstGeom prst="rect">
            <a:avLst/>
          </a:prstGeom>
        </p:spPr>
      </p:pic>
      <p:pic>
        <p:nvPicPr>
          <p:cNvPr id="5" name="Рисунок 4" descr="P1010125.JPG"/>
          <p:cNvPicPr>
            <a:picLocks noChangeAspect="1"/>
          </p:cNvPicPr>
          <p:nvPr/>
        </p:nvPicPr>
        <p:blipFill>
          <a:blip r:embed="rId3" cstate="print"/>
          <a:srcRect l="5507" t="19846" r="7299" b="9670"/>
          <a:stretch>
            <a:fillRect/>
          </a:stretch>
        </p:blipFill>
        <p:spPr>
          <a:xfrm>
            <a:off x="4716016" y="1178182"/>
            <a:ext cx="3568644" cy="2160000"/>
          </a:xfrm>
          <a:prstGeom prst="rect">
            <a:avLst/>
          </a:prstGeom>
        </p:spPr>
      </p:pic>
      <p:pic>
        <p:nvPicPr>
          <p:cNvPr id="6" name="Рисунок 5" descr="P1010126.JPG"/>
          <p:cNvPicPr>
            <a:picLocks noChangeAspect="1"/>
          </p:cNvPicPr>
          <p:nvPr/>
        </p:nvPicPr>
        <p:blipFill>
          <a:blip r:embed="rId4" cstate="print"/>
          <a:srcRect l="17751" t="14848" r="16255" b="17333"/>
          <a:stretch>
            <a:fillRect/>
          </a:stretch>
        </p:blipFill>
        <p:spPr>
          <a:xfrm>
            <a:off x="1115018" y="3626453"/>
            <a:ext cx="2808910" cy="2160000"/>
          </a:xfrm>
          <a:prstGeom prst="rect">
            <a:avLst/>
          </a:prstGeom>
        </p:spPr>
      </p:pic>
      <p:pic>
        <p:nvPicPr>
          <p:cNvPr id="7" name="Рисунок 6" descr="P1010140.JPG"/>
          <p:cNvPicPr>
            <a:picLocks noChangeAspect="1"/>
          </p:cNvPicPr>
          <p:nvPr/>
        </p:nvPicPr>
        <p:blipFill>
          <a:blip r:embed="rId5" cstate="print"/>
          <a:srcRect l="26176" t="14387" r="20687" b="28774"/>
          <a:stretch>
            <a:fillRect/>
          </a:stretch>
        </p:blipFill>
        <p:spPr>
          <a:xfrm>
            <a:off x="5122923" y="3626454"/>
            <a:ext cx="2689437" cy="216000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691680" y="548680"/>
            <a:ext cx="5538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Образцы на ударный изгиб до и после испытаний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Испытание на ударный изгиб (ГОСТ 9454–78)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Влияние низких температур на ударную вязкость металлов. Критическая температура хрупкости.</a:t>
            </a:r>
          </a:p>
        </p:txBody>
      </p:sp>
      <p:pic>
        <p:nvPicPr>
          <p:cNvPr id="3" name="Рисунок 2" descr="Хладно - Схема ОЦК+ГЦК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687" y="1556792"/>
            <a:ext cx="3718645" cy="2520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496" y="4460919"/>
            <a:ext cx="3744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Схема изменения ударной вязкости при понижении температуры испытания для металлов с </a:t>
            </a:r>
            <a:r>
              <a:rPr lang="ru-RU" dirty="0" err="1" smtClean="0">
                <a:latin typeface="Times New Roman"/>
                <a:ea typeface="Calibri"/>
              </a:rPr>
              <a:t>ОЦК</a:t>
            </a:r>
            <a:r>
              <a:rPr lang="ru-RU" dirty="0" smtClean="0">
                <a:latin typeface="Times New Roman"/>
                <a:ea typeface="Calibri"/>
              </a:rPr>
              <a:t> и </a:t>
            </a:r>
            <a:r>
              <a:rPr lang="ru-RU" dirty="0" err="1" smtClean="0">
                <a:latin typeface="Times New Roman"/>
                <a:ea typeface="Calibri"/>
              </a:rPr>
              <a:t>ГЦК</a:t>
            </a:r>
            <a:r>
              <a:rPr lang="ru-RU" dirty="0" smtClean="0">
                <a:latin typeface="Times New Roman"/>
                <a:ea typeface="Calibri"/>
              </a:rPr>
              <a:t> решетками</a:t>
            </a:r>
            <a:endParaRPr lang="ru-RU" dirty="0"/>
          </a:p>
        </p:txBody>
      </p:sp>
      <p:pic>
        <p:nvPicPr>
          <p:cNvPr id="6" name="Рисунок 5" descr="Хладно - Схема порога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70014" y="981128"/>
            <a:ext cx="4366482" cy="3600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716016" y="4725144"/>
            <a:ext cx="4248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Схема порога хладноломкости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Определение </a:t>
            </a:r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критической температуры хрупкости</a:t>
            </a:r>
          </a:p>
        </p:txBody>
      </p:sp>
      <p:pic>
        <p:nvPicPr>
          <p:cNvPr id="6" name="Рисунок 5" descr="Хладно - Ткр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9712" y="620688"/>
            <a:ext cx="5326409" cy="30600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7504" y="4365104"/>
            <a:ext cx="8928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ru-RU" dirty="0" smtClean="0">
                <a:latin typeface="Times New Roman"/>
                <a:ea typeface="Calibri"/>
              </a:rPr>
              <a:t>Проводят серию испытаний образцов на ударный изгиб при различных температурах.</a:t>
            </a:r>
          </a:p>
          <a:p>
            <a:pPr marL="342900" indent="-342900" algn="just">
              <a:buAutoNum type="arabicPeriod"/>
            </a:pPr>
            <a:r>
              <a:rPr lang="ru-RU" dirty="0" smtClean="0">
                <a:latin typeface="Times New Roman"/>
              </a:rPr>
              <a:t>Определяют максимальное значение ударной вязкости </a:t>
            </a:r>
            <a:r>
              <a:rPr lang="en-US" dirty="0" err="1" smtClean="0">
                <a:latin typeface="Times New Roman"/>
              </a:rPr>
              <a:t>KCV</a:t>
            </a:r>
            <a:r>
              <a:rPr lang="en-US" baseline="-25000" dirty="0" err="1" smtClean="0">
                <a:latin typeface="Times New Roman"/>
              </a:rPr>
              <a:t>max</a:t>
            </a:r>
            <a:r>
              <a:rPr lang="ru-RU" dirty="0" smtClean="0">
                <a:latin typeface="Times New Roman"/>
              </a:rPr>
              <a:t> и </a:t>
            </a:r>
            <a:r>
              <a:rPr lang="ru-RU" dirty="0" err="1" smtClean="0">
                <a:latin typeface="Times New Roman"/>
              </a:rPr>
              <a:t>критериальное</a:t>
            </a:r>
            <a:r>
              <a:rPr lang="ru-RU" dirty="0" smtClean="0">
                <a:latin typeface="Times New Roman"/>
              </a:rPr>
              <a:t> значение ударной вязкости (</a:t>
            </a:r>
            <a:r>
              <a:rPr lang="en-US" dirty="0" err="1" smtClean="0">
                <a:latin typeface="Times New Roman"/>
              </a:rPr>
              <a:t>KCV</a:t>
            </a:r>
            <a:r>
              <a:rPr lang="en-US" dirty="0" smtClean="0">
                <a:latin typeface="Times New Roman"/>
              </a:rPr>
              <a:t>)</a:t>
            </a:r>
            <a:r>
              <a:rPr lang="ru-RU" dirty="0" smtClean="0">
                <a:latin typeface="Times New Roman"/>
              </a:rPr>
              <a:t>.</a:t>
            </a:r>
          </a:p>
          <a:p>
            <a:pPr marL="342900" indent="-342900" algn="just"/>
            <a:endParaRPr lang="ru-RU" dirty="0" smtClean="0">
              <a:latin typeface="Times New Roman"/>
            </a:endParaRPr>
          </a:p>
          <a:p>
            <a:pPr marL="342900" indent="-342900" algn="just"/>
            <a:endParaRPr lang="ru-RU" dirty="0" smtClean="0">
              <a:latin typeface="Times New Roman"/>
            </a:endParaRPr>
          </a:p>
          <a:p>
            <a:pPr marL="342900" indent="-342900" algn="just"/>
            <a:endParaRPr lang="ru-RU" dirty="0" smtClean="0">
              <a:latin typeface="Times New Roman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ru-RU" dirty="0" smtClean="0">
                <a:latin typeface="Times New Roman"/>
              </a:rPr>
              <a:t>По кривой хладноломкости определяют критическую температуру хрупкости </a:t>
            </a:r>
            <a:r>
              <a:rPr lang="ru-RU" dirty="0" smtClean="0">
                <a:latin typeface="Times New Roman"/>
              </a:rPr>
              <a:t>(</a:t>
            </a:r>
            <a:r>
              <a:rPr lang="en-US" dirty="0" smtClean="0">
                <a:latin typeface="Times New Roman"/>
              </a:rPr>
              <a:t>t</a:t>
            </a:r>
            <a:r>
              <a:rPr lang="ru-RU" baseline="-25000" dirty="0" err="1" smtClean="0">
                <a:latin typeface="Times New Roman"/>
              </a:rPr>
              <a:t>кр</a:t>
            </a:r>
            <a:r>
              <a:rPr lang="ru-RU" dirty="0" smtClean="0">
                <a:latin typeface="Times New Roman"/>
              </a:rPr>
              <a:t>)</a:t>
            </a:r>
            <a:r>
              <a:rPr lang="ru-RU" dirty="0" smtClean="0">
                <a:latin typeface="Times New Roman"/>
              </a:rPr>
              <a:t>, </a:t>
            </a:r>
            <a:r>
              <a:rPr lang="ru-RU" dirty="0" smtClean="0">
                <a:latin typeface="Times New Roman"/>
              </a:rPr>
              <a:t>соответствующую </a:t>
            </a:r>
            <a:r>
              <a:rPr lang="en-US" dirty="0" smtClean="0">
                <a:latin typeface="Times New Roman"/>
              </a:rPr>
              <a:t>(</a:t>
            </a:r>
            <a:r>
              <a:rPr lang="en-US" dirty="0" err="1" smtClean="0">
                <a:latin typeface="Times New Roman"/>
              </a:rPr>
              <a:t>KCV</a:t>
            </a:r>
            <a:r>
              <a:rPr lang="en-US" dirty="0" smtClean="0">
                <a:latin typeface="Times New Roman"/>
              </a:rPr>
              <a:t>)</a:t>
            </a:r>
            <a:r>
              <a:rPr lang="ru-RU" dirty="0" smtClean="0">
                <a:latin typeface="Times New Roman"/>
              </a:rPr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496" y="392376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FF0000"/>
                </a:solidFill>
                <a:latin typeface="Times New Roman"/>
              </a:rPr>
              <a:t>Методика определения критической температуры </a:t>
            </a:r>
            <a:r>
              <a:rPr lang="ru-RU" dirty="0" smtClean="0">
                <a:solidFill>
                  <a:srgbClr val="FF0000"/>
                </a:solidFill>
                <a:latin typeface="Times New Roman"/>
              </a:rPr>
              <a:t>хрупкости (</a:t>
            </a:r>
            <a:r>
              <a:rPr lang="en-US" dirty="0" smtClean="0">
                <a:solidFill>
                  <a:srgbClr val="FF0000"/>
                </a:solidFill>
                <a:latin typeface="Times New Roman"/>
              </a:rPr>
              <a:t>t</a:t>
            </a:r>
            <a:r>
              <a:rPr lang="ru-RU" baseline="-25000" dirty="0" err="1" smtClean="0">
                <a:solidFill>
                  <a:srgbClr val="FF0000"/>
                </a:solidFill>
                <a:latin typeface="Times New Roman"/>
              </a:rPr>
              <a:t>кр</a:t>
            </a:r>
            <a:r>
              <a:rPr lang="ru-RU" dirty="0" smtClean="0">
                <a:solidFill>
                  <a:srgbClr val="FF0000"/>
                </a:solidFill>
                <a:latin typeface="Times New Roman"/>
              </a:rPr>
              <a:t>):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131840" y="5464050"/>
          <a:ext cx="2088232" cy="341214"/>
        </p:xfrm>
        <a:graphic>
          <a:graphicData uri="http://schemas.openxmlformats.org/presentationml/2006/ole">
            <p:oleObj spid="_x0000_s1027" name="Equation" r:id="rId4" imgW="1459866" imgH="241195" progId="Equation.DSMT4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156176" y="537321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6516216" y="5373216"/>
            <a:ext cx="43204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516216" y="5589240"/>
            <a:ext cx="432048" cy="207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48264" y="515719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,4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48264" y="558924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,6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245</Words>
  <Application>Microsoft Office PowerPoint</Application>
  <PresentationFormat>Экран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Тема Office</vt:lpstr>
      <vt:lpstr>MathType 6.0 Equation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55</cp:revision>
  <dcterms:created xsi:type="dcterms:W3CDTF">2016-09-23T04:41:19Z</dcterms:created>
  <dcterms:modified xsi:type="dcterms:W3CDTF">2017-03-06T04:43:57Z</dcterms:modified>
</cp:coreProperties>
</file>