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60" r:id="rId5"/>
    <p:sldId id="268" r:id="rId6"/>
    <p:sldId id="261" r:id="rId7"/>
    <p:sldId id="269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071678"/>
            <a:ext cx="87849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6.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Изменения характеристик механических свойств сталей под действием технологических и эксплуатационных факторов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Структура деформированного металла </a:t>
            </a:r>
          </a:p>
        </p:txBody>
      </p:sp>
      <p:pic>
        <p:nvPicPr>
          <p:cNvPr id="30723" name="Рисунок 50" descr="2.JP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 t="4427"/>
          <a:stretch>
            <a:fillRect/>
          </a:stretch>
        </p:blipFill>
        <p:spPr bwMode="auto">
          <a:xfrm>
            <a:off x="180562" y="714362"/>
            <a:ext cx="4320000" cy="312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Рисунок 96" descr="5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 t="4427"/>
          <a:stretch>
            <a:fillRect/>
          </a:stretch>
        </p:blipFill>
        <p:spPr bwMode="auto">
          <a:xfrm>
            <a:off x="4643438" y="714356"/>
            <a:ext cx="4320000" cy="31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14282" y="3929066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Фотографии микроструктуры недеформированного (слева) и  деформированного (справа) металла (материал – низкоуглеродистая сталь, увеличение 200х)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500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нагрева на строение и свойства деформированного металла (</a:t>
            </a:r>
            <a:r>
              <a:rPr lang="ru-RU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рекристаллизационные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процессы)</a:t>
            </a:r>
          </a:p>
        </p:txBody>
      </p:sp>
      <p:pic>
        <p:nvPicPr>
          <p:cNvPr id="31746" name="Picture 2" descr="14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 l="6718" t="8466" r="14009" b="6389"/>
          <a:stretch>
            <a:fillRect/>
          </a:stretch>
        </p:blipFill>
        <p:spPr bwMode="auto">
          <a:xfrm>
            <a:off x="0" y="1571612"/>
            <a:ext cx="421484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00562" y="1340768"/>
            <a:ext cx="46434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39775" algn="l"/>
              </a:tabLst>
            </a:pPr>
            <a:r>
              <a:rPr kumimoji="0" lang="ru-RU" b="1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Процессы, происходящие при нагреве деформированного металла:</a:t>
            </a:r>
            <a:endParaRPr kumimoji="0" lang="ru-RU" b="1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57686" y="2218505"/>
            <a:ext cx="47148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Возврат (отдых)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снятие искажений кристаллической решетки, в результате чего твёрдость и прочность несколько понижаются (на 10…30 % по сравнению с исходными), а пластичность возрастает.</a:t>
            </a:r>
          </a:p>
          <a:p>
            <a:pPr algn="just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Рекристаллизация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процесс зарождения и роста новых зерен с меньшим количеством дефектов строения. В результате рекристаллизации образуются совершенно новые, чаще всего равноосные кристаллы.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42088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высоких температур на механические свойства сталей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высоких температур на механические свойства сталей</a:t>
            </a:r>
          </a:p>
        </p:txBody>
      </p:sp>
      <p:pic>
        <p:nvPicPr>
          <p:cNvPr id="5" name="Рисунок 4" descr="Синеломкост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504" y="908720"/>
            <a:ext cx="4320000" cy="432980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60032" y="5241974"/>
            <a:ext cx="417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Зависимость характеристик прочности и пластичности стали 20 от температуры испытания растяжением</a:t>
            </a:r>
            <a:endParaRPr lang="ru-RU" dirty="0"/>
          </a:p>
        </p:txBody>
      </p:sp>
      <p:pic>
        <p:nvPicPr>
          <p:cNvPr id="7" name="Рисунок 6" descr="Синеломкость - Диаграммы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1613045"/>
            <a:ext cx="4320000" cy="3184107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79512" y="5229200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Схематичное изображение диаграмм растяжения низкоуглеродистой стали при комнатной и повышенных (100…</a:t>
            </a:r>
            <a:r>
              <a:rPr lang="ru-RU" dirty="0" err="1" smtClean="0">
                <a:latin typeface="Times New Roman"/>
                <a:ea typeface="Calibri"/>
              </a:rPr>
              <a:t>600°С</a:t>
            </a:r>
            <a:r>
              <a:rPr lang="ru-RU" dirty="0" smtClean="0">
                <a:latin typeface="Times New Roman"/>
                <a:ea typeface="Calibri"/>
              </a:rPr>
              <a:t>) температурах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5786" y="5711627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Сравнение характеристик прочности сталей 15 и </a:t>
            </a:r>
            <a:r>
              <a:rPr lang="ru-RU" dirty="0" smtClean="0">
                <a:solidFill>
                  <a:srgbClr val="FF0000"/>
                </a:solidFill>
                <a:latin typeface="Times New Roman"/>
                <a:ea typeface="Calibri"/>
              </a:rPr>
              <a:t>12Х1МФ</a:t>
            </a:r>
            <a:r>
              <a:rPr lang="ru-RU" dirty="0" smtClean="0">
                <a:latin typeface="Times New Roman"/>
                <a:ea typeface="Calibri"/>
              </a:rPr>
              <a:t> при повышенных температурах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1500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высоких температур на механические свойства сталей</a:t>
            </a:r>
          </a:p>
        </p:txBody>
      </p:sp>
      <p:pic>
        <p:nvPicPr>
          <p:cNvPr id="5" name="Рисунок 4" descr="Синеломкость - Сравнение 20 и 12Х1М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928670"/>
            <a:ext cx="5715040" cy="4630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420888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скорости деформирования на механические свойства сталей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скорости деформирования на механические свойства сталей</a:t>
            </a:r>
          </a:p>
        </p:txBody>
      </p:sp>
      <p:pic>
        <p:nvPicPr>
          <p:cNvPr id="5" name="Рисунок 4" descr="Скорость - Прочност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76" y="1052736"/>
            <a:ext cx="4320000" cy="4026497"/>
          </a:xfrm>
          <a:prstGeom prst="rect">
            <a:avLst/>
          </a:prstGeom>
        </p:spPr>
      </p:pic>
      <p:pic>
        <p:nvPicPr>
          <p:cNvPr id="6" name="Рисунок 5" descr="Скорость - Пластичность.png"/>
          <p:cNvPicPr>
            <a:picLocks noChangeAspect="1"/>
          </p:cNvPicPr>
          <p:nvPr/>
        </p:nvPicPr>
        <p:blipFill>
          <a:blip r:embed="rId3" cstate="print"/>
          <a:srcRect r="3323"/>
          <a:stretch>
            <a:fillRect/>
          </a:stretch>
        </p:blipFill>
        <p:spPr>
          <a:xfrm>
            <a:off x="4860032" y="1088387"/>
            <a:ext cx="4176464" cy="39967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7504" y="5229200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Влияние скорости деформирования на временное сопротивление разрыву технически чистого железа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88024" y="522920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Влияние скорости деформирования на характеристики пластичности стали 20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42088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холодной пластической деформации на механические свойства сталей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5007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Схемы идеального пластического сдвига и дислокационного механизма пластической деформации металла 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 descr="6"/>
          <p:cNvPicPr>
            <a:picLocks noChangeAspect="1" noChangeArrowheads="1"/>
          </p:cNvPicPr>
          <p:nvPr/>
        </p:nvPicPr>
        <p:blipFill>
          <a:blip r:embed="rId2" cstate="print">
            <a:lum contrast="60000"/>
          </a:blip>
          <a:srcRect t="7545" b="17670"/>
          <a:stretch>
            <a:fillRect/>
          </a:stretch>
        </p:blipFill>
        <p:spPr bwMode="auto">
          <a:xfrm>
            <a:off x="1428728" y="1057694"/>
            <a:ext cx="6357982" cy="17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785786" y="2843644"/>
            <a:ext cx="7786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 пластического сдвига в идеальном кристалле</a:t>
            </a:r>
            <a:endParaRPr lang="ru-RU" dirty="0"/>
          </a:p>
        </p:txBody>
      </p:sp>
      <p:pic>
        <p:nvPicPr>
          <p:cNvPr id="28675" name="Picture 3" descr="Движение дислокаций"/>
          <p:cNvPicPr>
            <a:picLocks noChangeAspect="1" noChangeArrowheads="1"/>
          </p:cNvPicPr>
          <p:nvPr/>
        </p:nvPicPr>
        <p:blipFill>
          <a:blip r:embed="rId3" cstate="print"/>
          <a:srcRect r="376"/>
          <a:stretch>
            <a:fillRect/>
          </a:stretch>
        </p:blipFill>
        <p:spPr bwMode="auto">
          <a:xfrm>
            <a:off x="-32" y="3666145"/>
            <a:ext cx="91440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0" y="609503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 дислокационного механизма пластической деформации металла </a:t>
            </a:r>
          </a:p>
          <a:p>
            <a:pPr algn="ctr"/>
            <a:r>
              <a:rPr lang="ru-RU" dirty="0" smtClean="0">
                <a:latin typeface="Times New Roman"/>
                <a:ea typeface="Calibri"/>
              </a:rPr>
              <a:t>(эстафетное движение к границе зерна под действием напряжения </a:t>
            </a:r>
            <a:r>
              <a:rPr lang="ru-RU" dirty="0" err="1" smtClean="0">
                <a:latin typeface="Times New Roman"/>
                <a:ea typeface="Calibri"/>
              </a:rPr>
              <a:t>τ</a:t>
            </a:r>
            <a:r>
              <a:rPr lang="ru-RU" dirty="0" smtClean="0">
                <a:latin typeface="Times New Roman"/>
                <a:ea typeface="Calibri"/>
              </a:rPr>
              <a:t>): 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Изменение прочности на сдвиг </a:t>
            </a:r>
            <a:r>
              <a:rPr lang="ru-RU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τ 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металла в зависимости от плотности дислокаций </a:t>
            </a:r>
            <a:r>
              <a:rPr lang="ru-RU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ρ 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(кривая </a:t>
            </a:r>
            <a:r>
              <a:rPr lang="ru-RU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Бочвара-Одинга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Кривая Бочвара-Одинг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142984"/>
            <a:ext cx="5786478" cy="488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260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samsung</cp:lastModifiedBy>
  <cp:revision>13</cp:revision>
  <dcterms:created xsi:type="dcterms:W3CDTF">2017-03-10T04:33:17Z</dcterms:created>
  <dcterms:modified xsi:type="dcterms:W3CDTF">2017-03-12T08:13:03Z</dcterms:modified>
</cp:coreProperties>
</file>