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285992"/>
            <a:ext cx="8784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Лекция 7. </a:t>
            </a:r>
          </a:p>
          <a:p>
            <a:pPr algn="ctr"/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Теория диаграмм состояния</a:t>
            </a:r>
            <a:endParaRPr lang="ru-RU" sz="3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Правило фаз. Построение кривых охлаждения сплавов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5559998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Пример применения правила фаз на диаграмме состояния </a:t>
            </a:r>
            <a:r>
              <a:rPr lang="en-US" dirty="0" smtClean="0">
                <a:latin typeface="Times New Roman"/>
                <a:ea typeface="Calibri"/>
              </a:rPr>
              <a:t>III </a:t>
            </a:r>
            <a:r>
              <a:rPr lang="ru-RU" dirty="0" smtClean="0">
                <a:latin typeface="Times New Roman"/>
                <a:ea typeface="Calibri"/>
              </a:rPr>
              <a:t>типа</a:t>
            </a:r>
            <a:endParaRPr lang="ru-RU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741603"/>
            <a:ext cx="91440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ru-RU" i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равило фаз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правило Гиббса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r>
              <a:rPr lang="ru-RU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Ф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+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где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число степеней свободы;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число компонентов;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число внешних факторов.</a:t>
            </a:r>
          </a:p>
          <a:p>
            <a:pPr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 В случае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= const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24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</a:t>
            </a:r>
            <a:r>
              <a:rPr lang="ru-RU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ru-RU" sz="24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</a:t>
            </a:r>
            <a:r>
              <a:rPr lang="ru-RU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</a:t>
            </a:r>
            <a:r>
              <a:rPr lang="ru-RU" sz="24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Ф</a:t>
            </a:r>
            <a:r>
              <a:rPr lang="ru-RU" sz="24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+</a:t>
            </a:r>
            <a:r>
              <a:rPr lang="ru-RU" sz="24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Л3. Схема построения кривых охлаждения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832986"/>
            <a:ext cx="9144000" cy="26361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Общие понятия о сплавах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411760" y="1571612"/>
            <a:ext cx="436228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Виды взаимодействия атомов в сплавах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54868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Сплавами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называют сложные вещества, получаемые сплавлением или спеканием нескольких простых веществ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компонентов)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Прямая со стрелкой 17"/>
          <p:cNvCxnSpPr>
            <a:endCxn id="32" idx="0"/>
          </p:cNvCxnSpPr>
          <p:nvPr/>
        </p:nvCxnSpPr>
        <p:spPr>
          <a:xfrm flipH="1">
            <a:off x="2159732" y="1931652"/>
            <a:ext cx="1044116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2"/>
            <a:endCxn id="33" idx="0"/>
          </p:cNvCxnSpPr>
          <p:nvPr/>
        </p:nvCxnSpPr>
        <p:spPr>
          <a:xfrm>
            <a:off x="4592902" y="1940944"/>
            <a:ext cx="951206" cy="341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34" idx="0"/>
          </p:cNvCxnSpPr>
          <p:nvPr/>
        </p:nvCxnSpPr>
        <p:spPr>
          <a:xfrm>
            <a:off x="6084168" y="1931652"/>
            <a:ext cx="1944216" cy="350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9552" y="2282400"/>
            <a:ext cx="32403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Твердый раствор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83968" y="2282400"/>
            <a:ext cx="25202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Химическое соединение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20272" y="2282400"/>
            <a:ext cx="20162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Механическая смесь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Прямая со стрелкой 34"/>
          <p:cNvCxnSpPr>
            <a:endCxn id="41" idx="0"/>
          </p:cNvCxnSpPr>
          <p:nvPr/>
        </p:nvCxnSpPr>
        <p:spPr>
          <a:xfrm flipH="1">
            <a:off x="1079612" y="2651732"/>
            <a:ext cx="25202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2987824" y="2651732"/>
            <a:ext cx="216024" cy="423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9512" y="3083780"/>
            <a:ext cx="18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Твердый раствор замещения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67744" y="3083780"/>
            <a:ext cx="1800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Твердый раствор внедрения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" name="Рисунок 47" descr="Тема 5 - Раствор замещения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720" y="3894963"/>
            <a:ext cx="1944000" cy="1991837"/>
          </a:xfrm>
          <a:prstGeom prst="rect">
            <a:avLst/>
          </a:prstGeom>
        </p:spPr>
      </p:pic>
      <p:pic>
        <p:nvPicPr>
          <p:cNvPr id="52" name="Рисунок 51" descr="Тема 5 - Растор внедрения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9960" y="3849254"/>
            <a:ext cx="2052000" cy="211484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283968" y="3083780"/>
            <a:ext cx="2592288" cy="3108543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179388" indent="-179388" algn="just">
              <a:spcAft>
                <a:spcPts val="1200"/>
              </a:spcAft>
              <a:buFont typeface="Times New Roman" pitchFamily="18" charset="0"/>
              <a:buChar char="−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Имеют определенный химический состав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spcAft>
                <a:spcPts val="1200"/>
              </a:spcAft>
              <a:buFont typeface="Times New Roman" pitchFamily="18" charset="0"/>
              <a:buChar char="−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Специфическая кристаллическая решетка, отличающаяся от решеток обоих компонентов.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 algn="just">
              <a:spcAft>
                <a:spcPts val="1200"/>
              </a:spcAft>
              <a:buFont typeface="Times New Roman" pitchFamily="18" charset="0"/>
              <a:buChar char="−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Свойства химического соединения резко отличаются от свойств образующих его компонентов.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20272" y="3098296"/>
            <a:ext cx="2016224" cy="156966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образуется, если в твердом состоянии компоненты не растворимы и не образуют химических соединений. 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Понятие о диаграммах состояния сплавов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48680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 smtClean="0">
                <a:solidFill>
                  <a:srgbClr val="FF0000"/>
                </a:solidFill>
                <a:latin typeface="Times New Roman"/>
                <a:ea typeface="Calibri"/>
              </a:rPr>
              <a:t>     </a:t>
            </a:r>
            <a:r>
              <a:rPr lang="ru-RU" sz="2000" i="1" dirty="0" smtClean="0">
                <a:solidFill>
                  <a:srgbClr val="0070C0"/>
                </a:solidFill>
                <a:latin typeface="Times New Roman"/>
                <a:ea typeface="Calibri"/>
              </a:rPr>
              <a:t>Диаграмма состояния </a:t>
            </a:r>
            <a:r>
              <a:rPr lang="ru-RU" sz="2000" dirty="0" smtClean="0">
                <a:latin typeface="Times New Roman"/>
                <a:ea typeface="Calibri"/>
              </a:rPr>
              <a:t>представляет собой графическое изображение структурного или фазового состава всех сплавов системы, состоящей из двух компонентов </a:t>
            </a:r>
            <a:r>
              <a:rPr lang="ru-RU" sz="2000" i="1" dirty="0" smtClean="0">
                <a:latin typeface="Times New Roman"/>
                <a:ea typeface="Calibri"/>
              </a:rPr>
              <a:t>А </a:t>
            </a:r>
            <a:r>
              <a:rPr lang="ru-RU" sz="2000" dirty="0" smtClean="0">
                <a:latin typeface="Times New Roman"/>
                <a:ea typeface="Calibri"/>
              </a:rPr>
              <a:t>и </a:t>
            </a:r>
            <a:r>
              <a:rPr lang="ru-RU" sz="2000" i="1" dirty="0" smtClean="0">
                <a:latin typeface="Times New Roman"/>
                <a:ea typeface="Calibri"/>
              </a:rPr>
              <a:t>В</a:t>
            </a:r>
            <a:r>
              <a:rPr lang="ru-RU" sz="2000" dirty="0" smtClean="0">
                <a:latin typeface="Times New Roman"/>
                <a:ea typeface="Calibri"/>
              </a:rPr>
              <a:t>, в зависимости от температуры и химического состава сплава (соотношения содержаний компонентов </a:t>
            </a:r>
            <a:r>
              <a:rPr lang="ru-RU" sz="2000" i="1" dirty="0" smtClean="0">
                <a:latin typeface="Times New Roman"/>
                <a:ea typeface="Calibri"/>
              </a:rPr>
              <a:t>А</a:t>
            </a:r>
            <a:r>
              <a:rPr lang="ru-RU" sz="2000" dirty="0" smtClean="0">
                <a:latin typeface="Times New Roman"/>
                <a:ea typeface="Calibri"/>
              </a:rPr>
              <a:t> и </a:t>
            </a:r>
            <a:r>
              <a:rPr lang="ru-RU" sz="2000" i="1" dirty="0" smtClean="0">
                <a:latin typeface="Times New Roman"/>
                <a:ea typeface="Calibri"/>
              </a:rPr>
              <a:t>В</a:t>
            </a:r>
            <a:r>
              <a:rPr lang="ru-RU" sz="2000" dirty="0" smtClean="0">
                <a:latin typeface="Times New Roman"/>
                <a:ea typeface="Calibri"/>
              </a:rPr>
              <a:t>).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5157629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Диаграмма состояния сплавов, состоящих из двух компонентов </a:t>
            </a:r>
            <a:r>
              <a:rPr lang="ru-RU" i="1" dirty="0" smtClean="0">
                <a:latin typeface="Times New Roman"/>
                <a:ea typeface="Calibri"/>
              </a:rPr>
              <a:t>А</a:t>
            </a:r>
            <a:r>
              <a:rPr lang="ru-RU" dirty="0" smtClean="0">
                <a:latin typeface="Times New Roman"/>
                <a:ea typeface="Calibri"/>
              </a:rPr>
              <a:t> и </a:t>
            </a:r>
            <a:r>
              <a:rPr lang="ru-RU" i="1" dirty="0" smtClean="0">
                <a:latin typeface="Times New Roman"/>
                <a:ea typeface="Calibri"/>
              </a:rPr>
              <a:t>В:</a:t>
            </a:r>
            <a:r>
              <a:rPr lang="ru-RU" dirty="0" smtClean="0">
                <a:latin typeface="Times New Roman"/>
                <a:ea typeface="Calibri"/>
              </a:rPr>
              <a:t> Ж – жидкий раствор компонентов</a:t>
            </a:r>
            <a:r>
              <a:rPr lang="ru-RU" i="1" dirty="0" smtClean="0">
                <a:latin typeface="Times New Roman"/>
                <a:ea typeface="Calibri"/>
              </a:rPr>
              <a:t> А</a:t>
            </a:r>
            <a:r>
              <a:rPr lang="ru-RU" dirty="0" smtClean="0">
                <a:latin typeface="Times New Roman"/>
                <a:ea typeface="Calibri"/>
              </a:rPr>
              <a:t> и </a:t>
            </a:r>
            <a:r>
              <a:rPr lang="ru-RU" i="1" dirty="0" smtClean="0">
                <a:latin typeface="Times New Roman"/>
                <a:ea typeface="Calibri"/>
              </a:rPr>
              <a:t>В</a:t>
            </a:r>
            <a:r>
              <a:rPr lang="ru-RU" dirty="0" smtClean="0">
                <a:latin typeface="Times New Roman"/>
                <a:ea typeface="Calibri"/>
              </a:rPr>
              <a:t>; </a:t>
            </a:r>
            <a:r>
              <a:rPr lang="ru-RU" dirty="0" err="1" smtClean="0">
                <a:latin typeface="Times New Roman"/>
                <a:ea typeface="Calibri"/>
              </a:rPr>
              <a:t>α </a:t>
            </a:r>
            <a:r>
              <a:rPr lang="ru-RU" dirty="0" smtClean="0">
                <a:latin typeface="Times New Roman"/>
                <a:ea typeface="Calibri"/>
              </a:rPr>
              <a:t>– твердый раствор компонентов</a:t>
            </a:r>
            <a:r>
              <a:rPr lang="ru-RU" i="1" dirty="0" smtClean="0">
                <a:latin typeface="Times New Roman"/>
                <a:ea typeface="Calibri"/>
              </a:rPr>
              <a:t> А</a:t>
            </a:r>
            <a:r>
              <a:rPr lang="ru-RU" dirty="0" smtClean="0">
                <a:latin typeface="Times New Roman"/>
                <a:ea typeface="Calibri"/>
              </a:rPr>
              <a:t> и </a:t>
            </a:r>
            <a:r>
              <a:rPr lang="ru-RU" i="1" dirty="0" smtClean="0">
                <a:latin typeface="Times New Roman"/>
                <a:ea typeface="Calibri"/>
              </a:rPr>
              <a:t>В </a:t>
            </a:r>
            <a:endParaRPr lang="ru-RU" dirty="0"/>
          </a:p>
        </p:txBody>
      </p:sp>
      <p:pic>
        <p:nvPicPr>
          <p:cNvPr id="11" name="Рисунок 10" descr="Л3. Диаграмма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2325510"/>
            <a:ext cx="3960440" cy="2822726"/>
          </a:xfrm>
          <a:prstGeom prst="rect">
            <a:avLst/>
          </a:prstGeom>
        </p:spPr>
      </p:pic>
      <p:pic>
        <p:nvPicPr>
          <p:cNvPr id="13" name="Рисунок 12" descr="Л3. Пример диаграммы II типа (Ag-Au).png"/>
          <p:cNvPicPr>
            <a:picLocks noChangeAspect="1"/>
          </p:cNvPicPr>
          <p:nvPr/>
        </p:nvPicPr>
        <p:blipFill>
          <a:blip r:embed="rId3" cstate="print"/>
          <a:srcRect t="6575"/>
          <a:stretch>
            <a:fillRect/>
          </a:stretch>
        </p:blipFill>
        <p:spPr>
          <a:xfrm>
            <a:off x="5193765" y="2136139"/>
            <a:ext cx="3266667" cy="3069691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4788024" y="5277838"/>
            <a:ext cx="4176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Пример диаграммы состояния «золото </a:t>
            </a:r>
            <a:r>
              <a:rPr lang="en-US" dirty="0" smtClean="0">
                <a:latin typeface="Times New Roman"/>
                <a:ea typeface="Calibri"/>
              </a:rPr>
              <a:t>Au – </a:t>
            </a:r>
            <a:r>
              <a:rPr lang="ru-RU" dirty="0" smtClean="0">
                <a:latin typeface="Times New Roman"/>
                <a:ea typeface="Calibri"/>
              </a:rPr>
              <a:t>серебро </a:t>
            </a:r>
            <a:r>
              <a:rPr lang="en-US" dirty="0" smtClean="0">
                <a:latin typeface="Times New Roman"/>
                <a:ea typeface="Calibri"/>
              </a:rPr>
              <a:t>Ag</a:t>
            </a:r>
            <a:r>
              <a:rPr lang="ru-RU" dirty="0" smtClean="0">
                <a:latin typeface="Times New Roman"/>
                <a:ea typeface="Calibri"/>
              </a:rPr>
              <a:t>»</a:t>
            </a:r>
            <a:r>
              <a:rPr lang="ru-RU" i="1" dirty="0" smtClean="0">
                <a:latin typeface="Times New Roman"/>
                <a:ea typeface="Calibri"/>
              </a:rPr>
              <a:t>: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en-US" dirty="0" smtClean="0">
                <a:latin typeface="Times New Roman"/>
                <a:ea typeface="Calibri"/>
              </a:rPr>
              <a:t>L</a:t>
            </a:r>
            <a:r>
              <a:rPr lang="ru-RU" dirty="0" smtClean="0">
                <a:latin typeface="Times New Roman"/>
                <a:ea typeface="Calibri"/>
              </a:rPr>
              <a:t> – жидкий раствор </a:t>
            </a:r>
            <a:r>
              <a:rPr lang="en-US" dirty="0" smtClean="0">
                <a:latin typeface="Times New Roman"/>
                <a:ea typeface="Calibri"/>
              </a:rPr>
              <a:t>Au </a:t>
            </a:r>
            <a:r>
              <a:rPr lang="ru-RU" dirty="0" smtClean="0">
                <a:latin typeface="Times New Roman"/>
                <a:ea typeface="Calibri"/>
              </a:rPr>
              <a:t>и </a:t>
            </a:r>
            <a:r>
              <a:rPr lang="en-US" i="1" dirty="0" smtClean="0">
                <a:latin typeface="Times New Roman"/>
                <a:ea typeface="Calibri"/>
              </a:rPr>
              <a:t>Ag</a:t>
            </a:r>
            <a:r>
              <a:rPr lang="ru-RU" dirty="0" smtClean="0">
                <a:latin typeface="Times New Roman"/>
                <a:ea typeface="Calibri"/>
              </a:rPr>
              <a:t>; </a:t>
            </a:r>
            <a:r>
              <a:rPr lang="ru-RU" dirty="0" err="1" smtClean="0">
                <a:latin typeface="Times New Roman"/>
                <a:ea typeface="Calibri"/>
              </a:rPr>
              <a:t>α </a:t>
            </a:r>
            <a:r>
              <a:rPr lang="ru-RU" dirty="0" smtClean="0">
                <a:latin typeface="Times New Roman"/>
                <a:ea typeface="Calibri"/>
              </a:rPr>
              <a:t>– твердый раствор </a:t>
            </a:r>
            <a:r>
              <a:rPr lang="en-US" dirty="0" smtClean="0">
                <a:latin typeface="Times New Roman"/>
                <a:ea typeface="Calibri"/>
              </a:rPr>
              <a:t>Au </a:t>
            </a:r>
            <a:r>
              <a:rPr lang="ru-RU" dirty="0" smtClean="0">
                <a:latin typeface="Times New Roman"/>
                <a:ea typeface="Calibri"/>
              </a:rPr>
              <a:t>и </a:t>
            </a:r>
            <a:r>
              <a:rPr lang="en-US" i="1" dirty="0" smtClean="0">
                <a:latin typeface="Times New Roman"/>
                <a:ea typeface="Calibri"/>
              </a:rPr>
              <a:t>Ag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Основные линии диаграммы состояния </a:t>
            </a:r>
          </a:p>
        </p:txBody>
      </p:sp>
      <p:pic>
        <p:nvPicPr>
          <p:cNvPr id="6" name="Рисунок 5" descr="5.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1736" y="785793"/>
            <a:ext cx="4157084" cy="3018835"/>
          </a:xfrm>
          <a:prstGeom prst="rect">
            <a:avLst/>
          </a:prstGeom>
        </p:spPr>
      </p:pic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3932013"/>
            <a:ext cx="9144000" cy="2211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Линия ликвидус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– это геометрическое место точек на диаграмме состояния, соответствующее температурам начала кристаллизации всех сплавов компонентов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и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Выше линии ликвидус чистые компоненты и сплавы находятся в жидком состоянии. </a:t>
            </a:r>
            <a:endParaRPr kumimoji="0" lang="ru-RU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Линия солидус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– это геометрическое место точек на диаграмме состояния, соответствующее температурам окончания кристаллизации всех сплавов компонентов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и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Ниже линии солидус чистые компоненты и сплавы находятся в твердом состоянии.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Основные типы диаграмм состояния двойных сплавов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987824" y="548680"/>
            <a:ext cx="31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Диаграмма состояния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типа</a:t>
            </a:r>
          </a:p>
        </p:txBody>
      </p:sp>
      <p:pic>
        <p:nvPicPr>
          <p:cNvPr id="6" name="Рисунок 5" descr="5.3.png"/>
          <p:cNvPicPr>
            <a:picLocks noChangeAspect="1"/>
          </p:cNvPicPr>
          <p:nvPr/>
        </p:nvPicPr>
        <p:blipFill>
          <a:blip r:embed="rId2" cstate="print"/>
          <a:srcRect b="15728"/>
          <a:stretch>
            <a:fillRect/>
          </a:stretch>
        </p:blipFill>
        <p:spPr>
          <a:xfrm>
            <a:off x="179952" y="3360982"/>
            <a:ext cx="3960000" cy="2520280"/>
          </a:xfrm>
          <a:prstGeom prst="rect">
            <a:avLst/>
          </a:prstGeom>
        </p:spPr>
      </p:pic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2195736" y="980728"/>
            <a:ext cx="684076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для сплавов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компоненты которых полностью взаимно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растворимы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в жидком состоянии,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нерастворимы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в твердом состоянии и не образуют химических соединений.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954" y="1124744"/>
            <a:ext cx="2163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i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Для каких сплавов характерна</a:t>
            </a:r>
            <a:endParaRPr lang="en-US" i="1" dirty="0" smtClean="0">
              <a:solidFill>
                <a:srgbClr val="0070C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916832"/>
            <a:ext cx="2163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i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Линии диаграммы</a:t>
            </a:r>
            <a:endParaRPr lang="en-US" i="1" dirty="0" smtClean="0">
              <a:solidFill>
                <a:srgbClr val="0070C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195736" y="1916832"/>
            <a:ext cx="6840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acb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линия ликвидус;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линия солидус.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2357430"/>
            <a:ext cx="2163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i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Примеры:</a:t>
            </a:r>
            <a:endParaRPr lang="en-US" i="1" dirty="0" smtClean="0">
              <a:solidFill>
                <a:srgbClr val="0070C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195736" y="2339588"/>
            <a:ext cx="6840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Pb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Sb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Sn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Zn</a:t>
            </a: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авая фигурная скобка 11"/>
          <p:cNvSpPr/>
          <p:nvPr/>
        </p:nvSpPr>
        <p:spPr>
          <a:xfrm rot="5400000">
            <a:off x="1259564" y="5341202"/>
            <a:ext cx="216024" cy="1152128"/>
          </a:xfrm>
          <a:prstGeom prst="rightBrace">
            <a:avLst>
              <a:gd name="adj1" fmla="val 8333"/>
              <a:gd name="adj2" fmla="val 5249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87456" y="6016567"/>
            <a:ext cx="1872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доэвтектические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сплавы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авая фигурная скобка 13"/>
          <p:cNvSpPr/>
          <p:nvPr/>
        </p:nvSpPr>
        <p:spPr>
          <a:xfrm rot="5400000">
            <a:off x="2735728" y="5089174"/>
            <a:ext cx="216024" cy="1656184"/>
          </a:xfrm>
          <a:prstGeom prst="rightBrace">
            <a:avLst>
              <a:gd name="adj1" fmla="val 8333"/>
              <a:gd name="adj2" fmla="val 5249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943640" y="6025278"/>
            <a:ext cx="1872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 err="1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эвтектические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сплавы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Рисунок 15" descr="Л3. Пример диаграммы I типа (Pb-Sb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8020" y="2928934"/>
            <a:ext cx="3836428" cy="3051845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4572000" y="6015986"/>
            <a:ext cx="417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Диаграмма состояния </a:t>
            </a:r>
            <a:r>
              <a:rPr lang="en-US" dirty="0" err="1" smtClean="0">
                <a:latin typeface="Times New Roman"/>
                <a:ea typeface="Calibri"/>
              </a:rPr>
              <a:t>Pb-Sb</a:t>
            </a:r>
            <a:r>
              <a:rPr lang="en-US" dirty="0" smtClean="0">
                <a:latin typeface="Times New Roman"/>
                <a:ea typeface="Calibri"/>
              </a:rPr>
              <a:t> </a:t>
            </a:r>
            <a:r>
              <a:rPr lang="ru-RU" dirty="0" smtClean="0">
                <a:latin typeface="Times New Roman"/>
                <a:ea typeface="Calibri"/>
              </a:rPr>
              <a:t>(</a:t>
            </a:r>
            <a:r>
              <a:rPr lang="en-US" dirty="0" smtClean="0">
                <a:latin typeface="Times New Roman"/>
                <a:ea typeface="Calibri"/>
              </a:rPr>
              <a:t>I </a:t>
            </a:r>
            <a:r>
              <a:rPr lang="ru-RU" dirty="0" smtClean="0">
                <a:latin typeface="Times New Roman"/>
                <a:ea typeface="Calibri"/>
              </a:rPr>
              <a:t>тип)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Основные типы диаграмм состояния двойных сплавов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942940" y="548680"/>
            <a:ext cx="32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Диаграмма состояния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II</a:t>
            </a: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типа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95736" y="980728"/>
            <a:ext cx="684076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для сплавов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компоненты которых полностью взаимно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растворимы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в жидком состоянии,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неограниченно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взаимно растворимы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 твердом состоянии и не образуют химических соединений.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954" y="1124744"/>
            <a:ext cx="2163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i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Для каких сплавов характерна</a:t>
            </a:r>
            <a:endParaRPr lang="en-US" i="1" dirty="0" smtClean="0">
              <a:solidFill>
                <a:srgbClr val="0070C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1916832"/>
            <a:ext cx="2163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i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Линии диаграммы</a:t>
            </a:r>
            <a:endParaRPr lang="en-US" i="1" dirty="0" smtClean="0">
              <a:solidFill>
                <a:srgbClr val="0070C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195736" y="1916832"/>
            <a:ext cx="6840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(по верху)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–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линия ликвидус;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ab</a:t>
            </a: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(по низу)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линия солидус.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2339588"/>
            <a:ext cx="2163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i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Примеры:</a:t>
            </a:r>
            <a:endParaRPr lang="en-US" i="1" dirty="0" smtClean="0">
              <a:solidFill>
                <a:srgbClr val="0070C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195736" y="2339588"/>
            <a:ext cx="6840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 – Ni, Ag – Au</a:t>
            </a: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2" descr="Л3. Диаграмма II типа (схема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950" y="3288096"/>
            <a:ext cx="4151018" cy="3060000"/>
          </a:xfrm>
          <a:prstGeom prst="rect">
            <a:avLst/>
          </a:prstGeom>
        </p:spPr>
      </p:pic>
      <p:pic>
        <p:nvPicPr>
          <p:cNvPr id="14" name="Рисунок 13" descr="Л3. Пример диаграммы II типа (Bi-Sb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2963720"/>
            <a:ext cx="3863951" cy="3060000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4572000" y="6060064"/>
            <a:ext cx="417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Диаграмма состояния </a:t>
            </a:r>
            <a:r>
              <a:rPr lang="en-US" dirty="0" smtClean="0">
                <a:latin typeface="Times New Roman"/>
                <a:ea typeface="Calibri"/>
              </a:rPr>
              <a:t>Bi-</a:t>
            </a:r>
            <a:r>
              <a:rPr lang="en-US" dirty="0" err="1" smtClean="0">
                <a:latin typeface="Times New Roman"/>
                <a:ea typeface="Calibri"/>
              </a:rPr>
              <a:t>Sb</a:t>
            </a:r>
            <a:r>
              <a:rPr lang="en-US" dirty="0" smtClean="0">
                <a:latin typeface="Times New Roman"/>
                <a:ea typeface="Calibri"/>
              </a:rPr>
              <a:t> </a:t>
            </a:r>
            <a:r>
              <a:rPr lang="ru-RU" dirty="0" smtClean="0">
                <a:latin typeface="Times New Roman"/>
                <a:ea typeface="Calibri"/>
              </a:rPr>
              <a:t>(</a:t>
            </a:r>
            <a:r>
              <a:rPr lang="en-US" dirty="0" smtClean="0">
                <a:latin typeface="Times New Roman"/>
                <a:ea typeface="Calibri"/>
              </a:rPr>
              <a:t>II </a:t>
            </a:r>
            <a:r>
              <a:rPr lang="ru-RU" dirty="0" smtClean="0">
                <a:latin typeface="Times New Roman"/>
                <a:ea typeface="Calibri"/>
              </a:rPr>
              <a:t>тип)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Основные типы диаграмм состояния двойных сплавов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98057" y="548680"/>
            <a:ext cx="3363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Диаграмма состояния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III</a:t>
            </a: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типа</a:t>
            </a:r>
          </a:p>
        </p:txBody>
      </p:sp>
      <p:pic>
        <p:nvPicPr>
          <p:cNvPr id="6" name="Рисунок 5" descr="5.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3396338"/>
            <a:ext cx="4320000" cy="2882377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95736" y="980728"/>
            <a:ext cx="684076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для сплавов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компоненты которых полностью взаимно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растворимы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в жидком состоянии,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ограниченно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взаимно растворимы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 твердом состоянии и не образуют химических соединений.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954" y="1124744"/>
            <a:ext cx="2163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i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Для каких сплавов характерна</a:t>
            </a:r>
            <a:endParaRPr lang="en-US" i="1" dirty="0" smtClean="0">
              <a:solidFill>
                <a:srgbClr val="0070C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1916832"/>
            <a:ext cx="2163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i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Линии диаграммы</a:t>
            </a:r>
            <a:endParaRPr lang="en-US" i="1" dirty="0" smtClean="0">
              <a:solidFill>
                <a:srgbClr val="0070C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195736" y="1916832"/>
            <a:ext cx="6840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acb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линия ликвидус;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adceb</a:t>
            </a: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–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линия солидус.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2339588"/>
            <a:ext cx="2163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i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Примеры:</a:t>
            </a:r>
            <a:endParaRPr lang="en-US" i="1" dirty="0" smtClean="0">
              <a:solidFill>
                <a:srgbClr val="0070C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195736" y="2339588"/>
            <a:ext cx="6840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Pb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Sn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Cu – Ag.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Рисунок 12" descr="Л3. Пример диаграммы III типа (Cu-Ag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3530" y="2945394"/>
            <a:ext cx="4290957" cy="3043232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4788024" y="5988626"/>
            <a:ext cx="4176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Диаграмма состояния </a:t>
            </a:r>
            <a:r>
              <a:rPr lang="en-US" dirty="0" smtClean="0">
                <a:latin typeface="Times New Roman"/>
                <a:ea typeface="Calibri"/>
              </a:rPr>
              <a:t>Cu-Ag </a:t>
            </a:r>
            <a:r>
              <a:rPr lang="ru-RU" dirty="0" smtClean="0">
                <a:latin typeface="Times New Roman"/>
                <a:ea typeface="Calibri"/>
              </a:rPr>
              <a:t>(</a:t>
            </a:r>
            <a:r>
              <a:rPr lang="en-US" dirty="0" smtClean="0">
                <a:latin typeface="Times New Roman"/>
                <a:ea typeface="Calibri"/>
              </a:rPr>
              <a:t>III </a:t>
            </a:r>
            <a:r>
              <a:rPr lang="ru-RU" dirty="0" smtClean="0">
                <a:latin typeface="Times New Roman"/>
                <a:ea typeface="Calibri"/>
              </a:rPr>
              <a:t>тип)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Основные типы диаграмм состояния двойных сплавов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906553" y="548680"/>
            <a:ext cx="334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Диаграмма состояния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IV</a:t>
            </a: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типа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95736" y="1119227"/>
            <a:ext cx="68407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для сплавов</a:t>
            </a:r>
            <a:r>
              <a:rPr lang="ru-RU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компоненты которых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образуют химически</a:t>
            </a: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е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соединения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954" y="1124744"/>
            <a:ext cx="2163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i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Для каких сплавов характерна</a:t>
            </a:r>
            <a:endParaRPr lang="en-US" i="1" dirty="0" smtClean="0">
              <a:solidFill>
                <a:srgbClr val="0070C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1772816"/>
            <a:ext cx="2163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i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Примеры:</a:t>
            </a:r>
            <a:endParaRPr lang="en-US" i="1" dirty="0" smtClean="0">
              <a:solidFill>
                <a:srgbClr val="0070C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195736" y="1772816"/>
            <a:ext cx="6840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 – Al, Fe – Al</a:t>
            </a:r>
            <a:r>
              <a:rPr lang="ru-RU" i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 descr="Л3 Диаграмма IV типа (схема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446552"/>
            <a:ext cx="6306195" cy="34827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Правило отрезков</a:t>
            </a:r>
          </a:p>
        </p:txBody>
      </p:sp>
      <p:pic>
        <p:nvPicPr>
          <p:cNvPr id="6" name="Рисунок 5" descr="5.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16" y="1965470"/>
            <a:ext cx="4492643" cy="302433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5496" y="5133822"/>
            <a:ext cx="4536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Применение правила отрезков на диаграмме состояния </a:t>
            </a:r>
            <a:r>
              <a:rPr lang="en-US" dirty="0" smtClean="0">
                <a:latin typeface="Times New Roman"/>
                <a:ea typeface="Calibri"/>
              </a:rPr>
              <a:t>III </a:t>
            </a:r>
            <a:r>
              <a:rPr lang="ru-RU" dirty="0" smtClean="0">
                <a:latin typeface="Times New Roman"/>
                <a:ea typeface="Calibri"/>
              </a:rPr>
              <a:t>типа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597318"/>
            <a:ext cx="892899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i="1" dirty="0" smtClean="0">
                <a:latin typeface="Times New Roman"/>
                <a:ea typeface="Calibri"/>
              </a:rPr>
              <a:t>     Первое положение</a:t>
            </a:r>
            <a:r>
              <a:rPr lang="ru-RU" dirty="0" smtClean="0">
                <a:latin typeface="Times New Roman"/>
                <a:ea typeface="Calibri"/>
              </a:rPr>
              <a:t> правила отрезков позволяет определить концентрацию компонентов в твердой и жидкой фазах.</a:t>
            </a:r>
          </a:p>
          <a:p>
            <a:pPr algn="just"/>
            <a:r>
              <a:rPr lang="ru-RU" i="1" dirty="0" smtClean="0">
                <a:latin typeface="Times New Roman"/>
                <a:ea typeface="Calibri"/>
              </a:rPr>
              <a:t>     Второе положение</a:t>
            </a:r>
            <a:r>
              <a:rPr lang="ru-RU" dirty="0" smtClean="0">
                <a:latin typeface="Times New Roman"/>
                <a:ea typeface="Calibri"/>
              </a:rPr>
              <a:t> правила отрезков позволяет определить количественное соотношение фаз для конкретного сплава при заданной температуре.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716016" y="1821454"/>
            <a:ext cx="435597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i="1" dirty="0" smtClean="0">
                <a:latin typeface="Times New Roman"/>
                <a:ea typeface="Calibri"/>
              </a:rPr>
              <a:t>По первому положению:</a:t>
            </a:r>
          </a:p>
          <a:p>
            <a:pPr algn="just"/>
            <a:r>
              <a:rPr lang="ru-RU" i="1" dirty="0" err="1" smtClean="0">
                <a:latin typeface="Times New Roman"/>
                <a:ea typeface="Calibri"/>
              </a:rPr>
              <a:t>С</a:t>
            </a:r>
            <a:r>
              <a:rPr lang="ru-RU" i="1" baseline="-25000" dirty="0" err="1" smtClean="0">
                <a:latin typeface="Times New Roman"/>
                <a:ea typeface="Calibri"/>
              </a:rPr>
              <a:t>Ж</a:t>
            </a:r>
            <a:r>
              <a:rPr lang="ru-RU" dirty="0" smtClean="0">
                <a:latin typeface="Times New Roman"/>
                <a:ea typeface="Calibri"/>
              </a:rPr>
              <a:t> и </a:t>
            </a:r>
            <a:r>
              <a:rPr lang="ru-RU" i="1" dirty="0" err="1" smtClean="0">
                <a:latin typeface="Times New Roman"/>
                <a:ea typeface="Calibri"/>
              </a:rPr>
              <a:t>С</a:t>
            </a:r>
            <a:r>
              <a:rPr lang="ru-RU" i="1" baseline="-25000" dirty="0" err="1" smtClean="0">
                <a:latin typeface="Times New Roman"/>
                <a:ea typeface="Calibri"/>
              </a:rPr>
              <a:t>ТВ</a:t>
            </a:r>
            <a:r>
              <a:rPr lang="ru-RU" dirty="0" smtClean="0">
                <a:latin typeface="Times New Roman"/>
                <a:ea typeface="Calibri"/>
              </a:rPr>
              <a:t> показывают хим. состав (концентрацию компонентов) в жидкой и твердой фазе соответственно.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788024" y="3115851"/>
            <a:ext cx="4355976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i="1" dirty="0" smtClean="0">
                <a:latin typeface="Times New Roman"/>
                <a:ea typeface="Calibri"/>
              </a:rPr>
              <a:t>По второму положению:</a:t>
            </a:r>
          </a:p>
          <a:p>
            <a:pPr algn="just">
              <a:spcAft>
                <a:spcPts val="600"/>
              </a:spcAft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Количество жидкой фазы </a:t>
            </a:r>
            <a:r>
              <a:rPr lang="en-US" i="1" dirty="0" smtClean="0">
                <a:latin typeface="Times New Roman"/>
                <a:ea typeface="Calibri"/>
                <a:cs typeface="Times New Roman"/>
              </a:rPr>
              <a:t>Q</a:t>
            </a:r>
            <a:r>
              <a:rPr lang="ru-RU" i="1" baseline="-25000" dirty="0" smtClean="0">
                <a:latin typeface="Times New Roman"/>
                <a:ea typeface="Calibri"/>
                <a:cs typeface="Times New Roman"/>
              </a:rPr>
              <a:t>ж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во всем объеме металла для сплава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I 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при температуре </a:t>
            </a:r>
            <a:r>
              <a:rPr lang="ru-RU" dirty="0" err="1" smtClean="0">
                <a:latin typeface="Times New Roman"/>
                <a:ea typeface="Calibri"/>
                <a:cs typeface="Times New Roman"/>
              </a:rPr>
              <a:t>Т</a:t>
            </a:r>
            <a:r>
              <a:rPr lang="ru-RU" baseline="-25000" dirty="0" err="1" smtClean="0">
                <a:latin typeface="Times New Roman"/>
                <a:ea typeface="Calibri"/>
                <a:cs typeface="Times New Roman"/>
              </a:rPr>
              <a:t>1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будет определяться отношением длин отрезков</a:t>
            </a:r>
            <a:endParaRPr lang="en-US" dirty="0" smtClean="0">
              <a:latin typeface="Times New Roman"/>
              <a:ea typeface="Calibri"/>
              <a:cs typeface="Times New Roman"/>
            </a:endParaRPr>
          </a:p>
          <a:p>
            <a:pPr algn="just">
              <a:spcAft>
                <a:spcPts val="1800"/>
              </a:spcAft>
            </a:pPr>
            <a:endParaRPr lang="ru-RU" dirty="0" smtClean="0">
              <a:latin typeface="Times New Roman"/>
              <a:ea typeface="Calibri"/>
              <a:cs typeface="Times New Roman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Количество твердой фазы </a:t>
            </a:r>
            <a:r>
              <a:rPr lang="ru-RU" dirty="0" err="1" smtClean="0">
                <a:solidFill>
                  <a:prstClr val="black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β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prstClr val="black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</a:t>
            </a:r>
            <a:r>
              <a:rPr lang="ru-RU" i="1" baseline="-30000" dirty="0" err="1" smtClean="0">
                <a:solidFill>
                  <a:prstClr val="black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тв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будет определяться отношением длин отрезков</a:t>
            </a:r>
            <a:endParaRPr lang="ru-RU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6332538" y="4637088"/>
          <a:ext cx="1525587" cy="560387"/>
        </p:xfrm>
        <a:graphic>
          <a:graphicData uri="http://schemas.openxmlformats.org/presentationml/2006/ole">
            <p:oleObj spid="_x0000_s8193" name="Формула" r:id="rId4" imgW="1231560" imgH="444240" progId="Equation.3">
              <p:embed/>
            </p:oleObj>
          </a:graphicData>
        </a:graphic>
      </p:graphicFrame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6324600" y="5820941"/>
          <a:ext cx="1565275" cy="560387"/>
        </p:xfrm>
        <a:graphic>
          <a:graphicData uri="http://schemas.openxmlformats.org/presentationml/2006/ole">
            <p:oleObj spid="_x0000_s8196" name="Формула" r:id="rId5" imgW="1257120" imgH="4442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665</Words>
  <Application>Microsoft Office PowerPoint</Application>
  <PresentationFormat>Экран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Тема Office</vt:lpstr>
      <vt:lpstr>Microsoft Equation 3.0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67</cp:revision>
  <dcterms:created xsi:type="dcterms:W3CDTF">2016-09-27T11:42:04Z</dcterms:created>
  <dcterms:modified xsi:type="dcterms:W3CDTF">2017-03-20T11:55:40Z</dcterms:modified>
</cp:coreProperties>
</file>