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923-1DAF-4191-ADDB-DCCEB5DDD37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72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923-1DAF-4191-ADDB-DCCEB5DDD37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9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923-1DAF-4191-ADDB-DCCEB5DDD37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4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923-1DAF-4191-ADDB-DCCEB5DDD37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0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923-1DAF-4191-ADDB-DCCEB5DDD37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5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923-1DAF-4191-ADDB-DCCEB5DDD37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20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923-1DAF-4191-ADDB-DCCEB5DDD37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8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923-1DAF-4191-ADDB-DCCEB5DDD37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1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923-1DAF-4191-ADDB-DCCEB5DDD37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76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923-1DAF-4191-ADDB-DCCEB5DDD37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2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923-1DAF-4191-ADDB-DCCEB5DDD37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5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2923-1DAF-4191-ADDB-DCCEB5DDD37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77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6582" y="2452104"/>
            <a:ext cx="108314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필요한 변수들</a:t>
            </a:r>
            <a:endParaRPr lang="en-US" altLang="ko-KR" smtClean="0"/>
          </a:p>
          <a:p>
            <a:pPr marL="800100" lvl="1" indent="-342900">
              <a:buAutoNum type="arabicPeriod"/>
            </a:pPr>
            <a:r>
              <a:rPr lang="en-US" altLang="ko-KR" smtClean="0">
                <a:solidFill>
                  <a:srgbClr val="FF0000"/>
                </a:solidFill>
              </a:rPr>
              <a:t>page		: </a:t>
            </a:r>
            <a:r>
              <a:rPr lang="ko-KR" altLang="en-US" smtClean="0">
                <a:solidFill>
                  <a:srgbClr val="FF0000"/>
                </a:solidFill>
              </a:rPr>
              <a:t>사용자에게 전달받을 값</a:t>
            </a:r>
            <a:r>
              <a:rPr lang="en-US" altLang="ko-KR" smtClean="0">
                <a:solidFill>
                  <a:srgbClr val="FF0000"/>
                </a:solidFill>
              </a:rPr>
              <a:t>(</a:t>
            </a:r>
            <a:r>
              <a:rPr lang="ko-KR" altLang="en-US" smtClean="0">
                <a:solidFill>
                  <a:srgbClr val="FF0000"/>
                </a:solidFill>
              </a:rPr>
              <a:t>현재 보여야될 페이지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</a:p>
          <a:p>
            <a:pPr marL="800100" lvl="1" indent="-342900">
              <a:buAutoNum type="arabicPeriod"/>
            </a:pPr>
            <a:r>
              <a:rPr lang="en-US" altLang="ko-KR" smtClean="0">
                <a:solidFill>
                  <a:srgbClr val="FF0000"/>
                </a:solidFill>
              </a:rPr>
              <a:t>listCnt		: </a:t>
            </a:r>
            <a:r>
              <a:rPr lang="ko-KR" altLang="en-US" smtClean="0">
                <a:solidFill>
                  <a:srgbClr val="FF0000"/>
                </a:solidFill>
              </a:rPr>
              <a:t>관리자</a:t>
            </a:r>
            <a:r>
              <a:rPr lang="en-US" altLang="ko-KR" smtClean="0">
                <a:solidFill>
                  <a:srgbClr val="FF0000"/>
                </a:solidFill>
              </a:rPr>
              <a:t>, </a:t>
            </a:r>
            <a:r>
              <a:rPr lang="ko-KR" altLang="en-US" smtClean="0">
                <a:solidFill>
                  <a:srgbClr val="FF0000"/>
                </a:solidFill>
              </a:rPr>
              <a:t>사용자가 지정한 전달받을 값</a:t>
            </a:r>
            <a:r>
              <a:rPr lang="en-US" altLang="ko-KR" smtClean="0">
                <a:solidFill>
                  <a:srgbClr val="FF0000"/>
                </a:solidFill>
              </a:rPr>
              <a:t>(</a:t>
            </a:r>
            <a:r>
              <a:rPr lang="ko-KR" altLang="en-US" smtClean="0">
                <a:solidFill>
                  <a:srgbClr val="FF0000"/>
                </a:solidFill>
              </a:rPr>
              <a:t>한 페이지에 보여질 리스트 수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</a:p>
          <a:p>
            <a:pPr marL="800100" lvl="1" indent="-342900">
              <a:buAutoNum type="arabicPeriod"/>
            </a:pPr>
            <a:r>
              <a:rPr lang="en-US" altLang="ko-KR" smtClean="0">
                <a:solidFill>
                  <a:srgbClr val="FF0000"/>
                </a:solidFill>
              </a:rPr>
              <a:t>pagerCnt		: </a:t>
            </a:r>
            <a:r>
              <a:rPr lang="ko-KR" altLang="en-US" smtClean="0">
                <a:solidFill>
                  <a:srgbClr val="FF0000"/>
                </a:solidFill>
              </a:rPr>
              <a:t>관리자</a:t>
            </a:r>
            <a:r>
              <a:rPr lang="en-US" altLang="ko-KR" smtClean="0">
                <a:solidFill>
                  <a:srgbClr val="FF0000"/>
                </a:solidFill>
              </a:rPr>
              <a:t>, </a:t>
            </a:r>
            <a:r>
              <a:rPr lang="ko-KR" altLang="en-US" smtClean="0">
                <a:solidFill>
                  <a:srgbClr val="FF0000"/>
                </a:solidFill>
              </a:rPr>
              <a:t>사용자에게 전달받을 값 </a:t>
            </a:r>
            <a:r>
              <a:rPr lang="en-US" altLang="ko-KR" smtClean="0">
                <a:solidFill>
                  <a:srgbClr val="FF0000"/>
                </a:solidFill>
              </a:rPr>
              <a:t>(</a:t>
            </a:r>
            <a:r>
              <a:rPr lang="ko-KR" altLang="en-US" smtClean="0">
                <a:solidFill>
                  <a:srgbClr val="FF0000"/>
                </a:solidFill>
              </a:rPr>
              <a:t>하나의 페이저 그룹에 나타날 페이지 수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mtClean="0">
                <a:solidFill>
                  <a:srgbClr val="002060"/>
                </a:solidFill>
              </a:rPr>
              <a:t>totalRecord 	: </a:t>
            </a:r>
            <a:r>
              <a:rPr lang="ko-KR" altLang="en-US" smtClean="0">
                <a:solidFill>
                  <a:srgbClr val="002060"/>
                </a:solidFill>
              </a:rPr>
              <a:t>전체 레코드</a:t>
            </a:r>
            <a:r>
              <a:rPr lang="en-US" altLang="ko-KR" smtClean="0">
                <a:solidFill>
                  <a:srgbClr val="002060"/>
                </a:solidFill>
              </a:rPr>
              <a:t>(</a:t>
            </a:r>
            <a:r>
              <a:rPr lang="ko-KR" altLang="en-US" smtClean="0">
                <a:solidFill>
                  <a:srgbClr val="002060"/>
                </a:solidFill>
              </a:rPr>
              <a:t>리스트</a:t>
            </a:r>
            <a:r>
              <a:rPr lang="en-US" altLang="ko-KR" smtClean="0">
                <a:solidFill>
                  <a:srgbClr val="002060"/>
                </a:solidFill>
              </a:rPr>
              <a:t>)</a:t>
            </a:r>
            <a:r>
              <a:rPr lang="ko-KR" altLang="en-US" smtClean="0">
                <a:solidFill>
                  <a:srgbClr val="002060"/>
                </a:solidFill>
              </a:rPr>
              <a:t> 수</a:t>
            </a:r>
            <a:r>
              <a:rPr lang="en-US" altLang="ko-KR" smtClean="0">
                <a:solidFill>
                  <a:srgbClr val="002060"/>
                </a:solidFill>
              </a:rPr>
              <a:t>(‘SELECT count(id) </a:t>
            </a:r>
            <a:r>
              <a:rPr lang="en-US" altLang="ko-KR" smtClean="0">
                <a:solidFill>
                  <a:srgbClr val="002060"/>
                </a:solidFill>
              </a:rPr>
              <a:t>FROM books</a:t>
            </a:r>
            <a:r>
              <a:rPr lang="en-US" altLang="ko-KR" smtClean="0">
                <a:solidFill>
                  <a:srgbClr val="002060"/>
                </a:solidFill>
              </a:rPr>
              <a:t>’)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mtClean="0"/>
              <a:t>totalPage		: </a:t>
            </a:r>
            <a:r>
              <a:rPr lang="ko-KR" altLang="en-US" smtClean="0"/>
              <a:t>전체 페이지 수 </a:t>
            </a:r>
            <a:r>
              <a:rPr lang="en-US" altLang="ko-KR" smtClean="0"/>
              <a:t>= </a:t>
            </a:r>
            <a:r>
              <a:rPr lang="en-US" altLang="ko-KR" smtClean="0">
                <a:solidFill>
                  <a:srgbClr val="00B0F0"/>
                </a:solidFill>
              </a:rPr>
              <a:t>Math.ceil(totalRecord / listCnt)</a:t>
            </a:r>
            <a:endParaRPr lang="en-US" altLang="ko-KR" smtClean="0">
              <a:solidFill>
                <a:srgbClr val="00B0F0"/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smtClean="0"/>
              <a:t>startIdx		: LIMIT </a:t>
            </a:r>
            <a:r>
              <a:rPr lang="en-US" altLang="ko-KR" smtClean="0">
                <a:solidFill>
                  <a:srgbClr val="002060"/>
                </a:solidFill>
              </a:rPr>
              <a:t>startRecord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00B0F0"/>
                </a:solidFill>
              </a:rPr>
              <a:t>listCnt = (page – 1) * listCnt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mtClean="0"/>
              <a:t>startPage		: </a:t>
            </a:r>
            <a:r>
              <a:rPr lang="en-US" altLang="ko-KR" smtClean="0">
                <a:solidFill>
                  <a:srgbClr val="00B0F0"/>
                </a:solidFill>
              </a:rPr>
              <a:t>Math.floor((page - 1) / listCnt) * pagerCnt + 1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mtClean="0"/>
              <a:t>endPage		: </a:t>
            </a:r>
            <a:r>
              <a:rPr lang="en-US" altLang="ko-KR" smtClean="0">
                <a:solidFill>
                  <a:srgbClr val="00B0F0"/>
                </a:solidFill>
              </a:rPr>
              <a:t>startPage + pagerCnt – 1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mtClean="0"/>
              <a:t>nextPage		: .bt-next </a:t>
            </a:r>
            <a:r>
              <a:rPr lang="ko-KR" altLang="en-US" smtClean="0"/>
              <a:t>클릭시 가야될 페이지 </a:t>
            </a:r>
            <a:r>
              <a:rPr lang="en-US" altLang="ko-KR" smtClean="0"/>
              <a:t>=&gt; </a:t>
            </a:r>
            <a:r>
              <a:rPr lang="en-US" altLang="ko-KR" smtClean="0">
                <a:solidFill>
                  <a:srgbClr val="00B0F0"/>
                </a:solidFill>
              </a:rPr>
              <a:t>page + 1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mtClean="0"/>
              <a:t>prevPage		</a:t>
            </a:r>
            <a:r>
              <a:rPr lang="en-US" altLang="ko-KR" smtClean="0"/>
              <a:t>: .bt-prev </a:t>
            </a:r>
            <a:r>
              <a:rPr lang="ko-KR" altLang="en-US" smtClean="0"/>
              <a:t>클릭시 가야될 페이지 </a:t>
            </a:r>
            <a:r>
              <a:rPr lang="en-US" altLang="ko-KR" smtClean="0"/>
              <a:t>=&gt; </a:t>
            </a:r>
            <a:r>
              <a:rPr lang="en-US" altLang="ko-KR" smtClean="0">
                <a:solidFill>
                  <a:srgbClr val="00B0F0"/>
                </a:solidFill>
              </a:rPr>
              <a:t>page – 1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mtClean="0"/>
              <a:t>nextPager		: .bt-pager-next </a:t>
            </a:r>
            <a:r>
              <a:rPr lang="ko-KR" altLang="en-US" smtClean="0"/>
              <a:t>클릭시 가야될 페이지 </a:t>
            </a:r>
            <a:r>
              <a:rPr lang="en-US" altLang="ko-KR" smtClean="0"/>
              <a:t>=&gt; </a:t>
            </a:r>
            <a:r>
              <a:rPr lang="en-US" altLang="ko-KR" smtClean="0">
                <a:solidFill>
                  <a:srgbClr val="00B0F0"/>
                </a:solidFill>
              </a:rPr>
              <a:t>endPage + 1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mtClean="0"/>
              <a:t>prev</a:t>
            </a:r>
            <a:r>
              <a:rPr lang="en-US" altLang="ko-KR" smtClean="0"/>
              <a:t>Pager	: .bt-pager-prev </a:t>
            </a:r>
            <a:r>
              <a:rPr lang="ko-KR" altLang="en-US" smtClean="0"/>
              <a:t>클릭시 가야될 페이지 </a:t>
            </a:r>
            <a:r>
              <a:rPr lang="en-US" altLang="ko-KR" smtClean="0"/>
              <a:t>=&gt; </a:t>
            </a:r>
            <a:r>
              <a:rPr lang="en-US" altLang="ko-KR" smtClean="0">
                <a:solidFill>
                  <a:srgbClr val="00B0F0"/>
                </a:solidFill>
              </a:rPr>
              <a:t>startPage - 1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mtClean="0"/>
              <a:t>firstPage		: .bt-first </a:t>
            </a:r>
            <a:r>
              <a:rPr lang="ko-KR" altLang="en-US" smtClean="0"/>
              <a:t>클릭시 가야될 페이지 </a:t>
            </a:r>
            <a:r>
              <a:rPr lang="en-US" altLang="ko-KR" smtClean="0"/>
              <a:t>=&gt; </a:t>
            </a:r>
            <a:r>
              <a:rPr lang="en-US" altLang="ko-KR" smtClean="0">
                <a:solidFill>
                  <a:srgbClr val="00B0F0"/>
                </a:solidFill>
              </a:rPr>
              <a:t>1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mtClean="0"/>
              <a:t>lastPage		: .bt-last </a:t>
            </a:r>
            <a:r>
              <a:rPr lang="ko-KR" altLang="en-US" smtClean="0"/>
              <a:t>클릭시 가야될 페이지 </a:t>
            </a:r>
            <a:r>
              <a:rPr lang="en-US" altLang="ko-KR" smtClean="0"/>
              <a:t>=&gt; </a:t>
            </a:r>
            <a:r>
              <a:rPr lang="en-US" altLang="ko-KR" smtClean="0">
                <a:solidFill>
                  <a:srgbClr val="00B0F0"/>
                </a:solidFill>
              </a:rPr>
              <a:t>totalPage</a:t>
            </a:r>
            <a:endParaRPr lang="en-US" altLang="ko-KR" smtClean="0">
              <a:solidFill>
                <a:srgbClr val="00B0F0"/>
              </a:solidFill>
            </a:endParaRPr>
          </a:p>
          <a:p>
            <a:pPr marL="800100" lvl="1" indent="-342900">
              <a:buAutoNum type="arabicPeriod"/>
            </a:pPr>
            <a:endParaRPr lang="en-US" altLang="ko-KR" smtClean="0"/>
          </a:p>
          <a:p>
            <a:pPr marL="800100" lvl="1" indent="-342900">
              <a:buAutoNum type="arabicPeriod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6582" y="382385"/>
            <a:ext cx="334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- Pager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원리</a:t>
            </a:r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2019731" y="751717"/>
            <a:ext cx="7927488" cy="1478689"/>
            <a:chOff x="2028044" y="336664"/>
            <a:chExt cx="7927488" cy="1478689"/>
          </a:xfrm>
        </p:grpSpPr>
        <p:sp>
          <p:nvSpPr>
            <p:cNvPr id="7" name="직사각형 6"/>
            <p:cNvSpPr/>
            <p:nvPr/>
          </p:nvSpPr>
          <p:spPr>
            <a:xfrm>
              <a:off x="4458741" y="995158"/>
              <a:ext cx="523701" cy="282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&lt;&lt;</a:t>
              </a: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33357" y="995158"/>
              <a:ext cx="523701" cy="282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&lt;</a:t>
              </a: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629400" y="995158"/>
              <a:ext cx="523701" cy="282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&gt;</a:t>
              </a: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193281" y="995158"/>
              <a:ext cx="523701" cy="282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&gt;&gt;</a:t>
              </a:r>
              <a:endParaRPr lang="ko-KR" altLang="en-US"/>
            </a:p>
          </p:txBody>
        </p:sp>
        <p:sp>
          <p:nvSpPr>
            <p:cNvPr id="14" name="설명선 2 13"/>
            <p:cNvSpPr/>
            <p:nvPr/>
          </p:nvSpPr>
          <p:spPr>
            <a:xfrm>
              <a:off x="8088803" y="673555"/>
              <a:ext cx="1770611" cy="230387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26933"/>
                <a:gd name="adj6" fmla="val -353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.bt-pager-next</a:t>
              </a:r>
              <a:endParaRPr lang="ko-KR" altLang="en-US"/>
            </a:p>
          </p:txBody>
        </p:sp>
        <p:sp>
          <p:nvSpPr>
            <p:cNvPr id="15" name="설명선 2 14"/>
            <p:cNvSpPr/>
            <p:nvPr/>
          </p:nvSpPr>
          <p:spPr>
            <a:xfrm>
              <a:off x="2286000" y="653159"/>
              <a:ext cx="1658389" cy="230387"/>
            </a:xfrm>
            <a:prstGeom prst="borderCallout2">
              <a:avLst>
                <a:gd name="adj1" fmla="val 137821"/>
                <a:gd name="adj2" fmla="val 146645"/>
                <a:gd name="adj3" fmla="val 710"/>
                <a:gd name="adj4" fmla="val 132030"/>
                <a:gd name="adj5" fmla="val -2962"/>
                <a:gd name="adj6" fmla="val 102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.bt-pager-prev</a:t>
              </a:r>
              <a:endParaRPr lang="ko-KR" altLang="en-US"/>
            </a:p>
          </p:txBody>
        </p:sp>
        <p:sp>
          <p:nvSpPr>
            <p:cNvPr id="16" name="설명선 2 15"/>
            <p:cNvSpPr/>
            <p:nvPr/>
          </p:nvSpPr>
          <p:spPr>
            <a:xfrm>
              <a:off x="3813723" y="1584966"/>
              <a:ext cx="1030779" cy="230387"/>
            </a:xfrm>
            <a:prstGeom prst="borderCallout2">
              <a:avLst>
                <a:gd name="adj1" fmla="val 7926"/>
                <a:gd name="adj2" fmla="val 106989"/>
                <a:gd name="adj3" fmla="val 7926"/>
                <a:gd name="adj4" fmla="val 127688"/>
                <a:gd name="adj5" fmla="val -129246"/>
                <a:gd name="adj6" fmla="val 1438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.bt-prev</a:t>
              </a:r>
              <a:endParaRPr lang="ko-KR" altLang="en-US"/>
            </a:p>
          </p:txBody>
        </p:sp>
        <p:sp>
          <p:nvSpPr>
            <p:cNvPr id="17" name="설명선 2 16"/>
            <p:cNvSpPr/>
            <p:nvPr/>
          </p:nvSpPr>
          <p:spPr>
            <a:xfrm>
              <a:off x="7445431" y="1563208"/>
              <a:ext cx="1025237" cy="230387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5639"/>
                <a:gd name="adj6" fmla="val -5536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.bt-next</a:t>
              </a:r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07973" y="967432"/>
              <a:ext cx="98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1  2  3</a:t>
              </a:r>
              <a:endParaRPr lang="ko-KR" altLang="en-US"/>
            </a:p>
          </p:txBody>
        </p:sp>
        <p:sp>
          <p:nvSpPr>
            <p:cNvPr id="19" name="설명선 2 18"/>
            <p:cNvSpPr/>
            <p:nvPr/>
          </p:nvSpPr>
          <p:spPr>
            <a:xfrm>
              <a:off x="3944389" y="369917"/>
              <a:ext cx="1168458" cy="230387"/>
            </a:xfrm>
            <a:prstGeom prst="borderCallout2">
              <a:avLst>
                <a:gd name="adj1" fmla="val 282146"/>
                <a:gd name="adj2" fmla="val 157991"/>
                <a:gd name="adj3" fmla="val -2898"/>
                <a:gd name="adj4" fmla="val 128948"/>
                <a:gd name="adj5" fmla="val 645"/>
                <a:gd name="adj6" fmla="val 107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startPage</a:t>
              </a:r>
              <a:endParaRPr lang="ko-KR" altLang="en-US"/>
            </a:p>
          </p:txBody>
        </p:sp>
        <p:sp>
          <p:nvSpPr>
            <p:cNvPr id="22" name="설명선 2 21"/>
            <p:cNvSpPr/>
            <p:nvPr/>
          </p:nvSpPr>
          <p:spPr>
            <a:xfrm>
              <a:off x="6954114" y="336664"/>
              <a:ext cx="1396540" cy="230387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96516"/>
                <a:gd name="adj6" fmla="val -3971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endPage</a:t>
              </a:r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781501" y="1326082"/>
              <a:ext cx="6816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설명선 2 24"/>
            <p:cNvSpPr/>
            <p:nvPr/>
          </p:nvSpPr>
          <p:spPr>
            <a:xfrm>
              <a:off x="5914502" y="1580220"/>
              <a:ext cx="1238599" cy="230387"/>
            </a:xfrm>
            <a:prstGeom prst="borderCallout2">
              <a:avLst>
                <a:gd name="adj1" fmla="val 22358"/>
                <a:gd name="adj2" fmla="val -4306"/>
                <a:gd name="adj3" fmla="val 22358"/>
                <a:gd name="adj4" fmla="val -18680"/>
                <a:gd name="adj5" fmla="val -107599"/>
                <a:gd name="adj6" fmla="val -128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pagerCnt</a:t>
              </a: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826953" y="1006272"/>
              <a:ext cx="523701" cy="282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&gt;|</a:t>
              </a:r>
              <a:endParaRPr lang="ko-KR" altLang="en-US"/>
            </a:p>
          </p:txBody>
        </p:sp>
        <p:sp>
          <p:nvSpPr>
            <p:cNvPr id="28" name="설명선 2 27"/>
            <p:cNvSpPr/>
            <p:nvPr/>
          </p:nvSpPr>
          <p:spPr>
            <a:xfrm>
              <a:off x="8999568" y="1292835"/>
              <a:ext cx="955964" cy="230387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1516"/>
                <a:gd name="adj6" fmla="val -692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.bt-last</a:t>
              </a: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786447" y="995158"/>
              <a:ext cx="523701" cy="282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|</a:t>
              </a:r>
              <a:r>
                <a:rPr lang="en-US" altLang="ko-KR" smtClean="0"/>
                <a:t>&lt;</a:t>
              </a:r>
              <a:endParaRPr lang="ko-KR" altLang="en-US"/>
            </a:p>
          </p:txBody>
        </p:sp>
        <p:sp>
          <p:nvSpPr>
            <p:cNvPr id="30" name="설명선 2 29"/>
            <p:cNvSpPr/>
            <p:nvPr/>
          </p:nvSpPr>
          <p:spPr>
            <a:xfrm>
              <a:off x="2028044" y="1199052"/>
              <a:ext cx="955964" cy="230387"/>
            </a:xfrm>
            <a:prstGeom prst="borderCallout2">
              <a:avLst>
                <a:gd name="adj1" fmla="val -53412"/>
                <a:gd name="adj2" fmla="val 182101"/>
                <a:gd name="adj3" fmla="val 710"/>
                <a:gd name="adj4" fmla="val 132030"/>
                <a:gd name="adj5" fmla="val 646"/>
                <a:gd name="adj6" fmla="val 1055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.bt-first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091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31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</cp:revision>
  <dcterms:created xsi:type="dcterms:W3CDTF">2020-11-16T06:10:03Z</dcterms:created>
  <dcterms:modified xsi:type="dcterms:W3CDTF">2020-11-16T07:14:45Z</dcterms:modified>
</cp:coreProperties>
</file>