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6" r:id="rId2"/>
    <p:sldId id="281" r:id="rId3"/>
    <p:sldId id="283" r:id="rId4"/>
    <p:sldId id="257" r:id="rId5"/>
    <p:sldId id="284" r:id="rId6"/>
    <p:sldId id="258" r:id="rId7"/>
    <p:sldId id="259" r:id="rId8"/>
    <p:sldId id="265" r:id="rId9"/>
    <p:sldId id="260" r:id="rId10"/>
    <p:sldId id="266" r:id="rId11"/>
    <p:sldId id="267" r:id="rId12"/>
    <p:sldId id="270" r:id="rId13"/>
    <p:sldId id="272" r:id="rId14"/>
    <p:sldId id="273" r:id="rId15"/>
    <p:sldId id="285" r:id="rId16"/>
    <p:sldId id="274" r:id="rId17"/>
    <p:sldId id="275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10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552" y="-3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F538-4333-4176-84F4-C9B876430CC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1EBE-BD7F-4684-AF6B-22612E461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 enjoy cooking, hiking and video games</a:t>
            </a:r>
          </a:p>
          <a:p>
            <a:r>
              <a:rPr lang="de-DE" smtClean="0"/>
              <a:t>I</a:t>
            </a:r>
            <a:r>
              <a:rPr lang="de-DE" baseline="0" smtClean="0"/>
              <a:t> like</a:t>
            </a:r>
            <a:r>
              <a:rPr lang="de-DE" smtClean="0"/>
              <a:t> Jazz and Progressive Metal</a:t>
            </a:r>
          </a:p>
          <a:p>
            <a:r>
              <a:rPr lang="de-DE" smtClean="0"/>
              <a:t>And</a:t>
            </a:r>
            <a:r>
              <a:rPr lang="de-DE" baseline="0" smtClean="0"/>
              <a:t> I‘v b</a:t>
            </a:r>
            <a:r>
              <a:rPr lang="de-DE" smtClean="0"/>
              <a:t>een playing the guitar for ~15 years, hit me up for lessons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Jet engine: Turbine can be seen in the red box</a:t>
            </a:r>
          </a:p>
          <a:p>
            <a:endParaRPr lang="de-DE" baseline="0" smtClean="0"/>
          </a:p>
          <a:p>
            <a:r>
              <a:rPr lang="de-DE" baseline="0" smtClean="0"/>
              <a:t>Motivation for cooling:</a:t>
            </a:r>
          </a:p>
          <a:p>
            <a:r>
              <a:rPr lang="de-DE" baseline="0" smtClean="0"/>
              <a:t>To have optimal</a:t>
            </a:r>
            <a:r>
              <a:rPr lang="de-DE" smtClean="0"/>
              <a:t> efficiency,</a:t>
            </a:r>
            <a:r>
              <a:rPr lang="de-DE" baseline="0" smtClean="0"/>
              <a:t> we need really hot gas (T_H big!)</a:t>
            </a:r>
            <a:endParaRPr lang="en-US" smtClean="0"/>
          </a:p>
          <a:p>
            <a:r>
              <a:rPr lang="de-DE" smtClean="0"/>
              <a:t>But:</a:t>
            </a:r>
            <a:r>
              <a:rPr lang="de-DE" baseline="0" smtClean="0"/>
              <a:t> Hot fluid melts material</a:t>
            </a:r>
          </a:p>
          <a:p>
            <a:r>
              <a:rPr lang="de-DE" baseline="0" smtClean="0"/>
              <a:t>Thus: Provide structural elements which provide cooling</a:t>
            </a: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End</a:t>
            </a:r>
            <a:r>
              <a:rPr lang="de-DE" baseline="0" smtClean="0"/>
              <a:t> of slide: Two examples: channels and film cooling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Bendy cooling channels</a:t>
            </a:r>
          </a:p>
          <a:p>
            <a:r>
              <a:rPr lang="de-DE" smtClean="0"/>
              <a:t>Trailing</a:t>
            </a:r>
            <a:r>
              <a:rPr lang="de-DE" baseline="0" smtClean="0"/>
              <a:t> edge ejection slots</a:t>
            </a:r>
          </a:p>
          <a:p>
            <a:r>
              <a:rPr lang="de-DE" baseline="0" smtClean="0"/>
              <a:t>Impingement inserts</a:t>
            </a:r>
          </a:p>
          <a:p>
            <a:r>
              <a:rPr lang="de-DE" baseline="0" smtClean="0"/>
              <a:t>Impingement inter-channel cooling</a:t>
            </a:r>
          </a:p>
          <a:p>
            <a:r>
              <a:rPr lang="de-DE" baseline="0" smtClean="0"/>
              <a:t>Pin-fin arrays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Fluid is the negative of the solid</a:t>
            </a:r>
          </a:p>
          <a:p>
            <a:r>
              <a:rPr lang="de-DE" smtClean="0"/>
              <a:t>Bounded symmetrically</a:t>
            </a:r>
            <a:r>
              <a:rPr lang="de-DE" baseline="0" smtClean="0"/>
              <a:t> to produce tiling of turbine stage</a:t>
            </a:r>
          </a:p>
          <a:p>
            <a:endParaRPr lang="de-DE" baseline="0" smtClean="0"/>
          </a:p>
          <a:p>
            <a:r>
              <a:rPr lang="de-DE" baseline="0" smtClean="0">
                <a:solidFill>
                  <a:srgbClr val="FF0000"/>
                </a:solidFill>
              </a:rPr>
              <a:t>SHOW 3D PRINT!!!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Evaluate </a:t>
            </a:r>
            <a:r>
              <a:rPr lang="de-DE" baseline="0" smtClean="0"/>
              <a:t>design using CFD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My</a:t>
            </a:r>
            <a:r>
              <a:rPr lang="de-DE" baseline="0" smtClean="0"/>
              <a:t> motivation:</a:t>
            </a:r>
          </a:p>
          <a:p>
            <a:r>
              <a:rPr lang="de-DE" baseline="0" smtClean="0"/>
              <a:t>Highly DSP related: To my knowledge, all known solutions use some kind of Wavelet/Fourier transform, which I always found interesting</a:t>
            </a:r>
          </a:p>
          <a:p>
            <a:endParaRPr lang="de-DE" baseline="0" smtClean="0"/>
          </a:p>
          <a:p>
            <a:endParaRPr lang="de-DE" baseline="0" smtClean="0"/>
          </a:p>
          <a:p>
            <a:endParaRPr lang="de-DE" baseline="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1EBE-BD7F-4684-AF6B-22612E4611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3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A26-0A3E-4729-AA5F-90F33F5A220B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8446-FA6B-4EE2-8CD4-1B2A2C696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5782"/>
            <a:ext cx="9144000" cy="2387600"/>
          </a:xfrm>
        </p:spPr>
        <p:txBody>
          <a:bodyPr/>
          <a:lstStyle/>
          <a:p>
            <a:r>
              <a:rPr lang="de-DE" smtClean="0"/>
              <a:t>Julian Lüken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43279"/>
            <a:ext cx="9144000" cy="1655762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Avid lover of all things Computer Science and Math</a:t>
            </a:r>
            <a:r>
              <a:rPr lang="en-US" smtClean="0"/>
              <a:t>.</a:t>
            </a:r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6746"/>
              </p:ext>
            </p:extLst>
          </p:nvPr>
        </p:nvGraphicFramePr>
        <p:xfrm>
          <a:off x="4364388" y="3756757"/>
          <a:ext cx="3758208" cy="78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3">
                  <a:extLst>
                    <a:ext uri="{9D8B030D-6E8A-4147-A177-3AD203B41FA5}">
                      <a16:colId xmlns:a16="http://schemas.microsoft.com/office/drawing/2014/main" val="1639610738"/>
                    </a:ext>
                  </a:extLst>
                </a:gridCol>
                <a:gridCol w="3283405">
                  <a:extLst>
                    <a:ext uri="{9D8B030D-6E8A-4147-A177-3AD203B41FA5}">
                      <a16:colId xmlns:a16="http://schemas.microsoft.com/office/drawing/2014/main" val="1076464760"/>
                    </a:ext>
                  </a:extLst>
                </a:gridCol>
              </a:tblGrid>
              <a:tr h="4112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https://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boolean-julian.github.io/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smtClean="0">
                          <a:solidFill>
                            <a:schemeClr val="tx1"/>
                          </a:solidFill>
                        </a:rPr>
                        <a:t>✉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julian-lueken@t-online.de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5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03" y="1090151"/>
            <a:ext cx="5345197" cy="28155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14" y="1697499"/>
            <a:ext cx="5581983" cy="7082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9912" y="3771047"/>
            <a:ext cx="51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smtClean="0"/>
              <a:t>Each </a:t>
            </a:r>
            <a:r>
              <a:rPr lang="de-DE" sz="2400" smtClean="0">
                <a:solidFill>
                  <a:schemeClr val="accent2"/>
                </a:solidFill>
              </a:rPr>
              <a:t>film cooling hole</a:t>
            </a:r>
            <a:r>
              <a:rPr lang="de-DE" sz="2400" smtClean="0"/>
              <a:t> is a subset of </a:t>
            </a:r>
            <a:r>
              <a:rPr lang="de-DE" sz="2400" smtClean="0">
                <a:solidFill>
                  <a:srgbClr val="FF0000"/>
                </a:solidFill>
              </a:rPr>
              <a:t>rays</a:t>
            </a:r>
            <a:r>
              <a:rPr lang="de-DE" sz="2400" smtClean="0"/>
              <a:t> originating in mid circle</a:t>
            </a:r>
          </a:p>
          <a:p>
            <a:pPr marL="342900" indent="-342900">
              <a:buAutoNum type="arabicPeriod"/>
            </a:pPr>
            <a:endParaRPr lang="de-DE" sz="2400" smtClean="0"/>
          </a:p>
          <a:p>
            <a:pPr marL="342900" indent="-342900">
              <a:buAutoNum type="arabicPeriod"/>
            </a:pPr>
            <a:r>
              <a:rPr lang="de-DE" sz="2400" smtClean="0"/>
              <a:t>Fortunately, </a:t>
            </a:r>
            <a:r>
              <a:rPr lang="de-DE" sz="2400" smtClean="0">
                <a:solidFill>
                  <a:srgbClr val="FF0000"/>
                </a:solidFill>
              </a:rPr>
              <a:t>ray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 is </a:t>
            </a:r>
            <a:r>
              <a:rPr lang="de-DE" sz="2400" b="1" smtClean="0"/>
              <a:t>simpler</a:t>
            </a:r>
            <a:r>
              <a:rPr lang="de-DE" sz="2400" smtClean="0"/>
              <a:t> than </a:t>
            </a:r>
            <a:r>
              <a:rPr lang="de-DE" sz="2400" smtClean="0">
                <a:solidFill>
                  <a:schemeClr val="accent2"/>
                </a:solidFill>
              </a:rPr>
              <a:t>surface</a:t>
            </a:r>
            <a:r>
              <a:rPr lang="de-DE" sz="2400" smtClean="0"/>
              <a:t>/</a:t>
            </a:r>
            <a:r>
              <a:rPr lang="de-DE" sz="2400" smtClean="0">
                <a:solidFill>
                  <a:schemeClr val="bg2">
                    <a:lumMod val="50000"/>
                  </a:schemeClr>
                </a:solidFill>
              </a:rPr>
              <a:t>surface</a:t>
            </a:r>
            <a:r>
              <a:rPr lang="de-DE" sz="2400" smtClean="0"/>
              <a:t> intersection</a:t>
            </a:r>
            <a:endParaRPr lang="de-DE" sz="2400"/>
          </a:p>
        </p:txBody>
      </p:sp>
      <p:sp>
        <p:nvSpPr>
          <p:cNvPr id="2" name="Textfeld 1"/>
          <p:cNvSpPr txBox="1"/>
          <p:nvPr/>
        </p:nvSpPr>
        <p:spPr>
          <a:xfrm>
            <a:off x="455889" y="4142730"/>
            <a:ext cx="459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smtClean="0"/>
              <a:t>Problem: We have to intersect the </a:t>
            </a:r>
            <a:r>
              <a:rPr lang="de-DE" sz="2800" smtClean="0">
                <a:solidFill>
                  <a:schemeClr val="accent2"/>
                </a:solidFill>
              </a:rPr>
              <a:t>film cooling hole surface </a:t>
            </a:r>
            <a:r>
              <a:rPr lang="de-DE" sz="2800" smtClean="0"/>
              <a:t>with the </a:t>
            </a:r>
            <a:r>
              <a:rPr lang="de-DE" sz="2800" smtClean="0">
                <a:solidFill>
                  <a:schemeClr val="bg2">
                    <a:lumMod val="50000"/>
                  </a:schemeClr>
                </a:solidFill>
              </a:rPr>
              <a:t>neighboring surfaces</a:t>
            </a:r>
          </a:p>
          <a:p>
            <a:pPr algn="ctr"/>
            <a:r>
              <a:rPr lang="de-DE" sz="2800" smtClean="0">
                <a:sym typeface="Wingdings" panose="05000000000000000000" pitchFamily="2" charset="2"/>
              </a:rPr>
              <a:t> </a:t>
            </a:r>
            <a:r>
              <a:rPr lang="de-DE" sz="2800" b="1" smtClean="0">
                <a:sym typeface="Wingdings" panose="05000000000000000000" pitchFamily="2" charset="2"/>
              </a:rPr>
              <a:t>Difficult</a:t>
            </a:r>
            <a:endParaRPr lang="en-US" sz="2800" b="1"/>
          </a:p>
        </p:txBody>
      </p:sp>
      <p:sp>
        <p:nvSpPr>
          <p:cNvPr id="3" name="Textfeld 2"/>
          <p:cNvSpPr txBox="1"/>
          <p:nvPr/>
        </p:nvSpPr>
        <p:spPr>
          <a:xfrm>
            <a:off x="7858125" y="975221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But luckily we notice: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8140253" y="3251696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 other words,</a:t>
            </a:r>
            <a:endParaRPr lang="en-US"/>
          </a:p>
        </p:txBody>
      </p:sp>
      <p:sp>
        <p:nvSpPr>
          <p:cNvPr id="4" name="Pfeil nach rechts 3"/>
          <p:cNvSpPr/>
          <p:nvPr/>
        </p:nvSpPr>
        <p:spPr>
          <a:xfrm>
            <a:off x="5460932" y="2199024"/>
            <a:ext cx="776282" cy="1778786"/>
          </a:xfrm>
          <a:prstGeom prst="rightArrow">
            <a:avLst>
              <a:gd name="adj1" fmla="val 29652"/>
              <a:gd name="adj2" fmla="val 78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3652063"/>
            <a:ext cx="5543703" cy="30214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" y="1180389"/>
            <a:ext cx="3849136" cy="20275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05" y="630725"/>
            <a:ext cx="4361820" cy="2284464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8023969">
            <a:off x="2927758" y="3425561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/>
          <p:cNvSpPr/>
          <p:nvPr/>
        </p:nvSpPr>
        <p:spPr>
          <a:xfrm rot="2515368">
            <a:off x="9043457" y="3167618"/>
            <a:ext cx="402671" cy="768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950" y="317043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Original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4875" y="5873090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Ray </a:t>
            </a:r>
            <a:r>
              <a:rPr lang="de-DE" err="1" smtClean="0"/>
              <a:t>marching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688446" y="287599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Intersected</a:t>
            </a:r>
            <a:r>
              <a:rPr lang="de-DE" smtClean="0"/>
              <a:t> </a:t>
            </a:r>
            <a:r>
              <a:rPr lang="de-DE" err="1" smtClean="0"/>
              <a:t>shape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9450" y="446059"/>
            <a:ext cx="494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2: Film cooling hole </a:t>
            </a:r>
            <a:r>
              <a:rPr lang="de-DE" b="1" err="1" smtClean="0"/>
              <a:t>intersection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18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9" y="478172"/>
            <a:ext cx="8456366" cy="6379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surfaces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25902" y="3952506"/>
            <a:ext cx="1958194" cy="33007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11" y="1615145"/>
            <a:ext cx="2724540" cy="242697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23071" y="1557666"/>
            <a:ext cx="714375" cy="77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503815" y="4623803"/>
            <a:ext cx="3267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/>
              <a:t>CoolingGen</a:t>
            </a:r>
            <a:r>
              <a:rPr lang="de-DE" sz="2400" smtClean="0"/>
              <a:t> provides the tools to create many different such geometries</a:t>
            </a:r>
          </a:p>
        </p:txBody>
      </p:sp>
    </p:spTree>
    <p:extLst>
      <p:ext uri="{BB962C8B-B14F-4D97-AF65-F5344CB8AC3E}">
        <p14:creationId xmlns:p14="http://schemas.microsoft.com/office/powerpoint/2010/main" val="9379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solids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877628"/>
            <a:ext cx="12058650" cy="478479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552956" y="199605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Solid volume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978521" y="3295269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Fluid volume</a:t>
            </a:r>
            <a:endParaRPr lang="en-US"/>
          </a:p>
        </p:txBody>
      </p:sp>
      <p:pic>
        <p:nvPicPr>
          <p:cNvPr id="2052" name="Picture 4" descr="https://i.stack.imgur.com/qqjj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58" y="365125"/>
            <a:ext cx="3261792" cy="23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29001" y="365125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Turbine stage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Resulting</a:t>
            </a:r>
            <a:r>
              <a:rPr lang="de-DE" smtClean="0"/>
              <a:t> CFD Simulation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9" y="1502959"/>
            <a:ext cx="11191321" cy="43685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110" y="365125"/>
            <a:ext cx="862550" cy="31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About me </a:t>
            </a:r>
            <a:r>
              <a:rPr lang="de-DE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Scientific project and current occupation: </a:t>
            </a:r>
            <a:r>
              <a:rPr lang="de-DE" b="1" smtClean="0">
                <a:solidFill>
                  <a:schemeClr val="bg2">
                    <a:lumMod val="75000"/>
                  </a:schemeClr>
                </a:solidFill>
              </a:rPr>
              <a:t>CoolingGen</a:t>
            </a:r>
          </a:p>
          <a:p>
            <a:pPr marL="514350" indent="-514350">
              <a:buAutoNum type="arabicPeriod"/>
            </a:pPr>
            <a:r>
              <a:rPr lang="de-DE" smtClean="0"/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/>
              <a:t>Computer Tomography</a:t>
            </a:r>
            <a:endParaRPr lang="de-DE" sz="3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smtClean="0"/>
              <a:t>X-</a:t>
            </a:r>
            <a:r>
              <a:rPr lang="de-DE" sz="2400" err="1" smtClean="0"/>
              <a:t>rays</a:t>
            </a:r>
            <a:r>
              <a:rPr lang="de-DE" sz="2400" smtClean="0"/>
              <a:t> </a:t>
            </a:r>
            <a:r>
              <a:rPr lang="de-DE" sz="2400" err="1" smtClean="0"/>
              <a:t>traversing</a:t>
            </a:r>
            <a:r>
              <a:rPr lang="de-DE" sz="2400" smtClean="0"/>
              <a:t> a </a:t>
            </a:r>
            <a:r>
              <a:rPr lang="de-DE" sz="2400" err="1" smtClean="0"/>
              <a:t>small</a:t>
            </a:r>
            <a:r>
              <a:rPr lang="de-DE" sz="2400" smtClean="0"/>
              <a:t> </a:t>
            </a:r>
            <a:r>
              <a:rPr lang="de-DE" sz="2400" err="1" smtClean="0"/>
              <a:t>distance</a:t>
            </a:r>
            <a:r>
              <a:rPr lang="de-DE" sz="2400" smtClean="0"/>
              <a:t> </a:t>
            </a:r>
            <a:r>
              <a:rPr lang="de-DE" sz="2400" err="1" smtClean="0"/>
              <a:t>suffer</a:t>
            </a:r>
            <a:r>
              <a:rPr lang="de-DE" sz="2400" smtClean="0"/>
              <a:t> a relative </a:t>
            </a:r>
            <a:r>
              <a:rPr lang="de-DE" sz="2400" err="1" smtClean="0"/>
              <a:t>intensity</a:t>
            </a:r>
            <a:r>
              <a:rPr lang="de-DE" sz="2400" smtClean="0"/>
              <a:t> </a:t>
            </a:r>
            <a:r>
              <a:rPr lang="de-DE" sz="2400" err="1" smtClean="0"/>
              <a:t>loss</a:t>
            </a:r>
            <a:r>
              <a:rPr lang="de-DE" sz="2400"/>
              <a:t>:</a:t>
            </a:r>
            <a:endParaRPr lang="de-DE" sz="2400" smtClean="0"/>
          </a:p>
          <a:p>
            <a:pPr marL="0" indent="0">
              <a:buNone/>
            </a:pPr>
            <a:r>
              <a:rPr lang="de-DE" sz="2400" smtClean="0"/>
              <a:t>Beam </a:t>
            </a:r>
            <a:r>
              <a:rPr lang="de-DE" sz="2400" err="1" smtClean="0"/>
              <a:t>is</a:t>
            </a:r>
            <a:r>
              <a:rPr lang="de-DE" sz="2400" smtClean="0"/>
              <a:t> </a:t>
            </a:r>
            <a:r>
              <a:rPr lang="de-DE" sz="2400" err="1" smtClean="0"/>
              <a:t>strongly</a:t>
            </a:r>
            <a:r>
              <a:rPr lang="de-DE" sz="2400" smtClean="0"/>
              <a:t> </a:t>
            </a:r>
            <a:r>
              <a:rPr lang="de-DE" sz="2400" err="1" smtClean="0"/>
              <a:t>focused</a:t>
            </a:r>
            <a:r>
              <a:rPr lang="de-DE" sz="2400" smtClean="0"/>
              <a:t> </a:t>
            </a:r>
            <a:r>
              <a:rPr lang="de-DE" sz="2400" smtClean="0">
                <a:sym typeface="Wingdings" panose="05000000000000000000" pitchFamily="2" charset="2"/>
              </a:rPr>
              <a:t> </a:t>
            </a:r>
            <a:r>
              <a:rPr lang="de-DE" sz="2400" err="1" smtClean="0">
                <a:sym typeface="Wingdings" panose="05000000000000000000" pitchFamily="2" charset="2"/>
              </a:rPr>
              <a:t>Assume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line</a:t>
            </a:r>
            <a:r>
              <a:rPr lang="de-DE" sz="2400" smtClean="0">
                <a:sym typeface="Wingdings" panose="05000000000000000000" pitchFamily="2" charset="2"/>
              </a:rPr>
              <a:t>:</a:t>
            </a: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smtClean="0">
                <a:sym typeface="Wingdings" panose="05000000000000000000" pitchFamily="2" charset="2"/>
              </a:rPr>
              <a:t>Set </a:t>
            </a:r>
            <a:r>
              <a:rPr lang="de-DE" sz="2400" err="1" smtClean="0">
                <a:sym typeface="Wingdings" panose="05000000000000000000" pitchFamily="2" charset="2"/>
              </a:rPr>
              <a:t>up</a:t>
            </a:r>
            <a:r>
              <a:rPr lang="de-DE" sz="2400" smtClean="0">
                <a:sym typeface="Wingdings" panose="05000000000000000000" pitchFamily="2" charset="2"/>
              </a:rPr>
              <a:t> differential </a:t>
            </a:r>
            <a:r>
              <a:rPr lang="de-DE" sz="2400" err="1" smtClean="0">
                <a:sym typeface="Wingdings" panose="05000000000000000000" pitchFamily="2" charset="2"/>
              </a:rPr>
              <a:t>equation</a:t>
            </a:r>
            <a:r>
              <a:rPr lang="de-DE" sz="2400" smtClean="0">
                <a:sym typeface="Wingdings" panose="05000000000000000000" pitchFamily="2" charset="2"/>
              </a:rPr>
              <a:t>:</a:t>
            </a: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err="1" smtClean="0">
                <a:sym typeface="Wingdings" panose="05000000000000000000" pitchFamily="2" charset="2"/>
              </a:rPr>
              <a:t>Integrate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along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line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to</a:t>
            </a:r>
            <a:r>
              <a:rPr lang="de-DE" sz="2400" smtClean="0">
                <a:sym typeface="Wingdings" panose="05000000000000000000" pitchFamily="2" charset="2"/>
              </a:rPr>
              <a:t> find:</a:t>
            </a:r>
            <a:endParaRPr lang="de-DE" sz="2400">
              <a:sym typeface="Wingdings" panose="05000000000000000000" pitchFamily="2" charset="2"/>
            </a:endParaRPr>
          </a:p>
          <a:p>
            <a:endParaRPr lang="de-DE" sz="2400" smtClean="0">
              <a:sym typeface="Wingdings" panose="05000000000000000000" pitchFamily="2" charset="2"/>
            </a:endParaRPr>
          </a:p>
          <a:p>
            <a:endParaRPr lang="de-DE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err="1" smtClean="0">
                <a:sym typeface="Wingdings" panose="05000000000000000000" pitchFamily="2" charset="2"/>
              </a:rPr>
              <a:t>Which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is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where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we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get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err="1" smtClean="0">
                <a:sym typeface="Wingdings" panose="05000000000000000000" pitchFamily="2" charset="2"/>
              </a:rPr>
              <a:t>the</a:t>
            </a:r>
            <a:r>
              <a:rPr lang="de-DE" sz="2400" smtClean="0">
                <a:sym typeface="Wingdings" panose="05000000000000000000" pitchFamily="2" charset="2"/>
              </a:rPr>
              <a:t> </a:t>
            </a:r>
            <a:r>
              <a:rPr lang="de-DE" sz="2400" b="1" smtClean="0">
                <a:sym typeface="Wingdings" panose="05000000000000000000" pitchFamily="2" charset="2"/>
              </a:rPr>
              <a:t>Radon </a:t>
            </a:r>
            <a:r>
              <a:rPr lang="de-DE" sz="2400" b="1" err="1" smtClean="0">
                <a:sym typeface="Wingdings" panose="05000000000000000000" pitchFamily="2" charset="2"/>
              </a:rPr>
              <a:t>transform</a:t>
            </a:r>
            <a:r>
              <a:rPr lang="de-DE" sz="2400" b="1" smtClean="0">
                <a:sym typeface="Wingdings" panose="05000000000000000000" pitchFamily="2" charset="2"/>
              </a:rPr>
              <a:t> R</a:t>
            </a:r>
            <a:endParaRPr lang="de-DE" sz="24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smtClean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351" y="1590676"/>
            <a:ext cx="1952898" cy="800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79" y="2425813"/>
            <a:ext cx="3915321" cy="6001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34" y="3160909"/>
            <a:ext cx="2792666" cy="6083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" y="4410763"/>
            <a:ext cx="8352426" cy="8287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38" y="5877080"/>
            <a:ext cx="6274781" cy="6219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63" y="321398"/>
            <a:ext cx="3658388" cy="11462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674" y="4062900"/>
            <a:ext cx="2706353" cy="25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Essential </a:t>
            </a:r>
            <a:r>
              <a:rPr lang="de-DE" err="1" smtClean="0"/>
              <a:t>task</a:t>
            </a:r>
            <a:r>
              <a:rPr lang="de-DE" smtClean="0"/>
              <a:t> in 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err="1" smtClean="0"/>
              <a:t>We</a:t>
            </a:r>
            <a:r>
              <a:rPr lang="de-DE" smtClean="0"/>
              <a:t> </a:t>
            </a:r>
            <a:r>
              <a:rPr lang="de-DE" err="1" smtClean="0"/>
              <a:t>want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b="1" smtClean="0"/>
              <a:t> </a:t>
            </a:r>
            <a:r>
              <a:rPr lang="de-DE" b="1" err="1"/>
              <a:t>r</a:t>
            </a:r>
            <a:r>
              <a:rPr lang="de-DE" b="1" err="1" smtClean="0"/>
              <a:t>econstruct</a:t>
            </a:r>
            <a:r>
              <a:rPr lang="de-DE" b="1" smtClean="0"/>
              <a:t> </a:t>
            </a:r>
            <a:r>
              <a:rPr lang="de-DE" b="1" err="1" smtClean="0"/>
              <a:t>the</a:t>
            </a:r>
            <a:r>
              <a:rPr lang="de-DE" b="1" smtClean="0"/>
              <a:t> </a:t>
            </a:r>
            <a:r>
              <a:rPr lang="de-DE" b="1" err="1" smtClean="0"/>
              <a:t>density</a:t>
            </a:r>
            <a:r>
              <a:rPr lang="de-DE" b="1" smtClean="0"/>
              <a:t> </a:t>
            </a:r>
            <a:r>
              <a:rPr lang="de-DE" b="1" err="1" smtClean="0"/>
              <a:t>function</a:t>
            </a:r>
            <a:r>
              <a:rPr lang="de-DE" b="1" smtClean="0"/>
              <a:t> </a:t>
            </a:r>
            <a:r>
              <a:rPr lang="de-DE" err="1" smtClean="0"/>
              <a:t>from</a:t>
            </a:r>
            <a:r>
              <a:rPr lang="de-DE" smtClean="0"/>
              <a:t> </a:t>
            </a:r>
            <a:r>
              <a:rPr lang="de-DE" err="1" smtClean="0"/>
              <a:t>its</a:t>
            </a:r>
            <a:r>
              <a:rPr lang="de-DE" smtClean="0"/>
              <a:t>‘ Radon </a:t>
            </a:r>
            <a:r>
              <a:rPr lang="de-DE" err="1" smtClean="0"/>
              <a:t>transform</a:t>
            </a:r>
            <a:r>
              <a:rPr lang="de-DE" smtClean="0"/>
              <a:t> (</a:t>
            </a:r>
            <a:r>
              <a:rPr lang="de-DE" err="1" smtClean="0"/>
              <a:t>or</a:t>
            </a:r>
            <a:r>
              <a:rPr lang="de-DE" smtClean="0"/>
              <a:t> in n-dimensional </a:t>
            </a:r>
            <a:r>
              <a:rPr lang="de-DE" err="1" smtClean="0"/>
              <a:t>space</a:t>
            </a:r>
            <a:r>
              <a:rPr lang="de-DE" smtClean="0"/>
              <a:t>,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b="1" smtClean="0"/>
              <a:t>John </a:t>
            </a:r>
            <a:r>
              <a:rPr lang="de-DE" b="1" err="1" smtClean="0"/>
              <a:t>transform</a:t>
            </a:r>
            <a:r>
              <a:rPr lang="de-DE" smtClean="0"/>
              <a:t>) </a:t>
            </a:r>
            <a:r>
              <a:rPr lang="de-DE" smtClean="0">
                <a:sym typeface="Wingdings" panose="05000000000000000000" pitchFamily="2" charset="2"/>
              </a:rPr>
              <a:t> Inverse problem</a:t>
            </a:r>
            <a:endParaRPr lang="de-DE" smtClean="0"/>
          </a:p>
          <a:p>
            <a:r>
              <a:rPr lang="de-DE" b="1" smtClean="0"/>
              <a:t>But</a:t>
            </a:r>
            <a:r>
              <a:rPr lang="de-DE" smtClean="0"/>
              <a:t>: Analytic inversion not feasible (ill-posed), many different factors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Finitely </a:t>
            </a:r>
            <a:r>
              <a:rPr lang="de-DE">
                <a:sym typeface="Wingdings" panose="05000000000000000000" pitchFamily="2" charset="2"/>
              </a:rPr>
              <a:t>many </a:t>
            </a:r>
            <a:r>
              <a:rPr lang="de-DE" smtClean="0">
                <a:sym typeface="Wingdings" panose="05000000000000000000" pitchFamily="2" charset="2"/>
              </a:rPr>
              <a:t>measurements  No uniqueness of solution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Non-locality of solution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...</a:t>
            </a:r>
          </a:p>
          <a:p>
            <a:r>
              <a:rPr lang="de-DE" b="1" smtClean="0"/>
              <a:t>Fascinating and challenging</a:t>
            </a:r>
            <a:r>
              <a:rPr lang="de-DE" smtClean="0"/>
              <a:t>: Many quite different approaches to solve inverse problem</a:t>
            </a:r>
          </a:p>
          <a:p>
            <a:pPr lvl="1"/>
            <a:r>
              <a:rPr lang="de-DE" smtClean="0"/>
              <a:t>Algebraic reconstruction technique (Overdetermined linear system </a:t>
            </a:r>
            <a:r>
              <a:rPr lang="de-DE" smtClean="0">
                <a:sym typeface="Wingdings" panose="05000000000000000000" pitchFamily="2" charset="2"/>
              </a:rPr>
              <a:t> Kaczmarz)</a:t>
            </a:r>
            <a:endParaRPr lang="de-DE" smtClean="0"/>
          </a:p>
          <a:p>
            <a:pPr lvl="1"/>
            <a:r>
              <a:rPr lang="de-DE" smtClean="0"/>
              <a:t>Cormack inversion formula</a:t>
            </a:r>
          </a:p>
          <a:p>
            <a:pPr lvl="1"/>
            <a:r>
              <a:rPr lang="de-DE" smtClean="0"/>
              <a:t>Filtered back projection</a:t>
            </a:r>
          </a:p>
          <a:p>
            <a:pPr lvl="1"/>
            <a:r>
              <a:rPr lang="de-DE" smtClean="0"/>
              <a:t>Fourier reconstruction</a:t>
            </a:r>
          </a:p>
          <a:p>
            <a:pPr lvl="1"/>
            <a:r>
              <a:rPr lang="de-DE" smtClean="0"/>
              <a:t>…</a:t>
            </a:r>
          </a:p>
          <a:p>
            <a:pPr lvl="1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63" y="321398"/>
            <a:ext cx="3658388" cy="11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Dr. rer. nat. habil. Gerlind Plonka-Hoch</a:t>
            </a:r>
            <a:r>
              <a:rPr lang="de-DE" smtClean="0"/>
              <a:t> for sparking my interest in Fourier Analysis, Image Reconstruction and especially CT</a:t>
            </a:r>
            <a:endParaRPr lang="de-DE"/>
          </a:p>
          <a:p>
            <a:r>
              <a:rPr lang="de-DE" b="1" smtClean="0"/>
              <a:t>Robin Schöffler </a:t>
            </a:r>
            <a:r>
              <a:rPr lang="de-DE" smtClean="0"/>
              <a:t>for teaching me about jet engines</a:t>
            </a:r>
          </a:p>
          <a:p>
            <a:r>
              <a:rPr lang="de-DE" b="1" smtClean="0"/>
              <a:t>Nina Brose </a:t>
            </a:r>
            <a:r>
              <a:rPr lang="de-DE" smtClean="0"/>
              <a:t>for the nice CFD imagery</a:t>
            </a:r>
          </a:p>
        </p:txBody>
      </p:sp>
    </p:spTree>
    <p:extLst>
      <p:ext uri="{BB962C8B-B14F-4D97-AF65-F5344CB8AC3E}">
        <p14:creationId xmlns:p14="http://schemas.microsoft.com/office/powerpoint/2010/main" val="19388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4821"/>
            <a:ext cx="10515600" cy="1325563"/>
          </a:xfrm>
        </p:spPr>
        <p:txBody>
          <a:bodyPr/>
          <a:lstStyle/>
          <a:p>
            <a:pPr algn="ctr"/>
            <a:r>
              <a:rPr lang="de-DE" smtClean="0"/>
              <a:t>Thank you for your attention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073399"/>
            <a:ext cx="10515600" cy="310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2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514350" indent="-514350">
              <a:buAutoNum type="arabicPeriod"/>
            </a:pPr>
            <a:r>
              <a:rPr lang="de-DE" smtClean="0"/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/>
              <a:t>About me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smtClean="0"/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Scientific project and current occupation: </a:t>
            </a:r>
            <a:r>
              <a:rPr lang="de-DE" b="1" smtClean="0">
                <a:solidFill>
                  <a:schemeClr val="bg2">
                    <a:lumMod val="75000"/>
                  </a:schemeClr>
                </a:solidFill>
              </a:rPr>
              <a:t>CoolingGen</a:t>
            </a: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About</a:t>
            </a:r>
            <a:r>
              <a:rPr lang="de-DE" smtClean="0"/>
              <a:t> </a:t>
            </a:r>
            <a:r>
              <a:rPr lang="de-DE" err="1" smtClean="0"/>
              <a:t>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6174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B. Sc. and M. Sc. in </a:t>
            </a:r>
            <a:r>
              <a:rPr lang="en-US" b="1" smtClean="0"/>
              <a:t>Applied</a:t>
            </a:r>
            <a:r>
              <a:rPr lang="en-US" smtClean="0"/>
              <a:t> </a:t>
            </a:r>
            <a:r>
              <a:rPr lang="en-US" b="1" noProof="1" smtClean="0"/>
              <a:t>Computer</a:t>
            </a:r>
            <a:r>
              <a:rPr lang="en-US" b="1" smtClean="0"/>
              <a:t> Science</a:t>
            </a:r>
          </a:p>
          <a:p>
            <a:pPr lvl="1"/>
            <a:r>
              <a:rPr lang="en-US" smtClean="0"/>
              <a:t>Areas of specialization: </a:t>
            </a:r>
            <a:r>
              <a:rPr lang="en-US" b="1" smtClean="0"/>
              <a:t>Scientific Computing</a:t>
            </a:r>
            <a:r>
              <a:rPr lang="en-US" smtClean="0"/>
              <a:t>, </a:t>
            </a:r>
            <a:r>
              <a:rPr lang="en-US" b="1" smtClean="0"/>
              <a:t>Digital Signal Processing</a:t>
            </a:r>
          </a:p>
          <a:p>
            <a:r>
              <a:rPr lang="en-US" smtClean="0"/>
              <a:t>Proficiency in </a:t>
            </a:r>
            <a:r>
              <a:rPr lang="en-US" b="1" smtClean="0"/>
              <a:t>math</a:t>
            </a:r>
            <a:r>
              <a:rPr lang="en-US" smtClean="0"/>
              <a:t> and </a:t>
            </a:r>
            <a:r>
              <a:rPr lang="en-US" b="1" smtClean="0"/>
              <a:t>programming</a:t>
            </a:r>
            <a:r>
              <a:rPr lang="en-US" smtClean="0"/>
              <a:t>, especially </a:t>
            </a:r>
            <a:r>
              <a:rPr lang="en-US" b="1" smtClean="0"/>
              <a:t>Computer-Aided Design (CAD)</a:t>
            </a:r>
            <a:r>
              <a:rPr lang="en-US" smtClean="0"/>
              <a:t> and </a:t>
            </a:r>
            <a:r>
              <a:rPr lang="en-US" b="1" smtClean="0"/>
              <a:t>Computer Tomography</a:t>
            </a:r>
          </a:p>
          <a:p>
            <a:r>
              <a:rPr lang="en-US"/>
              <a:t>Currently working at the </a:t>
            </a:r>
            <a:r>
              <a:rPr lang="en-US" b="1"/>
              <a:t>German Aerospace Center </a:t>
            </a:r>
            <a:r>
              <a:rPr lang="en-US"/>
              <a:t>(since 2021)</a:t>
            </a:r>
          </a:p>
          <a:p>
            <a:pPr lvl="1"/>
            <a:r>
              <a:rPr lang="en-US"/>
              <a:t>Institute of Propulsion Technology, Turbine Department in Göttingen (DE)</a:t>
            </a:r>
          </a:p>
          <a:p>
            <a:pPr lvl="1"/>
            <a:r>
              <a:rPr lang="en-US"/>
              <a:t>Thesis project </a:t>
            </a:r>
            <a:r>
              <a:rPr lang="en-US" b="1"/>
              <a:t>CoolingGen </a:t>
            </a:r>
            <a:endParaRPr lang="en-US"/>
          </a:p>
          <a:p>
            <a:pPr marL="0" indent="0">
              <a:buNone/>
            </a:pPr>
            <a:endParaRPr lang="en-US" b="1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8" y="4323241"/>
            <a:ext cx="3155025" cy="241542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74" y="365125"/>
            <a:ext cx="3487669" cy="17521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r="2139"/>
          <a:stretch/>
        </p:blipFill>
        <p:spPr>
          <a:xfrm>
            <a:off x="7815057" y="2425187"/>
            <a:ext cx="3887993" cy="14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About me </a:t>
            </a:r>
            <a:r>
              <a:rPr lang="de-DE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e-DE" smtClean="0"/>
              <a:t>Scientific project and current occupation: </a:t>
            </a:r>
            <a:r>
              <a:rPr lang="de-DE" b="1" smtClean="0"/>
              <a:t>CoolingGen</a:t>
            </a:r>
          </a:p>
          <a:p>
            <a:pPr marL="514350" indent="-514350">
              <a:buAutoNum type="arabicPeriod"/>
            </a:pPr>
            <a:r>
              <a:rPr lang="de-DE" smtClean="0">
                <a:solidFill>
                  <a:schemeClr val="bg2">
                    <a:lumMod val="75000"/>
                  </a:schemeClr>
                </a:solidFill>
              </a:rPr>
              <a:t>My interest in Computer Tomography</a:t>
            </a:r>
          </a:p>
          <a:p>
            <a:pPr marL="514350" indent="-514350">
              <a:buAutoNum type="arabicPeriod"/>
            </a:pPr>
            <a:endParaRPr lang="de-DE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lls-royce.com/~/media/Images/R/Rolls-Royce/content-images/related-links-image-gallery/sustainability/fuel-efficiency-large-tcm92-449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b="13089"/>
          <a:stretch/>
        </p:blipFill>
        <p:spPr bwMode="auto">
          <a:xfrm>
            <a:off x="8144229" y="0"/>
            <a:ext cx="3642304" cy="30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94869"/>
            <a:ext cx="10515600" cy="3182093"/>
          </a:xfrm>
        </p:spPr>
        <p:txBody>
          <a:bodyPr>
            <a:normAutofit/>
          </a:bodyPr>
          <a:lstStyle/>
          <a:p>
            <a:r>
              <a:rPr lang="de-DE" b="1" smtClean="0"/>
              <a:t>State-of-the-art</a:t>
            </a:r>
            <a:r>
              <a:rPr lang="de-DE" smtClean="0"/>
              <a:t> </a:t>
            </a:r>
            <a:r>
              <a:rPr lang="de-DE" err="1"/>
              <a:t>tool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</a:t>
            </a:r>
            <a:r>
              <a:rPr lang="de-DE" err="1" smtClean="0"/>
              <a:t>arametric</a:t>
            </a:r>
            <a:r>
              <a:rPr lang="de-DE" smtClean="0"/>
              <a:t> </a:t>
            </a:r>
            <a:r>
              <a:rPr lang="de-DE" err="1" smtClean="0"/>
              <a:t>modelling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3D </a:t>
            </a:r>
            <a:r>
              <a:rPr lang="de-DE" err="1" smtClean="0"/>
              <a:t>turbine</a:t>
            </a:r>
            <a:r>
              <a:rPr lang="de-DE" smtClean="0"/>
              <a:t> blade/</a:t>
            </a:r>
            <a:r>
              <a:rPr lang="de-DE" err="1" smtClean="0"/>
              <a:t>vane</a:t>
            </a:r>
            <a:r>
              <a:rPr lang="de-DE" smtClean="0"/>
              <a:t> geometries at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b="1" smtClean="0"/>
              <a:t>German Aerospace Center</a:t>
            </a:r>
          </a:p>
          <a:p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b="1" err="1" smtClean="0"/>
              <a:t>custom</a:t>
            </a:r>
            <a:r>
              <a:rPr lang="de-DE" b="1" smtClean="0"/>
              <a:t> CAD </a:t>
            </a:r>
            <a:r>
              <a:rPr lang="de-DE" b="1" err="1" smtClean="0"/>
              <a:t>kernel</a:t>
            </a:r>
            <a:endParaRPr lang="de-DE" b="1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smtClean="0"/>
              <a:t>NURBS</a:t>
            </a:r>
            <a:r>
              <a:rPr lang="de-DE" smtClean="0"/>
              <a:t>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representation</a:t>
            </a:r>
            <a:endParaRPr lang="de-DE" smtClean="0"/>
          </a:p>
          <a:p>
            <a:r>
              <a:rPr lang="de-DE" err="1" smtClean="0"/>
              <a:t>Uses</a:t>
            </a:r>
            <a:r>
              <a:rPr lang="de-DE" smtClean="0"/>
              <a:t> </a:t>
            </a:r>
            <a:r>
              <a:rPr lang="de-DE" b="1" err="1" smtClean="0"/>
              <a:t>streamsurface</a:t>
            </a:r>
            <a:r>
              <a:rPr lang="de-DE" b="1" smtClean="0"/>
              <a:t> </a:t>
            </a:r>
            <a:r>
              <a:rPr lang="de-DE" b="1" err="1" smtClean="0"/>
              <a:t>coordinate</a:t>
            </a:r>
            <a:r>
              <a:rPr lang="de-DE" b="1" smtClean="0"/>
              <a:t> </a:t>
            </a:r>
            <a:r>
              <a:rPr lang="de-DE" b="1" err="1" smtClean="0"/>
              <a:t>transformation</a:t>
            </a:r>
            <a:r>
              <a:rPr lang="de-DE" b="1" smtClean="0"/>
              <a:t> </a:t>
            </a:r>
            <a:r>
              <a:rPr lang="de-DE" err="1" smtClean="0"/>
              <a:t>coupled</a:t>
            </a:r>
            <a:r>
              <a:rPr lang="de-DE" smtClean="0"/>
              <a:t> </a:t>
            </a:r>
            <a:r>
              <a:rPr lang="de-DE" err="1" smtClean="0"/>
              <a:t>with</a:t>
            </a:r>
            <a:r>
              <a:rPr lang="de-DE" smtClean="0"/>
              <a:t> </a:t>
            </a:r>
            <a:r>
              <a:rPr lang="de-DE" b="1" err="1" smtClean="0"/>
              <a:t>custom</a:t>
            </a:r>
            <a:r>
              <a:rPr lang="de-DE" smtClean="0"/>
              <a:t> </a:t>
            </a:r>
            <a:r>
              <a:rPr lang="de-DE" b="1" err="1" smtClean="0"/>
              <a:t>algorithms</a:t>
            </a:r>
            <a:r>
              <a:rPr lang="de-DE" smtClean="0"/>
              <a:t> (</a:t>
            </a:r>
            <a:r>
              <a:rPr lang="de-DE" err="1" smtClean="0"/>
              <a:t>fillet</a:t>
            </a:r>
            <a:r>
              <a:rPr lang="de-DE" smtClean="0"/>
              <a:t> </a:t>
            </a:r>
            <a:r>
              <a:rPr lang="de-DE" err="1" smtClean="0"/>
              <a:t>creation</a:t>
            </a:r>
            <a:r>
              <a:rPr lang="de-DE" smtClean="0"/>
              <a:t>, </a:t>
            </a:r>
            <a:r>
              <a:rPr lang="de-DE" err="1" smtClean="0"/>
              <a:t>ray</a:t>
            </a:r>
            <a:r>
              <a:rPr lang="de-DE" smtClean="0"/>
              <a:t> </a:t>
            </a:r>
            <a:r>
              <a:rPr lang="de-DE" err="1" smtClean="0"/>
              <a:t>marching</a:t>
            </a:r>
            <a:r>
              <a:rPr lang="de-DE" smtClean="0"/>
              <a:t>, …) </a:t>
            </a:r>
            <a:r>
              <a:rPr lang="de-DE" err="1" smtClean="0"/>
              <a:t>for</a:t>
            </a:r>
            <a:r>
              <a:rPr lang="de-DE" smtClean="0"/>
              <a:t> fast </a:t>
            </a:r>
            <a:r>
              <a:rPr lang="de-DE" err="1" smtClean="0"/>
              <a:t>geometry</a:t>
            </a:r>
            <a:r>
              <a:rPr lang="de-DE" smtClean="0"/>
              <a:t> </a:t>
            </a:r>
            <a:r>
              <a:rPr lang="de-DE" err="1" smtClean="0"/>
              <a:t>modification</a:t>
            </a:r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92" y="1411660"/>
            <a:ext cx="3212399" cy="12883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414" y="1631745"/>
            <a:ext cx="2065172" cy="7076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763249" y="952501"/>
            <a:ext cx="904876" cy="1033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83" y="136524"/>
            <a:ext cx="3881768" cy="62873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92" y="4290948"/>
            <a:ext cx="5682359" cy="21329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416049"/>
            <a:ext cx="5925456" cy="5246008"/>
          </a:xfrm>
        </p:spPr>
        <p:txBody>
          <a:bodyPr>
            <a:normAutofit/>
          </a:bodyPr>
          <a:lstStyle/>
          <a:p>
            <a:r>
              <a:rPr lang="de-DE" smtClean="0"/>
              <a:t>Problem 1: Aviation </a:t>
            </a:r>
            <a:r>
              <a:rPr lang="de-DE" err="1" smtClean="0"/>
              <a:t>cooling</a:t>
            </a:r>
            <a:r>
              <a:rPr lang="de-DE" smtClean="0"/>
              <a:t> </a:t>
            </a:r>
            <a:r>
              <a:rPr lang="de-DE" err="1" smtClean="0"/>
              <a:t>structures</a:t>
            </a:r>
            <a:r>
              <a:rPr lang="de-DE"/>
              <a:t> </a:t>
            </a:r>
            <a:r>
              <a:rPr lang="de-DE" err="1" smtClean="0"/>
              <a:t>are</a:t>
            </a:r>
            <a:r>
              <a:rPr lang="de-DE"/>
              <a:t> </a:t>
            </a:r>
            <a:r>
              <a:rPr lang="de-DE" b="1" smtClean="0"/>
              <a:t>complex geometries</a:t>
            </a:r>
          </a:p>
          <a:p>
            <a:r>
              <a:rPr lang="de-DE" b="1"/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model</a:t>
            </a:r>
            <a:r>
              <a:rPr lang="de-DE" b="1" smtClean="0"/>
              <a:t> </a:t>
            </a:r>
            <a:r>
              <a:rPr lang="de-DE" smtClean="0"/>
              <a:t>with </a:t>
            </a:r>
            <a:br>
              <a:rPr lang="de-DE" smtClean="0"/>
            </a:br>
            <a:r>
              <a:rPr lang="de-DE" smtClean="0"/>
              <a:t>conventional CAD tools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b="1" smtClean="0">
                <a:sym typeface="Wingdings" panose="05000000000000000000" pitchFamily="2" charset="2"/>
              </a:rPr>
              <a:t>H</a:t>
            </a:r>
            <a:r>
              <a:rPr lang="de-DE" b="1" smtClean="0"/>
              <a:t>ard </a:t>
            </a:r>
            <a:r>
              <a:rPr lang="de-DE" b="1" err="1" smtClean="0"/>
              <a:t>to</a:t>
            </a:r>
            <a:r>
              <a:rPr lang="de-DE" b="1" smtClean="0"/>
              <a:t> modify </a:t>
            </a:r>
            <a:r>
              <a:rPr lang="de-DE" smtClean="0"/>
              <a:t>once </a:t>
            </a:r>
            <a:r>
              <a:rPr lang="de-DE"/>
              <a:t>created </a:t>
            </a:r>
            <a:endParaRPr lang="de-DE" smtClean="0"/>
          </a:p>
          <a:p>
            <a:pPr marL="457200" lvl="1" indent="0">
              <a:buNone/>
            </a:pPr>
            <a:endParaRPr lang="de-DE" sz="1100" smtClean="0"/>
          </a:p>
          <a:p>
            <a:pPr marL="457200" lvl="1" indent="0">
              <a:buNone/>
            </a:pPr>
            <a:endParaRPr lang="de-DE" sz="1100"/>
          </a:p>
          <a:p>
            <a:r>
              <a:rPr lang="de-DE" smtClean="0"/>
              <a:t>Solution 1: Create </a:t>
            </a:r>
            <a:r>
              <a:rPr lang="de-DE" err="1" smtClean="0"/>
              <a:t>own</a:t>
            </a:r>
            <a:r>
              <a:rPr lang="de-DE" smtClean="0"/>
              <a:t> CAD </a:t>
            </a:r>
            <a:r>
              <a:rPr lang="de-DE" err="1" smtClean="0"/>
              <a:t>tool</a:t>
            </a:r>
            <a:r>
              <a:rPr lang="de-DE" smtClean="0"/>
              <a:t>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has</a:t>
            </a:r>
            <a:r>
              <a:rPr lang="de-DE" smtClean="0"/>
              <a:t> its‘ </a:t>
            </a:r>
            <a:r>
              <a:rPr lang="de-DE" b="1" err="1" smtClean="0"/>
              <a:t>own</a:t>
            </a:r>
            <a:r>
              <a:rPr lang="de-DE" b="1" smtClean="0"/>
              <a:t> primitives </a:t>
            </a:r>
            <a:r>
              <a:rPr lang="de-DE" err="1" smtClean="0"/>
              <a:t>based</a:t>
            </a:r>
            <a:r>
              <a:rPr lang="de-DE" smtClean="0"/>
              <a:t> on (</a:t>
            </a:r>
            <a:r>
              <a:rPr lang="de-DE" err="1" smtClean="0"/>
              <a:t>relatively</a:t>
            </a:r>
            <a:r>
              <a:rPr lang="de-DE" smtClean="0"/>
              <a:t>) </a:t>
            </a:r>
            <a:r>
              <a:rPr lang="de-DE" b="1" smtClean="0"/>
              <a:t>simple parametric representations</a:t>
            </a:r>
            <a:endParaRPr lang="de-DE"/>
          </a:p>
          <a:p>
            <a:pPr marL="457200" lvl="1" indent="0">
              <a:buNone/>
            </a:pPr>
            <a:r>
              <a:rPr lang="de-DE" smtClean="0">
                <a:sym typeface="Wingdings" panose="05000000000000000000" pitchFamily="2" charset="2"/>
              </a:rPr>
              <a:t> Simple input modification yields</a:t>
            </a:r>
            <a:r>
              <a:rPr lang="de-DE" smtClean="0"/>
              <a:t> modified </a:t>
            </a:r>
            <a:r>
              <a:rPr lang="de-DE" err="1" smtClean="0"/>
              <a:t>geometry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" y="3218879"/>
            <a:ext cx="2846575" cy="3135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94" y="1649644"/>
            <a:ext cx="5292944" cy="46389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9450" y="446059"/>
            <a:ext cx="385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Example Problem 1: Film hole </a:t>
            </a:r>
            <a:r>
              <a:rPr lang="de-DE" b="1" err="1" smtClean="0"/>
              <a:t>creation</a:t>
            </a:r>
            <a:endParaRPr lang="de-DE" b="1"/>
          </a:p>
        </p:txBody>
      </p:sp>
      <p:sp>
        <p:nvSpPr>
          <p:cNvPr id="7" name="Textfeld 6"/>
          <p:cNvSpPr txBox="1"/>
          <p:nvPr/>
        </p:nvSpPr>
        <p:spPr>
          <a:xfrm>
            <a:off x="784157" y="2563900"/>
            <a:ext cx="291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Basic 2D curves, </a:t>
            </a:r>
            <a:r>
              <a:rPr lang="de-DE"/>
              <a:t>i</a:t>
            </a:r>
            <a:r>
              <a:rPr lang="de-DE" smtClean="0"/>
              <a:t>n </a:t>
            </a:r>
            <a:r>
              <a:rPr lang="de-DE" err="1" smtClean="0"/>
              <a:t>this</a:t>
            </a:r>
            <a:r>
              <a:rPr lang="de-DE" smtClean="0"/>
              <a:t> case:</a:t>
            </a:r>
          </a:p>
          <a:p>
            <a:pPr algn="ctr"/>
            <a:r>
              <a:rPr lang="de-DE" smtClean="0">
                <a:solidFill>
                  <a:schemeClr val="accent2"/>
                </a:solidFill>
              </a:rPr>
              <a:t>circle</a:t>
            </a:r>
            <a:r>
              <a:rPr lang="de-DE" smtClean="0"/>
              <a:t>, </a:t>
            </a:r>
            <a:r>
              <a:rPr lang="de-DE" err="1" smtClean="0">
                <a:solidFill>
                  <a:schemeClr val="accent5"/>
                </a:solidFill>
              </a:rPr>
              <a:t>rounded</a:t>
            </a:r>
            <a:r>
              <a:rPr lang="de-DE" smtClean="0">
                <a:solidFill>
                  <a:schemeClr val="accent5"/>
                </a:solidFill>
              </a:rPr>
              <a:t> </a:t>
            </a:r>
            <a:r>
              <a:rPr lang="de-DE" err="1" smtClean="0">
                <a:solidFill>
                  <a:schemeClr val="accent5"/>
                </a:solidFill>
              </a:rPr>
              <a:t>rectangle</a:t>
            </a:r>
            <a:endParaRPr lang="de-DE">
              <a:solidFill>
                <a:schemeClr val="accent5"/>
              </a:solidFill>
            </a:endParaRPr>
          </a:p>
        </p:txBody>
      </p:sp>
      <p:sp>
        <p:nvSpPr>
          <p:cNvPr id="8" name="Pfeil nach oben 7"/>
          <p:cNvSpPr/>
          <p:nvPr/>
        </p:nvSpPr>
        <p:spPr>
          <a:xfrm rot="5400000">
            <a:off x="4297632" y="4066967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90377" y="726314"/>
            <a:ext cx="18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 smtClean="0"/>
              <a:t>Embed</a:t>
            </a:r>
            <a:r>
              <a:rPr lang="de-DE" smtClean="0"/>
              <a:t> in 3D </a:t>
            </a:r>
            <a:r>
              <a:rPr lang="de-DE" err="1" smtClean="0"/>
              <a:t>space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 smtClean="0"/>
              <a:t> </a:t>
            </a:r>
            <a:r>
              <a:rPr lang="de-DE" err="1" smtClean="0"/>
              <a:t>line</a:t>
            </a:r>
            <a:r>
              <a:rPr lang="de-DE" smtClean="0"/>
              <a:t> </a:t>
            </a:r>
            <a:r>
              <a:rPr lang="de-DE" err="1" smtClean="0"/>
              <a:t>segment</a:t>
            </a:r>
            <a:endParaRPr lang="de-DE" smtClean="0"/>
          </a:p>
        </p:txBody>
      </p:sp>
      <p:sp>
        <p:nvSpPr>
          <p:cNvPr id="10" name="Pfeil nach oben 9"/>
          <p:cNvSpPr/>
          <p:nvPr/>
        </p:nvSpPr>
        <p:spPr>
          <a:xfrm rot="5400000">
            <a:off x="7935833" y="3009953"/>
            <a:ext cx="348780" cy="40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441527" y="726314"/>
            <a:ext cx="202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 </a:t>
            </a:r>
            <a:r>
              <a:rPr lang="de-DE" err="1" smtClean="0"/>
              <a:t>special</a:t>
            </a:r>
            <a:r>
              <a:rPr lang="de-DE" smtClean="0"/>
              <a:t> </a:t>
            </a:r>
            <a:r>
              <a:rPr lang="de-DE" err="1" smtClean="0"/>
              <a:t>linearly</a:t>
            </a:r>
            <a:r>
              <a:rPr lang="de-DE" smtClean="0"/>
              <a:t> </a:t>
            </a:r>
            <a:r>
              <a:rPr lang="de-DE" err="1" smtClean="0"/>
              <a:t>interpolated</a:t>
            </a:r>
            <a:r>
              <a:rPr lang="de-DE" smtClean="0"/>
              <a:t> </a:t>
            </a:r>
            <a:r>
              <a:rPr lang="de-DE" err="1" smtClean="0"/>
              <a:t>surface</a:t>
            </a:r>
            <a:endParaRPr lang="de-DE" smtClean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7" y="893410"/>
            <a:ext cx="3781260" cy="14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CoolingGen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e-DE" smtClean="0"/>
              <a:t>Problem 2: </a:t>
            </a:r>
            <a:r>
              <a:rPr lang="de-DE" err="1" smtClean="0"/>
              <a:t>Resulting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b="1" err="1" smtClean="0"/>
              <a:t>intersection</a:t>
            </a:r>
            <a:r>
              <a:rPr lang="de-DE" b="1" smtClean="0"/>
              <a:t>-heavy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Using</a:t>
            </a:r>
            <a:r>
              <a:rPr lang="de-DE"/>
              <a:t> </a:t>
            </a:r>
            <a:r>
              <a:rPr lang="de-DE" smtClean="0"/>
              <a:t>Boolean </a:t>
            </a:r>
            <a:r>
              <a:rPr lang="de-DE" err="1" smtClean="0"/>
              <a:t>operators</a:t>
            </a:r>
            <a:r>
              <a:rPr lang="de-DE" smtClean="0"/>
              <a:t>, </a:t>
            </a:r>
            <a:r>
              <a:rPr lang="de-DE" err="1" smtClean="0"/>
              <a:t>this</a:t>
            </a:r>
            <a:r>
              <a:rPr lang="de-DE" smtClean="0"/>
              <a:t> will </a:t>
            </a:r>
            <a:r>
              <a:rPr lang="de-DE" err="1" smtClean="0"/>
              <a:t>take</a:t>
            </a:r>
            <a:r>
              <a:rPr lang="de-DE" smtClean="0"/>
              <a:t> </a:t>
            </a:r>
            <a:r>
              <a:rPr lang="de-DE" err="1" smtClean="0"/>
              <a:t>ages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generate</a:t>
            </a:r>
            <a:r>
              <a:rPr lang="de-DE"/>
              <a:t>.</a:t>
            </a:r>
            <a:r>
              <a:rPr lang="de-DE" smtClean="0"/>
              <a:t> </a:t>
            </a:r>
            <a:r>
              <a:rPr lang="de-DE" err="1" smtClean="0"/>
              <a:t>No</a:t>
            </a:r>
            <a:r>
              <a:rPr lang="de-DE" smtClean="0"/>
              <a:t> </a:t>
            </a:r>
            <a:r>
              <a:rPr lang="de-DE" err="1" smtClean="0"/>
              <a:t>can</a:t>
            </a:r>
            <a:r>
              <a:rPr lang="de-DE" smtClean="0"/>
              <a:t> do!</a:t>
            </a:r>
          </a:p>
          <a:p>
            <a:endParaRPr lang="de-DE"/>
          </a:p>
          <a:p>
            <a:r>
              <a:rPr lang="de-DE" smtClean="0"/>
              <a:t>Solution 2: </a:t>
            </a:r>
            <a:r>
              <a:rPr lang="de-DE" err="1" smtClean="0"/>
              <a:t>Use</a:t>
            </a:r>
            <a:r>
              <a:rPr lang="de-DE"/>
              <a:t> </a:t>
            </a:r>
            <a:r>
              <a:rPr lang="de-DE" b="1" err="1" smtClean="0"/>
              <a:t>more</a:t>
            </a:r>
            <a:r>
              <a:rPr lang="de-DE" b="1" smtClean="0"/>
              <a:t> simple </a:t>
            </a:r>
            <a:r>
              <a:rPr lang="de-DE" b="1" err="1" smtClean="0"/>
              <a:t>representations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shapes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find a </a:t>
            </a:r>
            <a:r>
              <a:rPr lang="de-DE" err="1" smtClean="0"/>
              <a:t>way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intersect</a:t>
            </a:r>
            <a:r>
              <a:rPr lang="de-DE"/>
              <a:t> </a:t>
            </a:r>
            <a:r>
              <a:rPr lang="de-DE" err="1" smtClean="0"/>
              <a:t>these</a:t>
            </a:r>
            <a:r>
              <a:rPr lang="de-DE" smtClean="0"/>
              <a:t>.</a:t>
            </a:r>
          </a:p>
          <a:p>
            <a:endParaRPr lang="de-DE"/>
          </a:p>
          <a:p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850900"/>
            <a:ext cx="6124575" cy="46206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858125" y="1204159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6">
                    <a:lumMod val="75000"/>
                  </a:schemeClr>
                </a:solidFill>
              </a:rPr>
              <a:t>Film cooling holes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Breitbild</PresentationFormat>
  <Paragraphs>133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Julian Lüken</vt:lpstr>
      <vt:lpstr>Contents</vt:lpstr>
      <vt:lpstr>Contents</vt:lpstr>
      <vt:lpstr>About me</vt:lpstr>
      <vt:lpstr>Contents</vt:lpstr>
      <vt:lpstr>CoolingGen</vt:lpstr>
      <vt:lpstr>CoolingGen</vt:lpstr>
      <vt:lpstr>PowerPoint-Präsentation</vt:lpstr>
      <vt:lpstr>CoolingGen</vt:lpstr>
      <vt:lpstr>PowerPoint-Präsentation</vt:lpstr>
      <vt:lpstr>PowerPoint-Präsentation</vt:lpstr>
      <vt:lpstr>Resulting surfaces</vt:lpstr>
      <vt:lpstr>Resulting solids</vt:lpstr>
      <vt:lpstr>Resulting CFD Simulation</vt:lpstr>
      <vt:lpstr>Contents</vt:lpstr>
      <vt:lpstr>Computer Tomography</vt:lpstr>
      <vt:lpstr>Essential task in CT</vt:lpstr>
      <vt:lpstr>Thank you 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Lüken</dc:title>
  <dc:creator>julian</dc:creator>
  <cp:lastModifiedBy>julian</cp:lastModifiedBy>
  <cp:revision>43</cp:revision>
  <dcterms:created xsi:type="dcterms:W3CDTF">2023-03-08T08:59:21Z</dcterms:created>
  <dcterms:modified xsi:type="dcterms:W3CDTF">2023-03-14T11:48:12Z</dcterms:modified>
</cp:coreProperties>
</file>