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2" r:id="rId15"/>
    <p:sldId id="273" r:id="rId16"/>
    <p:sldId id="274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9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7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3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1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6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9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3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8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7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8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82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6A26-0A3E-4729-AA5F-90F33F5A220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2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Julian Lüken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Avid lover of all things Computer Science and Math.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00" y="1649644"/>
            <a:ext cx="3649211" cy="401977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94" y="1649644"/>
            <a:ext cx="5292944" cy="463898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19450" y="446059"/>
            <a:ext cx="146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Hole </a:t>
            </a:r>
            <a:r>
              <a:rPr lang="de-DE" b="1" dirty="0" err="1" smtClean="0"/>
              <a:t>creation</a:t>
            </a:r>
            <a:endParaRPr lang="de-DE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40120" y="909352"/>
            <a:ext cx="37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Basic 2D </a:t>
            </a:r>
            <a:r>
              <a:rPr lang="de-DE" dirty="0" err="1" smtClean="0"/>
              <a:t>curves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: </a:t>
            </a:r>
            <a:r>
              <a:rPr lang="de-DE" dirty="0" err="1" smtClean="0"/>
              <a:t>circle</a:t>
            </a:r>
            <a:r>
              <a:rPr lang="de-DE" dirty="0" smtClean="0"/>
              <a:t>, </a:t>
            </a:r>
            <a:r>
              <a:rPr lang="de-DE" dirty="0" err="1" smtClean="0"/>
              <a:t>rounded</a:t>
            </a:r>
            <a:r>
              <a:rPr lang="de-DE" dirty="0" smtClean="0"/>
              <a:t> </a:t>
            </a:r>
            <a:r>
              <a:rPr lang="de-DE" dirty="0" err="1" smtClean="0"/>
              <a:t>rectangle</a:t>
            </a:r>
            <a:endParaRPr lang="de-DE" dirty="0"/>
          </a:p>
        </p:txBody>
      </p:sp>
      <p:sp>
        <p:nvSpPr>
          <p:cNvPr id="8" name="Pfeil nach oben 7"/>
          <p:cNvSpPr/>
          <p:nvPr/>
        </p:nvSpPr>
        <p:spPr>
          <a:xfrm rot="5400000">
            <a:off x="4901639" y="3009954"/>
            <a:ext cx="348780" cy="40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90377" y="726314"/>
            <a:ext cx="188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Embed</a:t>
            </a:r>
            <a:r>
              <a:rPr lang="de-DE" dirty="0" smtClean="0"/>
              <a:t> in 3D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segment</a:t>
            </a:r>
            <a:endParaRPr lang="de-DE" dirty="0" smtClean="0"/>
          </a:p>
        </p:txBody>
      </p:sp>
      <p:sp>
        <p:nvSpPr>
          <p:cNvPr id="10" name="Pfeil nach oben 9"/>
          <p:cNvSpPr/>
          <p:nvPr/>
        </p:nvSpPr>
        <p:spPr>
          <a:xfrm rot="5400000">
            <a:off x="7935833" y="3009953"/>
            <a:ext cx="348780" cy="40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441527" y="726314"/>
            <a:ext cx="2023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Find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linearly</a:t>
            </a:r>
            <a:r>
              <a:rPr lang="de-DE" dirty="0" smtClean="0"/>
              <a:t> </a:t>
            </a:r>
            <a:r>
              <a:rPr lang="de-DE" dirty="0" err="1" smtClean="0"/>
              <a:t>interpolated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25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19450" y="44605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Hole </a:t>
            </a:r>
            <a:r>
              <a:rPr lang="de-DE" b="1" dirty="0" err="1" smtClean="0"/>
              <a:t>intersection</a:t>
            </a:r>
            <a:endParaRPr lang="de-DE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503" y="1090151"/>
            <a:ext cx="5345197" cy="281557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90" y="2035775"/>
            <a:ext cx="5074530" cy="64389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341990" y="3215645"/>
            <a:ext cx="480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The orange </a:t>
            </a:r>
            <a:r>
              <a:rPr lang="de-DE" dirty="0" err="1" smtClean="0"/>
              <a:t>shape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rays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intersect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surfaces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341990" y="1153313"/>
            <a:ext cx="480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Notice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2" name="Pfeil nach oben 11"/>
          <p:cNvSpPr/>
          <p:nvPr/>
        </p:nvSpPr>
        <p:spPr>
          <a:xfrm rot="5400000">
            <a:off x="5521882" y="2118442"/>
            <a:ext cx="247828" cy="4785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59" y="3652063"/>
            <a:ext cx="5543703" cy="302141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9450" y="446059"/>
            <a:ext cx="358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Hole </a:t>
            </a:r>
            <a:r>
              <a:rPr lang="de-DE" b="1" dirty="0" err="1" smtClean="0"/>
              <a:t>intersection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ray</a:t>
            </a:r>
            <a:r>
              <a:rPr lang="de-DE" b="1" dirty="0" smtClean="0"/>
              <a:t> </a:t>
            </a:r>
            <a:r>
              <a:rPr lang="de-DE" b="1" dirty="0" err="1" smtClean="0"/>
              <a:t>marching</a:t>
            </a:r>
            <a:endParaRPr lang="de-DE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1" y="1180389"/>
            <a:ext cx="3849136" cy="20275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105" y="630725"/>
            <a:ext cx="4361820" cy="2284464"/>
          </a:xfrm>
          <a:prstGeom prst="rect">
            <a:avLst/>
          </a:prstGeom>
        </p:spPr>
      </p:pic>
      <p:sp>
        <p:nvSpPr>
          <p:cNvPr id="8" name="Pfeil nach oben 7"/>
          <p:cNvSpPr/>
          <p:nvPr/>
        </p:nvSpPr>
        <p:spPr>
          <a:xfrm rot="8023969">
            <a:off x="2927758" y="3425561"/>
            <a:ext cx="402671" cy="768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8"/>
          <p:cNvSpPr/>
          <p:nvPr/>
        </p:nvSpPr>
        <p:spPr>
          <a:xfrm rot="2515368">
            <a:off x="9043457" y="3167618"/>
            <a:ext cx="402671" cy="768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950" y="317043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shape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194875" y="5873090"/>
            <a:ext cx="15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Ray </a:t>
            </a:r>
            <a:r>
              <a:rPr lang="de-DE" dirty="0" err="1" smtClean="0"/>
              <a:t>marching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688446" y="2875992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Intersected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8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99" y="478172"/>
            <a:ext cx="8456366" cy="63798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surfaces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9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solids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88251"/>
            <a:ext cx="12058650" cy="478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Resulting</a:t>
            </a:r>
            <a:r>
              <a:rPr lang="de-DE" dirty="0" smtClean="0"/>
              <a:t> CFD Simulation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9" y="1502959"/>
            <a:ext cx="11191321" cy="43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Computer </a:t>
            </a:r>
            <a:r>
              <a:rPr lang="de-DE" sz="3600" dirty="0" err="1" smtClean="0"/>
              <a:t>Tomography</a:t>
            </a:r>
            <a:r>
              <a:rPr lang="de-DE" sz="3600" dirty="0" smtClean="0"/>
              <a:t> in 2D – The Radon </a:t>
            </a:r>
            <a:r>
              <a:rPr lang="de-DE" sz="3600" dirty="0" err="1" smtClean="0"/>
              <a:t>transform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X-</a:t>
            </a:r>
            <a:r>
              <a:rPr lang="de-DE" sz="2400" dirty="0" err="1" smtClean="0"/>
              <a:t>rays</a:t>
            </a:r>
            <a:r>
              <a:rPr lang="de-DE" sz="2400" dirty="0" smtClean="0"/>
              <a:t> </a:t>
            </a:r>
            <a:r>
              <a:rPr lang="de-DE" sz="2400" dirty="0" err="1" smtClean="0"/>
              <a:t>traversing</a:t>
            </a:r>
            <a:r>
              <a:rPr lang="de-DE" sz="2400" dirty="0" smtClean="0"/>
              <a:t> a </a:t>
            </a:r>
            <a:r>
              <a:rPr lang="de-DE" sz="2400" dirty="0" err="1" smtClean="0"/>
              <a:t>small</a:t>
            </a:r>
            <a:r>
              <a:rPr lang="de-DE" sz="2400" dirty="0" smtClean="0"/>
              <a:t> </a:t>
            </a:r>
            <a:r>
              <a:rPr lang="de-DE" sz="2400" dirty="0" err="1" smtClean="0"/>
              <a:t>distance</a:t>
            </a:r>
            <a:r>
              <a:rPr lang="de-DE" sz="2400" dirty="0" smtClean="0"/>
              <a:t> </a:t>
            </a:r>
            <a:r>
              <a:rPr lang="de-DE" sz="2400" dirty="0" err="1" smtClean="0"/>
              <a:t>suffer</a:t>
            </a:r>
            <a:r>
              <a:rPr lang="de-DE" sz="2400" dirty="0" smtClean="0"/>
              <a:t> a relative </a:t>
            </a:r>
            <a:r>
              <a:rPr lang="de-DE" sz="2400" dirty="0" err="1" smtClean="0"/>
              <a:t>intensity</a:t>
            </a:r>
            <a:r>
              <a:rPr lang="de-DE" sz="2400" dirty="0" smtClean="0"/>
              <a:t> </a:t>
            </a:r>
            <a:r>
              <a:rPr lang="de-DE" sz="2400" dirty="0" err="1" smtClean="0"/>
              <a:t>loss</a:t>
            </a:r>
            <a:r>
              <a:rPr lang="de-DE" sz="2400" dirty="0"/>
              <a:t>:</a:t>
            </a: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Beam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strongly</a:t>
            </a:r>
            <a:r>
              <a:rPr lang="de-DE" sz="2400" dirty="0" smtClean="0"/>
              <a:t> </a:t>
            </a:r>
            <a:r>
              <a:rPr lang="de-DE" sz="2400" dirty="0" err="1" smtClean="0"/>
              <a:t>focused</a:t>
            </a:r>
            <a:r>
              <a:rPr lang="de-DE" sz="2400" dirty="0" smtClean="0"/>
              <a:t> </a:t>
            </a:r>
            <a:r>
              <a:rPr lang="de-DE" sz="2400" dirty="0" smtClean="0">
                <a:sym typeface="Wingdings" panose="05000000000000000000" pitchFamily="2" charset="2"/>
              </a:rPr>
              <a:t> </a:t>
            </a:r>
            <a:r>
              <a:rPr lang="de-DE" sz="2400" dirty="0" err="1" smtClean="0">
                <a:sym typeface="Wingdings" panose="05000000000000000000" pitchFamily="2" charset="2"/>
              </a:rPr>
              <a:t>Assume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line</a:t>
            </a:r>
            <a:r>
              <a:rPr lang="de-DE" sz="2400" dirty="0" smtClean="0">
                <a:sym typeface="Wingdings" panose="05000000000000000000" pitchFamily="2" charset="2"/>
              </a:rPr>
              <a:t>: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dirty="0" smtClean="0">
                <a:sym typeface="Wingdings" panose="05000000000000000000" pitchFamily="2" charset="2"/>
              </a:rPr>
              <a:t>Set </a:t>
            </a:r>
            <a:r>
              <a:rPr lang="de-DE" sz="2400" dirty="0" err="1" smtClean="0">
                <a:sym typeface="Wingdings" panose="05000000000000000000" pitchFamily="2" charset="2"/>
              </a:rPr>
              <a:t>up</a:t>
            </a:r>
            <a:r>
              <a:rPr lang="de-DE" sz="2400" dirty="0" smtClean="0">
                <a:sym typeface="Wingdings" panose="05000000000000000000" pitchFamily="2" charset="2"/>
              </a:rPr>
              <a:t> differential </a:t>
            </a:r>
            <a:r>
              <a:rPr lang="de-DE" sz="2400" dirty="0" err="1" smtClean="0">
                <a:sym typeface="Wingdings" panose="05000000000000000000" pitchFamily="2" charset="2"/>
              </a:rPr>
              <a:t>equation</a:t>
            </a:r>
            <a:r>
              <a:rPr lang="de-DE" sz="2400" dirty="0" smtClean="0">
                <a:sym typeface="Wingdings" panose="05000000000000000000" pitchFamily="2" charset="2"/>
              </a:rPr>
              <a:t>: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dirty="0" err="1" smtClean="0">
                <a:sym typeface="Wingdings" panose="05000000000000000000" pitchFamily="2" charset="2"/>
              </a:rPr>
              <a:t>Integrate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along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line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sym typeface="Wingdings" panose="05000000000000000000" pitchFamily="2" charset="2"/>
              </a:rPr>
              <a:t> find:</a:t>
            </a: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 smtClean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dirty="0" err="1" smtClean="0">
                <a:sym typeface="Wingdings" panose="05000000000000000000" pitchFamily="2" charset="2"/>
              </a:rPr>
              <a:t>Which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is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where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we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get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the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b="1" dirty="0" smtClean="0">
                <a:sym typeface="Wingdings" panose="05000000000000000000" pitchFamily="2" charset="2"/>
              </a:rPr>
              <a:t>Radon </a:t>
            </a:r>
            <a:r>
              <a:rPr lang="de-DE" sz="2400" b="1" dirty="0" err="1" smtClean="0">
                <a:sym typeface="Wingdings" panose="05000000000000000000" pitchFamily="2" charset="2"/>
              </a:rPr>
              <a:t>transform</a:t>
            </a:r>
            <a:r>
              <a:rPr lang="de-DE" sz="2400" b="1" dirty="0" smtClean="0">
                <a:sym typeface="Wingdings" panose="05000000000000000000" pitchFamily="2" charset="2"/>
              </a:rPr>
              <a:t> R </a:t>
            </a:r>
            <a:r>
              <a:rPr lang="de-DE" sz="2400" dirty="0" err="1" smtClean="0">
                <a:sym typeface="Wingdings" panose="05000000000000000000" pitchFamily="2" charset="2"/>
              </a:rPr>
              <a:t>from</a:t>
            </a:r>
            <a:r>
              <a:rPr lang="de-DE" sz="2400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de-DE" sz="2400" dirty="0" smtClean="0">
              <a:sym typeface="Wingdings" panose="05000000000000000000" pitchFamily="2" charset="2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351" y="1590676"/>
            <a:ext cx="1952898" cy="8002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79" y="2425813"/>
            <a:ext cx="3915321" cy="60015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334" y="3160909"/>
            <a:ext cx="2792666" cy="6083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266" y="4410763"/>
            <a:ext cx="8352426" cy="8287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236" y="5811774"/>
            <a:ext cx="759248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Essential </a:t>
            </a:r>
            <a:r>
              <a:rPr lang="de-DE" dirty="0" err="1" smtClean="0"/>
              <a:t>task</a:t>
            </a:r>
            <a:r>
              <a:rPr lang="de-DE" dirty="0" smtClean="0"/>
              <a:t> in 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/>
              <a:t>r</a:t>
            </a:r>
            <a:r>
              <a:rPr lang="de-DE" b="1" dirty="0" err="1" smtClean="0"/>
              <a:t>econstruct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density</a:t>
            </a:r>
            <a:r>
              <a:rPr lang="de-DE" b="1" dirty="0" smtClean="0"/>
              <a:t> </a:t>
            </a:r>
            <a:r>
              <a:rPr lang="de-DE" b="1" dirty="0" err="1" smtClean="0"/>
              <a:t>function</a:t>
            </a:r>
            <a:r>
              <a:rPr lang="de-DE" b="1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‘ Radon </a:t>
            </a:r>
            <a:r>
              <a:rPr lang="de-DE" dirty="0" err="1" smtClean="0"/>
              <a:t>transform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in n-dimensional </a:t>
            </a:r>
            <a:r>
              <a:rPr lang="de-DE" dirty="0" err="1" smtClean="0"/>
              <a:t>space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/>
              <a:t>John </a:t>
            </a:r>
            <a:r>
              <a:rPr lang="de-DE" b="1" dirty="0" err="1" smtClean="0"/>
              <a:t>transform</a:t>
            </a:r>
            <a:r>
              <a:rPr lang="de-DE" dirty="0" smtClean="0"/>
              <a:t>)</a:t>
            </a:r>
          </a:p>
          <a:p>
            <a:r>
              <a:rPr lang="de-DE" b="1" dirty="0" smtClean="0"/>
              <a:t>But</a:t>
            </a:r>
            <a:r>
              <a:rPr lang="de-DE" dirty="0" smtClean="0"/>
              <a:t>: </a:t>
            </a:r>
            <a:r>
              <a:rPr lang="de-DE" dirty="0" err="1" smtClean="0"/>
              <a:t>Analytic</a:t>
            </a:r>
            <a:r>
              <a:rPr lang="de-DE" dirty="0" smtClean="0"/>
              <a:t> </a:t>
            </a:r>
            <a:r>
              <a:rPr lang="de-DE" dirty="0" err="1" smtClean="0"/>
              <a:t>inversion</a:t>
            </a:r>
            <a:r>
              <a:rPr lang="de-DE" dirty="0"/>
              <a:t> </a:t>
            </a:r>
            <a:r>
              <a:rPr lang="de-DE" dirty="0" smtClean="0"/>
              <a:t>not </a:t>
            </a:r>
            <a:r>
              <a:rPr lang="de-DE" dirty="0" err="1" smtClean="0"/>
              <a:t>feasible</a:t>
            </a:r>
            <a:r>
              <a:rPr lang="de-DE" dirty="0" smtClean="0"/>
              <a:t>, </a:t>
            </a:r>
            <a:r>
              <a:rPr lang="de-DE" dirty="0" err="1" smtClean="0"/>
              <a:t>many</a:t>
            </a:r>
            <a:r>
              <a:rPr lang="de-DE" dirty="0" smtClean="0"/>
              <a:t> different </a:t>
            </a:r>
            <a:r>
              <a:rPr lang="de-DE" dirty="0" err="1" smtClean="0"/>
              <a:t>factors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Only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sometimes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actually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invertible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Non-</a:t>
            </a:r>
            <a:r>
              <a:rPr lang="de-DE" dirty="0" err="1" smtClean="0">
                <a:sym typeface="Wingdings" panose="05000000000000000000" pitchFamily="2" charset="2"/>
              </a:rPr>
              <a:t>locality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solution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…</a:t>
            </a:r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approximate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…</a:t>
            </a:r>
          </a:p>
          <a:p>
            <a:pPr lvl="1"/>
            <a:r>
              <a:rPr lang="de-DE" dirty="0" err="1" smtClean="0"/>
              <a:t>Algebraic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technique</a:t>
            </a:r>
            <a:endParaRPr lang="de-DE" dirty="0" smtClean="0"/>
          </a:p>
          <a:p>
            <a:pPr lvl="1"/>
            <a:r>
              <a:rPr lang="de-DE" dirty="0" smtClean="0"/>
              <a:t>Cormack </a:t>
            </a:r>
            <a:r>
              <a:rPr lang="de-DE" dirty="0" err="1" smtClean="0"/>
              <a:t>inversion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endParaRPr lang="de-DE" dirty="0" smtClean="0"/>
          </a:p>
          <a:p>
            <a:pPr lvl="1"/>
            <a:r>
              <a:rPr lang="de-DE" dirty="0" err="1" smtClean="0"/>
              <a:t>Filtered</a:t>
            </a:r>
            <a:r>
              <a:rPr lang="de-DE" dirty="0" smtClean="0"/>
              <a:t> back </a:t>
            </a:r>
            <a:r>
              <a:rPr lang="de-DE" dirty="0" err="1" smtClean="0"/>
              <a:t>projection</a:t>
            </a:r>
            <a:endParaRPr lang="de-DE" dirty="0" smtClean="0"/>
          </a:p>
          <a:p>
            <a:pPr lvl="1"/>
            <a:r>
              <a:rPr lang="de-DE" dirty="0" smtClean="0"/>
              <a:t>Fourier </a:t>
            </a:r>
            <a:r>
              <a:rPr lang="de-DE" dirty="0" err="1" smtClean="0"/>
              <a:t>reconstruction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3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Also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ooking</a:t>
            </a:r>
            <a:r>
              <a:rPr lang="de-DE" dirty="0" smtClean="0"/>
              <a:t>, </a:t>
            </a:r>
            <a:r>
              <a:rPr lang="de-DE" dirty="0" err="1" smtClean="0"/>
              <a:t>hiking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guitar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 smtClean="0"/>
              <a:t>now</a:t>
            </a:r>
            <a:endParaRPr lang="de-DE" dirty="0"/>
          </a:p>
          <a:p>
            <a:r>
              <a:rPr lang="de-DE" dirty="0" smtClean="0"/>
              <a:t>Loves Jazz </a:t>
            </a:r>
            <a:r>
              <a:rPr lang="de-DE" dirty="0" err="1" smtClean="0"/>
              <a:t>and</a:t>
            </a:r>
            <a:r>
              <a:rPr lang="de-DE" dirty="0" smtClean="0"/>
              <a:t> Progressive </a:t>
            </a:r>
            <a:r>
              <a:rPr lang="de-DE" dirty="0" err="1" smtClean="0"/>
              <a:t>Metal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4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M. Sc. Applied </a:t>
            </a:r>
            <a:r>
              <a:rPr lang="de-DE" b="1" dirty="0" smtClean="0"/>
              <a:t>Computer Science</a:t>
            </a:r>
          </a:p>
          <a:p>
            <a:pPr lvl="1"/>
            <a:r>
              <a:rPr lang="de-DE" dirty="0" smtClean="0"/>
              <a:t>Areas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specialization</a:t>
            </a:r>
            <a:r>
              <a:rPr lang="de-DE" dirty="0" smtClean="0"/>
              <a:t>: </a:t>
            </a:r>
            <a:r>
              <a:rPr lang="de-DE" b="1" dirty="0" smtClean="0"/>
              <a:t>Scientific Computing</a:t>
            </a:r>
            <a:r>
              <a:rPr lang="de-DE" dirty="0" smtClean="0"/>
              <a:t>, </a:t>
            </a:r>
            <a:r>
              <a:rPr lang="de-DE" b="1" dirty="0" smtClean="0"/>
              <a:t>Digital Signal Processing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/>
              <a:t>German Aerospace Center </a:t>
            </a:r>
            <a:r>
              <a:rPr lang="de-DE" dirty="0" smtClean="0"/>
              <a:t>(</a:t>
            </a:r>
            <a:r>
              <a:rPr lang="de-DE" dirty="0" err="1" smtClean="0"/>
              <a:t>since</a:t>
            </a:r>
            <a:r>
              <a:rPr lang="de-DE" dirty="0" smtClean="0"/>
              <a:t> 2021)</a:t>
            </a:r>
          </a:p>
          <a:p>
            <a:pPr lvl="1"/>
            <a:r>
              <a:rPr lang="de-DE" dirty="0" smtClean="0"/>
              <a:t>Institute </a:t>
            </a:r>
            <a:r>
              <a:rPr lang="de-DE" dirty="0" err="1" smtClean="0"/>
              <a:t>of</a:t>
            </a:r>
            <a:r>
              <a:rPr lang="de-DE" dirty="0" smtClean="0"/>
              <a:t> Propulsion Technology, Turbine Department in Göttingen (DE)</a:t>
            </a:r>
          </a:p>
          <a:p>
            <a:pPr lvl="1"/>
            <a:r>
              <a:rPr lang="de-DE" dirty="0" smtClean="0"/>
              <a:t>Thesis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b="1" dirty="0" err="1" smtClean="0"/>
              <a:t>CoolingGen</a:t>
            </a:r>
            <a:r>
              <a:rPr lang="de-DE" b="1" dirty="0" smtClean="0"/>
              <a:t> </a:t>
            </a:r>
            <a:endParaRPr lang="de-DE" dirty="0"/>
          </a:p>
          <a:p>
            <a:r>
              <a:rPr lang="de-DE" dirty="0" smtClean="0"/>
              <a:t>Knowledge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in </a:t>
            </a:r>
            <a:r>
              <a:rPr lang="de-DE" b="1" dirty="0" err="1" smtClean="0"/>
              <a:t>math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err="1" smtClean="0"/>
              <a:t>programming</a:t>
            </a:r>
            <a:r>
              <a:rPr lang="de-DE" dirty="0" smtClean="0"/>
              <a:t>, </a:t>
            </a:r>
            <a:r>
              <a:rPr lang="de-DE" dirty="0" err="1" smtClean="0"/>
              <a:t>especially</a:t>
            </a:r>
            <a:r>
              <a:rPr lang="de-DE" dirty="0" smtClean="0"/>
              <a:t> w.r.t. Digital Signal </a:t>
            </a:r>
            <a:r>
              <a:rPr lang="de-DE" dirty="0" smtClean="0"/>
              <a:t>Processing</a:t>
            </a:r>
          </a:p>
          <a:p>
            <a:r>
              <a:rPr lang="de-DE" dirty="0" smtClean="0"/>
              <a:t>Lucky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throroughly</a:t>
            </a:r>
            <a:r>
              <a:rPr lang="de-DE" dirty="0" smtClean="0"/>
              <a:t>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/>
              <a:t> </a:t>
            </a:r>
            <a:r>
              <a:rPr lang="de-DE" dirty="0" err="1" smtClean="0"/>
              <a:t>dedicated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smtClean="0"/>
              <a:t>Computer </a:t>
            </a:r>
            <a:r>
              <a:rPr lang="de-DE" dirty="0" err="1" smtClean="0"/>
              <a:t>Tomography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498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CoolingGen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de-DE" b="1" dirty="0" smtClean="0"/>
              <a:t>tate-</a:t>
            </a:r>
            <a:r>
              <a:rPr lang="de-DE" b="1" dirty="0" err="1" smtClean="0"/>
              <a:t>of</a:t>
            </a:r>
            <a:r>
              <a:rPr lang="de-DE" b="1" dirty="0" smtClean="0"/>
              <a:t>-</a:t>
            </a:r>
            <a:r>
              <a:rPr lang="de-DE" b="1" dirty="0" err="1" smtClean="0"/>
              <a:t>the</a:t>
            </a:r>
            <a:r>
              <a:rPr lang="de-DE" b="1" dirty="0" smtClean="0"/>
              <a:t>-art</a:t>
            </a:r>
            <a:r>
              <a:rPr lang="de-DE" dirty="0" smtClean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</a:t>
            </a:r>
            <a:r>
              <a:rPr lang="de-DE" dirty="0" err="1" smtClean="0"/>
              <a:t>arametric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3D </a:t>
            </a:r>
            <a:r>
              <a:rPr lang="de-DE" dirty="0" err="1" smtClean="0"/>
              <a:t>turbine</a:t>
            </a:r>
            <a:r>
              <a:rPr lang="de-DE" dirty="0" smtClean="0"/>
              <a:t> blade/</a:t>
            </a:r>
            <a:r>
              <a:rPr lang="de-DE" dirty="0" err="1" smtClean="0"/>
              <a:t>vane</a:t>
            </a:r>
            <a:r>
              <a:rPr lang="de-DE" dirty="0" smtClean="0"/>
              <a:t> geometries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/>
              <a:t>German Aerospace Center</a:t>
            </a:r>
          </a:p>
          <a:p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b="1" dirty="0" err="1" smtClean="0"/>
              <a:t>custom</a:t>
            </a:r>
            <a:r>
              <a:rPr lang="de-DE" b="1" dirty="0" smtClean="0"/>
              <a:t> CAD </a:t>
            </a:r>
            <a:r>
              <a:rPr lang="de-DE" b="1" dirty="0" err="1" smtClean="0"/>
              <a:t>kernel</a:t>
            </a:r>
            <a:endParaRPr lang="de-DE" b="1" dirty="0" smtClean="0"/>
          </a:p>
          <a:p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b="1" dirty="0" smtClean="0"/>
              <a:t>NURBS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endParaRPr lang="de-DE" dirty="0" smtClean="0"/>
          </a:p>
          <a:p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b="1" dirty="0" err="1" smtClean="0"/>
              <a:t>streamsurface</a:t>
            </a:r>
            <a:r>
              <a:rPr lang="de-DE" b="1" dirty="0" smtClean="0"/>
              <a:t> </a:t>
            </a:r>
            <a:r>
              <a:rPr lang="de-DE" b="1" dirty="0" err="1" smtClean="0"/>
              <a:t>coordinate</a:t>
            </a:r>
            <a:r>
              <a:rPr lang="de-DE" b="1" dirty="0" smtClean="0"/>
              <a:t> </a:t>
            </a:r>
            <a:r>
              <a:rPr lang="de-DE" b="1" dirty="0" err="1" smtClean="0"/>
              <a:t>transformation</a:t>
            </a:r>
            <a:r>
              <a:rPr lang="de-DE" b="1" dirty="0" smtClean="0"/>
              <a:t> </a:t>
            </a:r>
            <a:r>
              <a:rPr lang="de-DE" dirty="0" err="1" smtClean="0"/>
              <a:t>coupled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/>
              <a:t>custom</a:t>
            </a:r>
            <a:r>
              <a:rPr lang="de-DE" dirty="0" smtClean="0"/>
              <a:t> </a:t>
            </a:r>
            <a:r>
              <a:rPr lang="de-DE" b="1" dirty="0" err="1" smtClean="0"/>
              <a:t>algorithms</a:t>
            </a:r>
            <a:r>
              <a:rPr lang="de-DE" dirty="0" smtClean="0"/>
              <a:t> (</a:t>
            </a:r>
            <a:r>
              <a:rPr lang="de-DE" dirty="0" err="1" smtClean="0"/>
              <a:t>fillet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, </a:t>
            </a:r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marching</a:t>
            </a:r>
            <a:r>
              <a:rPr lang="de-DE" dirty="0" smtClean="0"/>
              <a:t>, …) </a:t>
            </a:r>
            <a:r>
              <a:rPr lang="de-DE" dirty="0" err="1" smtClean="0"/>
              <a:t>for</a:t>
            </a:r>
            <a:r>
              <a:rPr lang="de-DE" dirty="0" smtClean="0"/>
              <a:t> fast </a:t>
            </a:r>
            <a:r>
              <a:rPr lang="de-DE" dirty="0" err="1" smtClean="0"/>
              <a:t>geometry</a:t>
            </a:r>
            <a:r>
              <a:rPr lang="de-DE" dirty="0" smtClean="0"/>
              <a:t> </a:t>
            </a:r>
            <a:r>
              <a:rPr lang="de-DE" dirty="0" err="1" smtClean="0"/>
              <a:t>modification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95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CoolingGen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6867525" cy="4899025"/>
          </a:xfrm>
        </p:spPr>
        <p:txBody>
          <a:bodyPr/>
          <a:lstStyle/>
          <a:p>
            <a:r>
              <a:rPr lang="de-DE" dirty="0" smtClean="0"/>
              <a:t>Problem: Aviation </a:t>
            </a:r>
            <a:r>
              <a:rPr lang="de-DE" dirty="0" err="1" smtClean="0"/>
              <a:t>cooling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/>
              <a:t> </a:t>
            </a:r>
            <a:r>
              <a:rPr lang="de-DE" dirty="0" err="1" smtClean="0"/>
              <a:t>are</a:t>
            </a:r>
            <a:r>
              <a:rPr lang="de-DE" dirty="0"/>
              <a:t> </a:t>
            </a:r>
            <a:r>
              <a:rPr lang="de-DE" b="1" dirty="0" err="1" smtClean="0"/>
              <a:t>hard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model</a:t>
            </a:r>
            <a:r>
              <a:rPr lang="de-DE" b="1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conventional</a:t>
            </a:r>
            <a:r>
              <a:rPr lang="de-DE" dirty="0" smtClean="0"/>
              <a:t> CAD </a:t>
            </a:r>
            <a:r>
              <a:rPr lang="de-DE" dirty="0" err="1" smtClean="0"/>
              <a:t>tools</a:t>
            </a:r>
            <a:r>
              <a:rPr lang="de-DE" dirty="0" smtClean="0"/>
              <a:t>.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err="1" smtClean="0"/>
              <a:t>hard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modify</a:t>
            </a:r>
            <a:endParaRPr lang="de-DE" b="1" dirty="0" smtClean="0"/>
          </a:p>
          <a:p>
            <a:endParaRPr lang="de-DE" dirty="0"/>
          </a:p>
          <a:p>
            <a:r>
              <a:rPr lang="de-DE" dirty="0" smtClean="0"/>
              <a:t>Solution: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CAD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b="1" dirty="0" err="1" smtClean="0"/>
              <a:t>own</a:t>
            </a:r>
            <a:r>
              <a:rPr lang="de-DE" b="1" dirty="0" smtClean="0"/>
              <a:t> primitives </a:t>
            </a:r>
            <a:r>
              <a:rPr lang="de-DE" dirty="0" err="1" smtClean="0"/>
              <a:t>based</a:t>
            </a:r>
            <a:r>
              <a:rPr lang="de-DE" dirty="0" smtClean="0"/>
              <a:t> on (</a:t>
            </a:r>
            <a:r>
              <a:rPr lang="de-DE" dirty="0" err="1" smtClean="0"/>
              <a:t>relatively</a:t>
            </a:r>
            <a:r>
              <a:rPr lang="de-DE" dirty="0" smtClean="0"/>
              <a:t>) </a:t>
            </a:r>
            <a:r>
              <a:rPr lang="de-DE" b="1" dirty="0" smtClean="0"/>
              <a:t>simple </a:t>
            </a:r>
            <a:r>
              <a:rPr lang="de-DE" b="1" dirty="0" err="1" smtClean="0"/>
              <a:t>parameter</a:t>
            </a:r>
            <a:r>
              <a:rPr lang="de-DE" b="1" dirty="0" smtClean="0"/>
              <a:t> </a:t>
            </a:r>
            <a:r>
              <a:rPr lang="de-DE" b="1" dirty="0" err="1" smtClean="0"/>
              <a:t>representations</a:t>
            </a:r>
            <a:r>
              <a:rPr lang="de-DE" dirty="0" smtClean="0"/>
              <a:t>.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simply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re-create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geometry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483" y="136524"/>
            <a:ext cx="3881768" cy="62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CoolingGen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1125" cy="4351338"/>
          </a:xfrm>
        </p:spPr>
        <p:txBody>
          <a:bodyPr/>
          <a:lstStyle/>
          <a:p>
            <a:r>
              <a:rPr lang="de-DE" dirty="0" smtClean="0"/>
              <a:t>Problem 2: </a:t>
            </a:r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shapes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err="1" smtClean="0"/>
              <a:t>intersection</a:t>
            </a:r>
            <a:r>
              <a:rPr lang="de-DE" b="1" dirty="0" smtClean="0"/>
              <a:t>-heavy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/>
              <a:t> </a:t>
            </a:r>
            <a:r>
              <a:rPr lang="de-DE" dirty="0" smtClean="0"/>
              <a:t>Boolean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this</a:t>
            </a:r>
            <a:r>
              <a:rPr lang="de-DE" dirty="0" smtClean="0"/>
              <a:t> will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ages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do!</a:t>
            </a:r>
          </a:p>
          <a:p>
            <a:endParaRPr lang="de-DE" dirty="0"/>
          </a:p>
          <a:p>
            <a:r>
              <a:rPr lang="de-DE" dirty="0" smtClean="0"/>
              <a:t>Solution 2: </a:t>
            </a:r>
            <a:r>
              <a:rPr lang="de-DE" dirty="0" err="1" smtClean="0"/>
              <a:t>Use</a:t>
            </a:r>
            <a:r>
              <a:rPr lang="de-DE" dirty="0"/>
              <a:t> </a:t>
            </a:r>
            <a:r>
              <a:rPr lang="de-DE" b="1" dirty="0" err="1" smtClean="0"/>
              <a:t>more</a:t>
            </a:r>
            <a:r>
              <a:rPr lang="de-DE" b="1" dirty="0" smtClean="0"/>
              <a:t> simple </a:t>
            </a:r>
            <a:r>
              <a:rPr lang="de-DE" b="1" dirty="0" err="1" smtClean="0"/>
              <a:t>representations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shapes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find 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intersect</a:t>
            </a:r>
            <a:r>
              <a:rPr lang="de-DE" dirty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365125"/>
            <a:ext cx="6124575" cy="46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9063"/>
            <a:ext cx="3544315" cy="3908935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3028079" y="2834962"/>
            <a:ext cx="8763306" cy="392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95" y="530799"/>
            <a:ext cx="6620890" cy="1991473"/>
          </a:xfrm>
          <a:prstGeom prst="rect">
            <a:avLst/>
          </a:prstGeom>
        </p:spPr>
      </p:pic>
      <p:sp>
        <p:nvSpPr>
          <p:cNvPr id="12" name="Pfeil nach oben 11"/>
          <p:cNvSpPr/>
          <p:nvPr/>
        </p:nvSpPr>
        <p:spPr>
          <a:xfrm rot="5400000">
            <a:off x="7294430" y="1327018"/>
            <a:ext cx="328305" cy="399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oben 12"/>
          <p:cNvSpPr/>
          <p:nvPr/>
        </p:nvSpPr>
        <p:spPr>
          <a:xfrm rot="5400000">
            <a:off x="9560590" y="1327017"/>
            <a:ext cx="328305" cy="399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429798" y="213809"/>
            <a:ext cx="24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 </a:t>
            </a:r>
            <a:r>
              <a:rPr lang="de-DE" dirty="0" err="1" smtClean="0"/>
              <a:t>delimiting</a:t>
            </a:r>
            <a:r>
              <a:rPr lang="de-DE" dirty="0" smtClean="0"/>
              <a:t> </a:t>
            </a:r>
            <a:r>
              <a:rPr lang="de-DE" dirty="0" err="1" smtClean="0"/>
              <a:t>curves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429138" y="213809"/>
            <a:ext cx="209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Trim</a:t>
            </a:r>
            <a:r>
              <a:rPr lang="de-DE" dirty="0" smtClean="0"/>
              <a:t> at </a:t>
            </a:r>
            <a:r>
              <a:rPr lang="de-DE" dirty="0" err="1" smtClean="0"/>
              <a:t>intersections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265922" y="218110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</a:t>
            </a:r>
            <a:r>
              <a:rPr lang="de-DE" dirty="0" err="1" smtClean="0"/>
              <a:t>fillets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428" y="3152645"/>
            <a:ext cx="8279967" cy="3413871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170495" y="2834961"/>
            <a:ext cx="223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Fillet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20" name="Pfeil nach oben 19"/>
          <p:cNvSpPr/>
          <p:nvPr/>
        </p:nvSpPr>
        <p:spPr>
          <a:xfrm rot="5400000">
            <a:off x="4081857" y="1327016"/>
            <a:ext cx="328305" cy="399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9450" y="446059"/>
            <a:ext cx="286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Transform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streamsurface</a:t>
            </a:r>
            <a:r>
              <a:rPr lang="de-DE" b="1" dirty="0"/>
              <a:t> </a:t>
            </a:r>
          </a:p>
          <a:p>
            <a:r>
              <a:rPr lang="de-DE" b="1" dirty="0" err="1"/>
              <a:t>coordinate</a:t>
            </a:r>
            <a:r>
              <a:rPr lang="de-DE" b="1" dirty="0"/>
              <a:t> </a:t>
            </a:r>
            <a:r>
              <a:rPr lang="de-DE" b="1" dirty="0" err="1"/>
              <a:t>system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624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" y="710361"/>
            <a:ext cx="12147402" cy="5522660"/>
          </a:xfrm>
          <a:prstGeom prst="rect">
            <a:avLst/>
          </a:prstGeom>
        </p:spPr>
      </p:pic>
      <p:sp>
        <p:nvSpPr>
          <p:cNvPr id="6" name="Pfeil nach oben 5"/>
          <p:cNvSpPr/>
          <p:nvPr/>
        </p:nvSpPr>
        <p:spPr>
          <a:xfrm rot="5400000">
            <a:off x="5889070" y="2684358"/>
            <a:ext cx="771787" cy="7550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19450" y="446059"/>
            <a:ext cx="660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Inverse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black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curves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surface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lifting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(orange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surface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22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405"/>
            <a:ext cx="7080308" cy="306430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19450" y="446059"/>
            <a:ext cx="458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Creating</a:t>
            </a:r>
            <a:r>
              <a:rPr lang="de-DE" b="1" dirty="0" smtClean="0"/>
              <a:t> </a:t>
            </a:r>
            <a:r>
              <a:rPr lang="de-DE" b="1" dirty="0" err="1" smtClean="0"/>
              <a:t>turns</a:t>
            </a:r>
            <a:r>
              <a:rPr lang="de-DE" b="1" dirty="0" smtClean="0"/>
              <a:t> </a:t>
            </a:r>
            <a:r>
              <a:rPr lang="de-DE" b="1" dirty="0" err="1" smtClean="0"/>
              <a:t>between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resulting</a:t>
            </a:r>
            <a:r>
              <a:rPr lang="de-DE" b="1" dirty="0" smtClean="0"/>
              <a:t> </a:t>
            </a:r>
            <a:r>
              <a:rPr lang="de-DE" b="1" dirty="0" err="1" smtClean="0"/>
              <a:t>channels</a:t>
            </a:r>
            <a:endParaRPr lang="de-DE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07" y="3599727"/>
            <a:ext cx="6553092" cy="2981501"/>
          </a:xfrm>
          <a:prstGeom prst="rect">
            <a:avLst/>
          </a:prstGeom>
        </p:spPr>
      </p:pic>
      <p:sp>
        <p:nvSpPr>
          <p:cNvPr id="8" name="Pfeil nach oben 7"/>
          <p:cNvSpPr/>
          <p:nvPr/>
        </p:nvSpPr>
        <p:spPr>
          <a:xfrm rot="5400000">
            <a:off x="3473041" y="1560233"/>
            <a:ext cx="771787" cy="7550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8"/>
          <p:cNvSpPr/>
          <p:nvPr/>
        </p:nvSpPr>
        <p:spPr>
          <a:xfrm rot="9327237">
            <a:off x="6082017" y="3053473"/>
            <a:ext cx="771787" cy="7550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oben 9"/>
          <p:cNvSpPr/>
          <p:nvPr/>
        </p:nvSpPr>
        <p:spPr>
          <a:xfrm rot="5400000">
            <a:off x="7894039" y="4135653"/>
            <a:ext cx="771787" cy="7550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918121" y="1005668"/>
            <a:ext cx="872455" cy="906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20704" y="815391"/>
            <a:ext cx="1031845" cy="661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644310" y="3736063"/>
            <a:ext cx="516236" cy="524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147419" y="3231809"/>
            <a:ext cx="643389" cy="1247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0593362" y="3573710"/>
            <a:ext cx="872455" cy="906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32495" y="3718434"/>
            <a:ext cx="392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Fuse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r>
              <a:rPr lang="de-DE" dirty="0" smtClean="0"/>
              <a:t>, find plane </a:t>
            </a:r>
            <a:r>
              <a:rPr lang="de-DE" dirty="0" err="1" smtClean="0"/>
              <a:t>intersections</a:t>
            </a:r>
            <a:endParaRPr lang="de-DE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7712414" y="3217387"/>
            <a:ext cx="260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,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2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0" y="675620"/>
            <a:ext cx="11220408" cy="598523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19450" y="44605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Multiple </a:t>
            </a:r>
            <a:r>
              <a:rPr lang="de-DE" b="1" dirty="0" err="1" smtClean="0"/>
              <a:t>turns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5637400" y="630725"/>
            <a:ext cx="964736" cy="1247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8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Office PowerPoint</Application>
  <PresentationFormat>Breitbild</PresentationFormat>
  <Paragraphs>76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Julian Lüken</vt:lpstr>
      <vt:lpstr>About me</vt:lpstr>
      <vt:lpstr>CoolingGen</vt:lpstr>
      <vt:lpstr>CoolingGen</vt:lpstr>
      <vt:lpstr>CoolingGen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Resulting surfaces</vt:lpstr>
      <vt:lpstr>Resulting solids</vt:lpstr>
      <vt:lpstr>Resulting CFD Simulation</vt:lpstr>
      <vt:lpstr>Computer Tomography in 2D – The Radon transform</vt:lpstr>
      <vt:lpstr>Essential task in CT</vt:lpstr>
      <vt:lpstr>Also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Julian Lüken</dc:title>
  <dc:creator>julian</dc:creator>
  <cp:lastModifiedBy>julian</cp:lastModifiedBy>
  <cp:revision>16</cp:revision>
  <dcterms:created xsi:type="dcterms:W3CDTF">2023-03-08T08:59:21Z</dcterms:created>
  <dcterms:modified xsi:type="dcterms:W3CDTF">2023-03-11T11:00:32Z</dcterms:modified>
</cp:coreProperties>
</file>