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1" r:id="rId3"/>
    <p:sldId id="264" r:id="rId4"/>
    <p:sldId id="263" r:id="rId5"/>
    <p:sldId id="266" r:id="rId6"/>
    <p:sldId id="268" r:id="rId7"/>
    <p:sldId id="267" r:id="rId8"/>
    <p:sldId id="272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316" r:id="rId17"/>
    <p:sldId id="31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8" r:id="rId29"/>
    <p:sldId id="299" r:id="rId30"/>
    <p:sldId id="300" r:id="rId31"/>
    <p:sldId id="312" r:id="rId32"/>
    <p:sldId id="313" r:id="rId33"/>
    <p:sldId id="31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1" r:id="rId42"/>
    <p:sldId id="302" r:id="rId43"/>
    <p:sldId id="305" r:id="rId44"/>
    <p:sldId id="303" r:id="rId45"/>
    <p:sldId id="306" r:id="rId46"/>
    <p:sldId id="304" r:id="rId47"/>
    <p:sldId id="307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21E3C-AA70-41F7-921E-1A9D19454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B18E4-BE48-4F70-9649-E955B2A52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18E4-BE48-4F70-9649-E955B2A52F6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6C-3D55-4052-8204-498B1F2D35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CECS </a:t>
            </a:r>
            <a:r>
              <a:rPr lang="en-US" dirty="0"/>
              <a:t>326</a:t>
            </a:r>
            <a:br>
              <a:rPr lang="en-US" dirty="0"/>
            </a:br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Processes</a:t>
            </a:r>
          </a:p>
          <a:p>
            <a:r>
              <a:rPr lang="en-US" sz="2200" dirty="0" smtClean="0"/>
              <a:t>(</a:t>
            </a:r>
            <a:r>
              <a:rPr lang="en-US" sz="2200" smtClean="0"/>
              <a:t>Chapter 3. </a:t>
            </a:r>
            <a:r>
              <a:rPr lang="en-US" sz="2200" dirty="0" smtClean="0"/>
              <a:t>Operating system Concepts by </a:t>
            </a:r>
            <a:r>
              <a:rPr lang="en-US" sz="2200" dirty="0" err="1" smtClean="0"/>
              <a:t>Silberschatz</a:t>
            </a:r>
            <a:r>
              <a:rPr lang="en-US" sz="2200" dirty="0" smtClean="0"/>
              <a:t>, Galvin and Gagne)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527"/>
            <a:ext cx="10515600" cy="1080903"/>
          </a:xfrm>
        </p:spPr>
        <p:txBody>
          <a:bodyPr/>
          <a:lstStyle/>
          <a:p>
            <a:r>
              <a:rPr lang="en-US" dirty="0" smtClean="0"/>
              <a:t>Ready Queue &amp; Various I/O Device Queues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15" y="1227430"/>
            <a:ext cx="6526970" cy="56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dirty="0" smtClean="0"/>
              <a:t>Representation of Process Scheduling</a:t>
            </a:r>
            <a:endParaRPr lang="en-US" dirty="0"/>
          </a:p>
        </p:txBody>
      </p:sp>
      <p:pic>
        <p:nvPicPr>
          <p:cNvPr id="5" name="Content Placeholder 4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64" y="1233377"/>
            <a:ext cx="8393750" cy="484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OS must provide mechanisms for</a:t>
            </a:r>
          </a:p>
          <a:p>
            <a:pPr lvl="1"/>
            <a:r>
              <a:rPr lang="en-US" sz="2800" dirty="0" smtClean="0"/>
              <a:t>Process creation</a:t>
            </a:r>
          </a:p>
          <a:p>
            <a:pPr lvl="1"/>
            <a:r>
              <a:rPr lang="en-US" sz="2800" dirty="0" smtClean="0"/>
              <a:t>Process termination</a:t>
            </a:r>
          </a:p>
          <a:p>
            <a:pPr lvl="1"/>
            <a:r>
              <a:rPr lang="en-US" sz="2800" dirty="0" err="1" smtClean="0"/>
              <a:t>Interprocess</a:t>
            </a:r>
            <a:r>
              <a:rPr lang="en-US" sz="2800" dirty="0" smtClean="0"/>
              <a:t> 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3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7"/>
            <a:ext cx="10515600" cy="51036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process create child processes, which, in turn, create other processes, forming a tree of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process is identified and managed via a process id (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Resource sharing options</a:t>
            </a:r>
          </a:p>
          <a:p>
            <a:pPr lvl="1"/>
            <a:r>
              <a:rPr lang="en-US" dirty="0" smtClean="0"/>
              <a:t>Parent and children share all resources</a:t>
            </a:r>
          </a:p>
          <a:p>
            <a:pPr lvl="1"/>
            <a:r>
              <a:rPr lang="en-US" dirty="0" smtClean="0"/>
              <a:t>Children share subset of parent’s resources</a:t>
            </a:r>
          </a:p>
          <a:p>
            <a:pPr lvl="1"/>
            <a:r>
              <a:rPr lang="en-US" dirty="0" smtClean="0"/>
              <a:t>Parent and children share no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Execution options</a:t>
            </a:r>
          </a:p>
          <a:p>
            <a:pPr lvl="1"/>
            <a:r>
              <a:rPr lang="en-US" dirty="0" smtClean="0"/>
              <a:t>Parent and children execute concurrently</a:t>
            </a:r>
          </a:p>
          <a:p>
            <a:pPr lvl="1"/>
            <a:r>
              <a:rPr lang="en-US" dirty="0" smtClean="0"/>
              <a:t>Parent waits until children terminate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Child duplicate of parent</a:t>
            </a:r>
          </a:p>
          <a:p>
            <a:pPr lvl="1"/>
            <a:r>
              <a:rPr lang="en-US" dirty="0" smtClean="0"/>
              <a:t>Child has a program loaded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788"/>
            <a:ext cx="10515600" cy="846987"/>
          </a:xfrm>
        </p:spPr>
        <p:txBody>
          <a:bodyPr/>
          <a:lstStyle/>
          <a:p>
            <a:r>
              <a:rPr lang="en-US" dirty="0" smtClean="0"/>
              <a:t>A Tree of Processes on a Typical Linux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1612912"/>
            <a:ext cx="11141830" cy="47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UNIX/Linux example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system call creates new process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xec() system call used after a fork() to replace the process’ address space with a new program</a:t>
            </a:r>
          </a:p>
          <a:p>
            <a:endParaRPr lang="en-US" dirty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944689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calling fork() and exec()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0740" y="1048216"/>
            <a:ext cx="8318811" cy="572057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#include &lt;sys/</a:t>
            </a:r>
            <a:r>
              <a:rPr lang="en-US" sz="1700" dirty="0" err="1"/>
              <a:t>types.h</a:t>
            </a:r>
            <a:r>
              <a:rPr lang="en-US" sz="1700" dirty="0"/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#include &lt;sys/</a:t>
            </a:r>
            <a:r>
              <a:rPr lang="en-US" sz="1700" dirty="0" err="1"/>
              <a:t>wait.h</a:t>
            </a:r>
            <a:r>
              <a:rPr lang="en-US" sz="1700" dirty="0"/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#include &lt;</a:t>
            </a:r>
            <a:r>
              <a:rPr lang="en-US" sz="1700" dirty="0" err="1"/>
              <a:t>stdio.h</a:t>
            </a:r>
            <a:r>
              <a:rPr lang="en-US" sz="1700" dirty="0"/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#include &lt;</a:t>
            </a:r>
            <a:r>
              <a:rPr lang="en-US" sz="1700" dirty="0" err="1"/>
              <a:t>unistd.h</a:t>
            </a:r>
            <a:r>
              <a:rPr lang="en-US" sz="1700" dirty="0"/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 err="1"/>
              <a:t>int</a:t>
            </a:r>
            <a:r>
              <a:rPr lang="en-US" sz="1700" dirty="0"/>
              <a:t> main 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/>
              <a:t>pid_t</a:t>
            </a:r>
            <a:r>
              <a:rPr lang="en-US" sz="1700" dirty="0"/>
              <a:t> </a:t>
            </a:r>
            <a:r>
              <a:rPr lang="en-US" sz="1700" dirty="0" err="1"/>
              <a:t>pid</a:t>
            </a:r>
            <a:r>
              <a:rPr lang="en-US" sz="1700" dirty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/* fork a child process */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/>
              <a:t>pid</a:t>
            </a:r>
            <a:r>
              <a:rPr lang="en-US" sz="1700" dirty="0"/>
              <a:t> = fork();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if (</a:t>
            </a:r>
            <a:r>
              <a:rPr lang="en-US" sz="1700" dirty="0" err="1"/>
              <a:t>pid</a:t>
            </a:r>
            <a:r>
              <a:rPr lang="en-US" sz="1700" dirty="0"/>
              <a:t> &lt; 0) { /* error occurred */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</a:t>
            </a:r>
            <a:r>
              <a:rPr lang="en-US" sz="1700" dirty="0" err="1"/>
              <a:t>fprintf</a:t>
            </a:r>
            <a:r>
              <a:rPr lang="en-US" sz="1700" dirty="0"/>
              <a:t>(</a:t>
            </a:r>
            <a:r>
              <a:rPr lang="en-US" sz="1700" dirty="0" err="1"/>
              <a:t>stderr</a:t>
            </a:r>
            <a:r>
              <a:rPr lang="en-US" sz="1700" dirty="0"/>
              <a:t>, "fork failed");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return 1;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else if (</a:t>
            </a:r>
            <a:r>
              <a:rPr lang="en-US" sz="1700" dirty="0" err="1"/>
              <a:t>pid</a:t>
            </a:r>
            <a:r>
              <a:rPr lang="en-US" sz="1700" dirty="0"/>
              <a:t> == 0) { /* child process */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</a:t>
            </a:r>
            <a:r>
              <a:rPr lang="en-US" sz="1700" dirty="0" err="1"/>
              <a:t>execlp</a:t>
            </a:r>
            <a:r>
              <a:rPr lang="en-US" sz="1700" dirty="0"/>
              <a:t>("/bin/</a:t>
            </a:r>
            <a:r>
              <a:rPr lang="en-US" sz="1700" dirty="0" err="1"/>
              <a:t>ls","ls",NULL</a:t>
            </a:r>
            <a:r>
              <a:rPr lang="en-US" sz="1700" dirty="0"/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else { /* parent process */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/* parent will wait for child to complete */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wait(NULL);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	</a:t>
            </a:r>
            <a:r>
              <a:rPr lang="en-US" sz="1700" dirty="0" err="1"/>
              <a:t>printf</a:t>
            </a:r>
            <a:r>
              <a:rPr lang="en-US" sz="1700" dirty="0"/>
              <a:t>("child complete");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	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70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long </a:t>
            </a:r>
            <a:r>
              <a:rPr lang="en-US" dirty="0" err="1"/>
              <a:t>childPID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for(k=0; k&lt;3;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 is spawning a new child"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if(</a:t>
            </a:r>
            <a:r>
              <a:rPr lang="en-US" dirty="0" err="1"/>
              <a:t>childPID</a:t>
            </a:r>
            <a:r>
              <a:rPr lang="en-US" dirty="0"/>
              <a:t> = fork()) break;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"k = " &lt;&lt; k &lt;&lt; ", parent PID=" &lt;&lt; </a:t>
            </a:r>
            <a:r>
              <a:rPr lang="en-US" dirty="0" err="1"/>
              <a:t>getppid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&lt;&lt; ", </a:t>
            </a:r>
            <a:r>
              <a:rPr lang="en-US" dirty="0" err="1"/>
              <a:t>childPID</a:t>
            </a:r>
            <a:r>
              <a:rPr lang="en-US" dirty="0"/>
              <a:t>=" &lt;&lt; </a:t>
            </a:r>
            <a:r>
              <a:rPr lang="en-US" dirty="0" err="1"/>
              <a:t>childPID</a:t>
            </a:r>
            <a:r>
              <a:rPr lang="en-US" dirty="0"/>
              <a:t> &lt;&lt; ": PID " &lt;&lt; </a:t>
            </a:r>
            <a:r>
              <a:rPr lang="en-US" dirty="0" err="1"/>
              <a:t>getpid</a:t>
            </a:r>
            <a:r>
              <a:rPr lang="en-US" dirty="0"/>
              <a:t>() &lt;&lt; " now exits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96" y="1690688"/>
            <a:ext cx="6716062" cy="156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3199" y="1293091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this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 executes last statement, then asks OS to delete it using the exit() system call</a:t>
            </a:r>
          </a:p>
          <a:p>
            <a:pPr lvl="1"/>
            <a:r>
              <a:rPr lang="en-US" dirty="0" smtClean="0"/>
              <a:t>Returns status data from child to the waiting parent (via wait())</a:t>
            </a:r>
          </a:p>
          <a:p>
            <a:pPr lvl="1"/>
            <a:r>
              <a:rPr lang="en-US" dirty="0" smtClean="0"/>
              <a:t>Process’ resources are deallocated by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may terminate the execution of a child process using the kill() system call.  Some reasons for doing so:</a:t>
            </a:r>
          </a:p>
          <a:p>
            <a:pPr lvl="1"/>
            <a:r>
              <a:rPr lang="en-US" dirty="0" smtClean="0"/>
              <a:t>Child has exceeded allocated resources or time</a:t>
            </a:r>
          </a:p>
          <a:p>
            <a:pPr lvl="1"/>
            <a:r>
              <a:rPr lang="en-US" dirty="0" smtClean="0"/>
              <a:t>Task assigned to child is no longer required</a:t>
            </a:r>
          </a:p>
          <a:p>
            <a:pPr lvl="1"/>
            <a:r>
              <a:rPr lang="en-US" dirty="0" smtClean="0"/>
              <a:t>Parent is exiting and the OS does not allow a child to continue if its parent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7"/>
            <a:ext cx="10515600" cy="50756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Some operating systems do not allow child processes to exist if their parent has terminated</a:t>
            </a:r>
          </a:p>
          <a:p>
            <a:pPr lvl="1"/>
            <a:r>
              <a:rPr lang="en-US" dirty="0" smtClean="0"/>
              <a:t>If a process terminates, then a cascading termination occurs.  All children, grandchildren, etc., are terminated</a:t>
            </a:r>
          </a:p>
          <a:p>
            <a:pPr lvl="1"/>
            <a:r>
              <a:rPr lang="en-US" dirty="0" smtClean="0"/>
              <a:t>The termination is initiated by the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process may wait for termination of a child process by using a wait() system call.  The call returns status information and the </a:t>
            </a:r>
            <a:r>
              <a:rPr lang="en-US" dirty="0" err="1" smtClean="0"/>
              <a:t>pid</a:t>
            </a:r>
            <a:r>
              <a:rPr lang="en-US" dirty="0" smtClean="0"/>
              <a:t> of the terminated process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process that has completed its execution but its PCB has not yet removed, it becomes a zombie.  A wait() system call invoked by its parent process completes this removal.  If parent did not invoke wait(), the zombie will stay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parent did not invoke wait() and terminates, process is an </a:t>
            </a:r>
            <a:r>
              <a:rPr lang="en-US" dirty="0" smtClean="0"/>
              <a:t>orphan (some OS makes the root process parent of an orphaned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5"/>
          </a:xfrm>
        </p:spPr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527"/>
            <a:ext cx="10515600" cy="53194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Process – a program in execution; process execution must progress in sequential fashion; it represents a unit of work in a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 process consists of an address space and current state</a:t>
            </a:r>
          </a:p>
          <a:p>
            <a:pPr lvl="1"/>
            <a:r>
              <a:rPr lang="en-US" sz="2800" dirty="0" smtClean="0"/>
              <a:t>Address space includes </a:t>
            </a:r>
          </a:p>
          <a:p>
            <a:pPr lvl="2"/>
            <a:r>
              <a:rPr lang="en-US" sz="2400" dirty="0"/>
              <a:t>P</a:t>
            </a:r>
            <a:r>
              <a:rPr lang="en-US" sz="2400" dirty="0" smtClean="0"/>
              <a:t>rogram code, also called the text section</a:t>
            </a:r>
          </a:p>
          <a:p>
            <a:pPr lvl="2"/>
            <a:r>
              <a:rPr lang="en-US" sz="2400" dirty="0" smtClean="0"/>
              <a:t>Static data section, containing global variables</a:t>
            </a:r>
          </a:p>
          <a:p>
            <a:pPr lvl="2"/>
            <a:r>
              <a:rPr lang="en-US" sz="2400" dirty="0" smtClean="0"/>
              <a:t>Stack containing temporary data (function parameters, return addresses, local variables)</a:t>
            </a:r>
          </a:p>
          <a:p>
            <a:pPr lvl="2"/>
            <a:r>
              <a:rPr lang="en-US" sz="2400" dirty="0" smtClean="0"/>
              <a:t>Heap containing memory dynamically allocated during run time</a:t>
            </a:r>
          </a:p>
          <a:p>
            <a:pPr lvl="1"/>
            <a:r>
              <a:rPr lang="en-US" sz="2800" dirty="0" smtClean="0"/>
              <a:t>Current state includes</a:t>
            </a:r>
          </a:p>
          <a:p>
            <a:pPr lvl="2"/>
            <a:r>
              <a:rPr lang="en-US" sz="2400" dirty="0" smtClean="0"/>
              <a:t>Program counter</a:t>
            </a:r>
          </a:p>
          <a:p>
            <a:pPr lvl="2"/>
            <a:r>
              <a:rPr lang="en-US" sz="2400" dirty="0" smtClean="0"/>
              <a:t>Processor registers</a:t>
            </a:r>
          </a:p>
        </p:txBody>
      </p:sp>
    </p:spTree>
    <p:extLst>
      <p:ext uri="{BB962C8B-B14F-4D97-AF65-F5344CB8AC3E}">
        <p14:creationId xmlns:p14="http://schemas.microsoft.com/office/powerpoint/2010/main" val="229260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740"/>
            <a:ext cx="10515600" cy="1017108"/>
          </a:xfrm>
        </p:spPr>
        <p:txBody>
          <a:bodyPr/>
          <a:lstStyle/>
          <a:p>
            <a:r>
              <a:rPr lang="en-US" dirty="0" err="1" smtClean="0"/>
              <a:t>Multiprocess</a:t>
            </a:r>
            <a:r>
              <a:rPr lang="en-US" dirty="0" smtClean="0"/>
              <a:t> Architecture – Chrome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5422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web browsers ran as a single process</a:t>
            </a:r>
          </a:p>
          <a:p>
            <a:pPr lvl="1"/>
            <a:r>
              <a:rPr lang="en-US" dirty="0" smtClean="0"/>
              <a:t>If one web site causes trouble, then the entire browser can hang of crash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Google Chrome Browser uses a </a:t>
            </a:r>
            <a:r>
              <a:rPr lang="en-US" dirty="0" err="1" smtClean="0"/>
              <a:t>multiprocess</a:t>
            </a:r>
            <a:r>
              <a:rPr lang="en-US" dirty="0" smtClean="0"/>
              <a:t> architecture that runs 3 types of processes:</a:t>
            </a:r>
          </a:p>
          <a:p>
            <a:pPr lvl="1"/>
            <a:r>
              <a:rPr lang="en-US" dirty="0" smtClean="0"/>
              <a:t>Browser process manages user interface, disk and network I/O</a:t>
            </a:r>
          </a:p>
          <a:p>
            <a:pPr lvl="1"/>
            <a:r>
              <a:rPr lang="en-US" dirty="0" smtClean="0"/>
              <a:t>Renderer process renders web pages, deals with HTML,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A new renderer is created for each website opened</a:t>
            </a:r>
          </a:p>
          <a:p>
            <a:pPr lvl="2"/>
            <a:r>
              <a:rPr lang="en-US" dirty="0" smtClean="0"/>
              <a:t>Runs in sandbox restricting disk and network I/O, minimizing effect of security exploits</a:t>
            </a:r>
          </a:p>
          <a:p>
            <a:pPr lvl="1"/>
            <a:r>
              <a:rPr lang="en-US" dirty="0" smtClean="0"/>
              <a:t>Plug-in process for each type of plug-in</a:t>
            </a:r>
          </a:p>
          <a:p>
            <a:pPr lvl="1"/>
            <a:endParaRPr lang="en-US" dirty="0"/>
          </a:p>
        </p:txBody>
      </p:sp>
      <p:pic>
        <p:nvPicPr>
          <p:cNvPr id="4" name="Picture 1" descr="in-3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6013"/>
            <a:ext cx="1065146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231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Processes within a system may be independent or cooperating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Cooperating process can affect or be affected by other processes (e.g., sharing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Cooperating processes need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Two common models of IPC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5786"/>
          </a:xfrm>
        </p:spPr>
        <p:txBody>
          <a:bodyPr/>
          <a:lstStyle/>
          <a:p>
            <a:r>
              <a:rPr lang="en-US" dirty="0" smtClean="0"/>
              <a:t>Models of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787"/>
            <a:ext cx="10515600" cy="51248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(a) Message passing	</a:t>
            </a:r>
            <a:r>
              <a:rPr lang="en-US" dirty="0"/>
              <a:t> </a:t>
            </a:r>
            <a:r>
              <a:rPr lang="en-US" dirty="0" smtClean="0"/>
              <a:t>  (b) Shared memory</a:t>
            </a:r>
          </a:p>
          <a:p>
            <a:pPr marL="514350" indent="-514350">
              <a:buAutoNum type="alphaLcParenBoth"/>
            </a:pPr>
            <a:endParaRPr lang="en-US" dirty="0"/>
          </a:p>
        </p:txBody>
      </p:sp>
      <p:pic>
        <p:nvPicPr>
          <p:cNvPr id="4" name="Picture 1" descr="3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20" y="1708551"/>
            <a:ext cx="7264806" cy="514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A paradigm for cooperating processes</a:t>
            </a:r>
          </a:p>
          <a:p>
            <a:pPr lvl="1"/>
            <a:r>
              <a:rPr lang="en-US" sz="2800" dirty="0" smtClean="0"/>
              <a:t>Producer process produces information that is consumed by a consumer process</a:t>
            </a:r>
          </a:p>
          <a:p>
            <a:pPr lvl="1"/>
            <a:r>
              <a:rPr lang="en-US" sz="2800" dirty="0" smtClean="0"/>
              <a:t>Cooperation via a shared buffer</a:t>
            </a:r>
          </a:p>
          <a:p>
            <a:pPr lvl="2"/>
            <a:r>
              <a:rPr lang="en-US" sz="2400" dirty="0" smtClean="0"/>
              <a:t>Unbounded-buffer places no practical limit on the size of the buffer</a:t>
            </a:r>
          </a:p>
          <a:p>
            <a:pPr lvl="2"/>
            <a:r>
              <a:rPr lang="en-US" sz="2400" dirty="0" smtClean="0"/>
              <a:t>Bounded-buffer assumes that there is a fixed buffer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9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Bounded-Buffer – A Shared-Memory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Shared data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BUFFER_SIZE 10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 buffer [BUFFER_SIZE];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521"/>
          </a:xfrm>
        </p:spPr>
        <p:txBody>
          <a:bodyPr/>
          <a:lstStyle/>
          <a:p>
            <a:r>
              <a:rPr lang="en-US" dirty="0" smtClean="0"/>
              <a:t>Bounded-Buffer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607"/>
            <a:ext cx="10515600" cy="59648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Producer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produce an item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(((in + 1)%BUFFER_SIZE) == out)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; /* do nothing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buffer[in]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= (in + 1)%BUFFER_SIZE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Consumer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(in == out)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; /*buffer empty, do nothing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= (out + 1)%BUFFER_SIZE;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Solution is correct with one producer and one consumer, but can only use BUFFER_SIZE-1 slots in buffer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69200" y="2551889"/>
            <a:ext cx="3947794" cy="1751681"/>
            <a:chOff x="7569200" y="2551889"/>
            <a:chExt cx="3947794" cy="1751681"/>
          </a:xfrm>
        </p:grpSpPr>
        <p:sp>
          <p:nvSpPr>
            <p:cNvPr id="5" name="Rectangle 4"/>
            <p:cNvSpPr/>
            <p:nvPr/>
          </p:nvSpPr>
          <p:spPr>
            <a:xfrm>
              <a:off x="7669460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88298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64124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21781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1376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64242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27109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007254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38087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6954" y="2863310"/>
              <a:ext cx="380145" cy="56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8823" y="2551889"/>
              <a:ext cx="338383" cy="45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89975" y="2570361"/>
              <a:ext cx="527019" cy="45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N-1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200" y="4057349"/>
              <a:ext cx="406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out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49469" y="3796145"/>
              <a:ext cx="378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975600" y="3433011"/>
              <a:ext cx="0" cy="36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0"/>
            </p:cNvCxnSpPr>
            <p:nvPr/>
          </p:nvCxnSpPr>
          <p:spPr>
            <a:xfrm flipV="1">
              <a:off x="7772400" y="3433011"/>
              <a:ext cx="13855" cy="62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An area of memory shared among processes that wish to communicate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C</a:t>
            </a:r>
            <a:r>
              <a:rPr lang="en-US" sz="3000" dirty="0" smtClean="0"/>
              <a:t>ommunication is under the control of cooperating processes, not the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Major issue is to provide mechanism that will allow user processes to synchronize their actions when they access the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Synchronization to be covered in a later chapter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64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 smtClean="0"/>
              <a:t>IPC –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8"/>
            <a:ext cx="10515600" cy="4351338"/>
          </a:xfrm>
        </p:spPr>
        <p:txBody>
          <a:bodyPr/>
          <a:lstStyle/>
          <a:p>
            <a:r>
              <a:rPr lang="en-US" dirty="0" smtClean="0"/>
              <a:t>Message passing - mechanism for processes to communicate and to synchronize their actions</a:t>
            </a:r>
          </a:p>
          <a:p>
            <a:r>
              <a:rPr lang="en-US" dirty="0" smtClean="0"/>
              <a:t>Message system – processes communicate with each other without resorting to shared variables</a:t>
            </a:r>
          </a:p>
          <a:p>
            <a:r>
              <a:rPr lang="en-US" dirty="0" smtClean="0"/>
              <a:t>IPC facility provides two operations: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end(message)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eceive(message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size may be fixed or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369"/>
          </a:xfrm>
        </p:spPr>
        <p:txBody>
          <a:bodyPr/>
          <a:lstStyle/>
          <a:p>
            <a:r>
              <a:rPr lang="en-US" dirty="0" smtClean="0"/>
              <a:t>Message Queue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6046631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// use_msgQ.cpp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types.h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ipc.h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msg.h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unistd.h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wait.h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// declare my global message buffer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 smtClean="0"/>
              <a:t>msgbuf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long </a:t>
            </a:r>
            <a:r>
              <a:rPr lang="en-US" sz="1600" dirty="0" err="1"/>
              <a:t>mtype</a:t>
            </a:r>
            <a:r>
              <a:rPr lang="en-US" sz="1600" dirty="0"/>
              <a:t>; // required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char greeting[50]; // </a:t>
            </a:r>
            <a:r>
              <a:rPr lang="en-US" sz="1600" dirty="0" smtClean="0"/>
              <a:t>message </a:t>
            </a:r>
            <a:r>
              <a:rPr lang="en-US" sz="1600" dirty="0"/>
              <a:t>content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};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void </a:t>
            </a:r>
            <a:r>
              <a:rPr lang="en-US" sz="1600" dirty="0" err="1"/>
              <a:t>child_proc_one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qid</a:t>
            </a:r>
            <a:r>
              <a:rPr lang="en-US" sz="1600" dirty="0"/>
              <a:t>)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msgbuf</a:t>
            </a:r>
            <a:r>
              <a:rPr lang="en-US" sz="1600" dirty="0" smtClean="0"/>
              <a:t> </a:t>
            </a:r>
            <a:r>
              <a:rPr lang="en-US" sz="1600" dirty="0" err="1"/>
              <a:t>msg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msg</a:t>
            </a:r>
            <a:r>
              <a:rPr lang="en-US" sz="1600" dirty="0"/>
              <a:t>)-</a:t>
            </a:r>
            <a:r>
              <a:rPr lang="en-US" sz="1600" dirty="0" err="1"/>
              <a:t>sizeof</a:t>
            </a:r>
            <a:r>
              <a:rPr lang="en-US" sz="1600" dirty="0"/>
              <a:t>(long);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msgrcv</a:t>
            </a:r>
            <a:r>
              <a:rPr lang="en-US" sz="1600" dirty="0"/>
              <a:t>(</a:t>
            </a:r>
            <a:r>
              <a:rPr lang="en-US" sz="1600" dirty="0" err="1"/>
              <a:t>qid</a:t>
            </a:r>
            <a:r>
              <a:rPr lang="en-US" sz="1600" dirty="0"/>
              <a:t>, 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msgbuf</a:t>
            </a:r>
            <a:r>
              <a:rPr lang="en-US" sz="1600" dirty="0"/>
              <a:t> *)&amp;</a:t>
            </a:r>
            <a:r>
              <a:rPr lang="en-US" sz="1600" dirty="0" err="1"/>
              <a:t>msg</a:t>
            </a:r>
            <a:r>
              <a:rPr lang="en-US" sz="1600" dirty="0"/>
              <a:t>, size, 113, 0);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					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gets message"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"message: " &lt;&lt; </a:t>
            </a:r>
            <a:r>
              <a:rPr lang="en-US" sz="1600" dirty="0" err="1"/>
              <a:t>msg.greeting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strcat</a:t>
            </a:r>
            <a:r>
              <a:rPr lang="en-US" sz="1600" dirty="0"/>
              <a:t>(</a:t>
            </a:r>
            <a:r>
              <a:rPr lang="en-US" sz="1600" dirty="0" err="1"/>
              <a:t>msg.greeting</a:t>
            </a:r>
            <a:r>
              <a:rPr lang="en-US" sz="1600" dirty="0"/>
              <a:t>, " and Adios.");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sends reply"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msg.mtype</a:t>
            </a:r>
            <a:r>
              <a:rPr lang="en-US" sz="1600" dirty="0"/>
              <a:t> = 114; 	// </a:t>
            </a:r>
            <a:r>
              <a:rPr lang="en-US" sz="1600" dirty="0" smtClean="0"/>
              <a:t>prepare message </a:t>
            </a:r>
            <a:r>
              <a:rPr lang="en-US" sz="1600" dirty="0"/>
              <a:t>with type </a:t>
            </a:r>
            <a:r>
              <a:rPr lang="en-US" sz="1600" dirty="0" err="1"/>
              <a:t>mtype</a:t>
            </a:r>
            <a:r>
              <a:rPr lang="en-US" sz="1600" dirty="0"/>
              <a:t> = 114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msgsnd</a:t>
            </a:r>
            <a:r>
              <a:rPr lang="en-US" sz="1600" dirty="0"/>
              <a:t>(</a:t>
            </a:r>
            <a:r>
              <a:rPr lang="en-US" sz="1600" dirty="0" err="1"/>
              <a:t>qid</a:t>
            </a:r>
            <a:r>
              <a:rPr lang="en-US" sz="1600" dirty="0"/>
              <a:t>, 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msgbuf</a:t>
            </a:r>
            <a:r>
              <a:rPr lang="en-US" sz="1600" dirty="0"/>
              <a:t> *)&amp;</a:t>
            </a:r>
            <a:r>
              <a:rPr lang="en-US" sz="1600" dirty="0" err="1"/>
              <a:t>msg</a:t>
            </a:r>
            <a:r>
              <a:rPr lang="en-US" sz="1600" dirty="0"/>
              <a:t>, size, 0);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now exits"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4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037"/>
          </a:xfrm>
        </p:spPr>
        <p:txBody>
          <a:bodyPr/>
          <a:lstStyle/>
          <a:p>
            <a:r>
              <a:rPr lang="en-US" dirty="0"/>
              <a:t>Message Queue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msgbuf</a:t>
            </a:r>
            <a:r>
              <a:rPr lang="en-US" dirty="0" smtClean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sending a message that will never be 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"Fake message");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prepare my message to send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"Hello there");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greeting"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113; 	// set message type </a:t>
            </a:r>
            <a:r>
              <a:rPr lang="en-US" dirty="0" err="1"/>
              <a:t>mtype</a:t>
            </a:r>
            <a:r>
              <a:rPr lang="en-US" dirty="0"/>
              <a:t> = 113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114,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"reply: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108"/>
          </a:xfrm>
        </p:spPr>
        <p:txBody>
          <a:bodyPr/>
          <a:lstStyle/>
          <a:p>
            <a:r>
              <a:rPr lang="en-US" dirty="0" smtClean="0"/>
              <a:t>Process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4379"/>
            <a:ext cx="5181600" cy="53797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/>
              <a:t>Process in memory (address space)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1" y="1549178"/>
            <a:ext cx="5822949" cy="507490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Program is a passive entity stored on disk as an executable file, while process is 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program becomes a process when the executable file is loaded into memory and a process control block (PCB) is created for its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Execution of a program can be started via GUI mouse clicks, command line entry of its name,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may have several processes executing the same program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25096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74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/>
          <a:lstStyle/>
          <a:p>
            <a:r>
              <a:rPr lang="en-US" dirty="0"/>
              <a:t>Message Queue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515600" cy="52079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(IPC_PRIVATE, IPC_EXCL|IPC_CREAT|0600);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//spawning two child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child_proc_one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child_proc_two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while(wait(NULL) != -1); // waiting for both children to terminate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msgctl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IPC_RMID, NULL);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"parent proc: " &lt;&lt; </a:t>
            </a:r>
            <a:r>
              <a:rPr lang="en-US" dirty="0" err="1"/>
              <a:t>getpid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&lt;&lt; "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9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0615"/>
          </a:xfrm>
        </p:spPr>
        <p:txBody>
          <a:bodyPr/>
          <a:lstStyle/>
          <a:p>
            <a:r>
              <a:rPr lang="en-US" dirty="0"/>
              <a:t>Message Queue on </a:t>
            </a:r>
            <a:r>
              <a:rPr lang="en-US" dirty="0" smtClean="0"/>
              <a:t>Linux Using </a:t>
            </a:r>
            <a:r>
              <a:rPr lang="en-US" dirty="0" err="1" smtClean="0"/>
              <a:t>ftok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15"/>
            <a:ext cx="10515600" cy="603738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// use_msgQ_w_ftok.cpp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msg.h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child_proc_one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create my </a:t>
            </a:r>
            <a:r>
              <a:rPr lang="en-US" dirty="0" err="1"/>
              <a:t>msgQ</a:t>
            </a:r>
            <a:r>
              <a:rPr lang="en-US" dirty="0"/>
              <a:t> with key value from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IPC_EXCL|IPC_CREAT|0600);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declare my message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msgbuf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long </a:t>
            </a:r>
            <a:r>
              <a:rPr lang="en-US" dirty="0" err="1"/>
              <a:t>mtype</a:t>
            </a:r>
            <a:r>
              <a:rPr lang="en-US" dirty="0"/>
              <a:t>; // required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char greeting[50]; // </a:t>
            </a:r>
            <a:r>
              <a:rPr lang="en-US" dirty="0" err="1"/>
              <a:t>mesg</a:t>
            </a:r>
            <a:r>
              <a:rPr lang="en-US" dirty="0"/>
              <a:t> content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msgbuf</a:t>
            </a:r>
            <a:r>
              <a:rPr lang="en-US" dirty="0" smtClean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113,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message"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"message: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 and Adios.");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114; 	// only reading </a:t>
            </a:r>
            <a:r>
              <a:rPr lang="en-US" dirty="0" err="1"/>
              <a:t>mesg</a:t>
            </a:r>
            <a:r>
              <a:rPr lang="en-US" dirty="0"/>
              <a:t> with type </a:t>
            </a:r>
            <a:r>
              <a:rPr lang="en-US" dirty="0" err="1"/>
              <a:t>mtype</a:t>
            </a:r>
            <a:r>
              <a:rPr lang="en-US" dirty="0"/>
              <a:t> = 114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0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8862"/>
          </a:xfrm>
        </p:spPr>
        <p:txBody>
          <a:bodyPr/>
          <a:lstStyle/>
          <a:p>
            <a:r>
              <a:rPr lang="en-US" dirty="0"/>
              <a:t>Message Queue on Linux Using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9670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child_proc_two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pause child proc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sleep(3);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declare my message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msgbuf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long </a:t>
            </a:r>
            <a:r>
              <a:rPr lang="en-US" dirty="0" err="1"/>
              <a:t>mtype</a:t>
            </a:r>
            <a:r>
              <a:rPr lang="en-US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char greeting[50];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msgbuf</a:t>
            </a:r>
            <a:r>
              <a:rPr lang="en-US" dirty="0" smtClean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sending a message that will never be 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"Fake message");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"Hello there");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greeting"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113; 	// set message type </a:t>
            </a:r>
            <a:r>
              <a:rPr lang="en-US" dirty="0" err="1"/>
              <a:t>mtype</a:t>
            </a:r>
            <a:r>
              <a:rPr lang="en-US" dirty="0"/>
              <a:t> = 113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114,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"reply: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dirty="0"/>
              <a:t>Message Queue on Linux Using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967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//spawning two child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child_proc_one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child_proc_two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while(wait(NULL) != -1); // waiting for both children to terminate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msgctl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IPC_RMID, NULL);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"parent proc: " &lt;&lt; </a:t>
            </a:r>
            <a:r>
              <a:rPr lang="en-US" dirty="0" err="1"/>
              <a:t>getpid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 smtClean="0"/>
              <a:t>         &lt;&lt; </a:t>
            </a:r>
            <a:r>
              <a:rPr lang="en-US" dirty="0"/>
              <a:t>"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4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5"/>
            <a:ext cx="10515600" cy="1187228"/>
          </a:xfrm>
        </p:spPr>
        <p:txBody>
          <a:bodyPr/>
          <a:lstStyle/>
          <a:p>
            <a:r>
              <a:rPr lang="en-US" dirty="0" smtClean="0"/>
              <a:t>IPC –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70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two processes wish to communicate, they need to</a:t>
            </a:r>
          </a:p>
          <a:p>
            <a:pPr lvl="1"/>
            <a:r>
              <a:rPr lang="en-US" dirty="0" smtClean="0"/>
              <a:t>Establish a communication link between them</a:t>
            </a:r>
          </a:p>
          <a:p>
            <a:pPr lvl="1"/>
            <a:r>
              <a:rPr lang="en-US" dirty="0" smtClean="0"/>
              <a:t>Exchange messages via send/receive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Implementation issues:</a:t>
            </a:r>
          </a:p>
          <a:p>
            <a:pPr lvl="1"/>
            <a:r>
              <a:rPr lang="en-US" dirty="0" smtClean="0"/>
              <a:t>How are links established?</a:t>
            </a:r>
          </a:p>
          <a:p>
            <a:pPr lvl="1"/>
            <a:r>
              <a:rPr lang="en-US" dirty="0" smtClean="0"/>
              <a:t>Can a link be associated with more than two processes?</a:t>
            </a:r>
          </a:p>
          <a:p>
            <a:pPr lvl="1"/>
            <a:r>
              <a:rPr lang="en-US" dirty="0" smtClean="0"/>
              <a:t>How many links can there be between every pair of communicating processes?</a:t>
            </a:r>
          </a:p>
          <a:p>
            <a:pPr lvl="1"/>
            <a:r>
              <a:rPr lang="en-US" dirty="0" smtClean="0"/>
              <a:t>What is the capacity of a link?</a:t>
            </a:r>
          </a:p>
          <a:p>
            <a:pPr lvl="1"/>
            <a:r>
              <a:rPr lang="en-US" dirty="0" smtClean="0"/>
              <a:t>Is message size fixed or variable?</a:t>
            </a:r>
          </a:p>
          <a:p>
            <a:pPr lvl="1"/>
            <a:r>
              <a:rPr lang="en-US" dirty="0" smtClean="0"/>
              <a:t>Is the link unidirectional or bidirectional?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168"/>
          </a:xfrm>
        </p:spPr>
        <p:txBody>
          <a:bodyPr/>
          <a:lstStyle/>
          <a:p>
            <a:r>
              <a:rPr lang="en-US" dirty="0" smtClean="0"/>
              <a:t>IPC – Message Passing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94"/>
            <a:ext cx="10515600" cy="4742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Implementation of communication link</a:t>
            </a:r>
          </a:p>
          <a:p>
            <a:pPr lvl="1"/>
            <a:r>
              <a:rPr lang="en-US" sz="2800" dirty="0" smtClean="0"/>
              <a:t>Physical:</a:t>
            </a:r>
          </a:p>
          <a:p>
            <a:pPr lvl="2"/>
            <a:r>
              <a:rPr lang="en-US" sz="2400" dirty="0" smtClean="0"/>
              <a:t>Shared memory</a:t>
            </a:r>
          </a:p>
          <a:p>
            <a:pPr lvl="2"/>
            <a:r>
              <a:rPr lang="en-US" sz="2400" dirty="0" smtClean="0"/>
              <a:t>Hardware bus</a:t>
            </a:r>
          </a:p>
          <a:p>
            <a:pPr lvl="2"/>
            <a:r>
              <a:rPr lang="en-US" sz="2400" dirty="0" smtClean="0"/>
              <a:t>Network</a:t>
            </a:r>
          </a:p>
          <a:p>
            <a:pPr lvl="1"/>
            <a:r>
              <a:rPr lang="en-US" sz="2800" dirty="0" smtClean="0"/>
              <a:t>Logical:</a:t>
            </a:r>
          </a:p>
          <a:p>
            <a:pPr lvl="2"/>
            <a:r>
              <a:rPr lang="en-US" sz="2400" dirty="0" smtClean="0"/>
              <a:t>Direct or indirect</a:t>
            </a:r>
          </a:p>
          <a:p>
            <a:pPr lvl="2"/>
            <a:r>
              <a:rPr lang="en-US" sz="2400" dirty="0" smtClean="0"/>
              <a:t>Synchronous or asynchronous</a:t>
            </a:r>
          </a:p>
          <a:p>
            <a:pPr lvl="2"/>
            <a:r>
              <a:rPr lang="en-US" sz="2400" smtClean="0"/>
              <a:t>Automatic or </a:t>
            </a:r>
            <a:r>
              <a:rPr lang="en-US" sz="2400" dirty="0" smtClean="0"/>
              <a:t>explicit buffering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6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 smtClean="0"/>
              <a:t>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Processes must name each other explicitly in operation, e.g., between processes P and Q: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end(Q, message) – send a message to process Q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eceive(P, message) – receive a message from process 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Properties of communication link</a:t>
            </a:r>
          </a:p>
          <a:p>
            <a:pPr lvl="1"/>
            <a:r>
              <a:rPr lang="en-US" dirty="0" smtClean="0"/>
              <a:t>Links are established automatically</a:t>
            </a:r>
          </a:p>
          <a:p>
            <a:pPr lvl="1"/>
            <a:r>
              <a:rPr lang="en-US" dirty="0" smtClean="0"/>
              <a:t>A link is associated with exactly one pair of communicating processes</a:t>
            </a:r>
          </a:p>
          <a:p>
            <a:pPr lvl="1"/>
            <a:r>
              <a:rPr lang="en-US" dirty="0" smtClean="0"/>
              <a:t>Between each pair there exists exactly one link</a:t>
            </a:r>
          </a:p>
          <a:p>
            <a:pPr lvl="1"/>
            <a:r>
              <a:rPr lang="en-US" dirty="0" smtClean="0"/>
              <a:t>The link may be unidirectional, but is usually bidirectional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92"/>
            <a:ext cx="10515600" cy="55002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Messages are directed and received from mailboxes (also referred to as ports)</a:t>
            </a:r>
          </a:p>
          <a:p>
            <a:pPr lvl="1"/>
            <a:r>
              <a:rPr lang="en-US" dirty="0" smtClean="0"/>
              <a:t>Each mailbox has a unique ID</a:t>
            </a:r>
          </a:p>
          <a:p>
            <a:pPr lvl="1"/>
            <a:r>
              <a:rPr lang="en-US" dirty="0" smtClean="0"/>
              <a:t>Processes can communicate only if they share a mailbox, using primitives as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end(A, message) – send a message to mailbox A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eceive(A, message) – receive a message from mailbox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Properties of communication link</a:t>
            </a:r>
          </a:p>
          <a:p>
            <a:pPr lvl="1"/>
            <a:r>
              <a:rPr lang="en-US" dirty="0" smtClean="0"/>
              <a:t>Link established only if processes share a common mailbox</a:t>
            </a:r>
          </a:p>
          <a:p>
            <a:pPr lvl="1"/>
            <a:r>
              <a:rPr lang="en-US" dirty="0" smtClean="0"/>
              <a:t>A link may be associated with many processes</a:t>
            </a:r>
          </a:p>
          <a:p>
            <a:pPr lvl="1"/>
            <a:r>
              <a:rPr lang="en-US" dirty="0" smtClean="0"/>
              <a:t>Each pair of processes may share several communication links (through several mailboxes)</a:t>
            </a:r>
          </a:p>
          <a:p>
            <a:pPr lvl="1"/>
            <a:r>
              <a:rPr lang="en-US" dirty="0" smtClean="0"/>
              <a:t>Link may be unidirectional or bidirectional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Create a new mailbox (port)</a:t>
            </a:r>
          </a:p>
          <a:p>
            <a:pPr lvl="1"/>
            <a:r>
              <a:rPr lang="en-US" dirty="0" smtClean="0"/>
              <a:t>Send and receive messages through mailbox</a:t>
            </a:r>
          </a:p>
          <a:p>
            <a:pPr lvl="1"/>
            <a:r>
              <a:rPr lang="en-US" dirty="0" smtClean="0"/>
              <a:t>Destroy a mailbox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840"/>
            <a:ext cx="10515600" cy="5082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Mailbox sharing</a:t>
            </a:r>
          </a:p>
          <a:p>
            <a:pPr lvl="1"/>
            <a:r>
              <a:rPr lang="en-US" sz="2800" dirty="0" smtClean="0"/>
              <a:t>Suppose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and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share mailbox A</a:t>
            </a:r>
          </a:p>
          <a:p>
            <a:pPr lvl="1"/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sends,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receive</a:t>
            </a:r>
          </a:p>
          <a:p>
            <a:pPr lvl="1"/>
            <a:r>
              <a:rPr lang="en-US" sz="2800" dirty="0" smtClean="0"/>
              <a:t>Who gets the message?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Possible solutions</a:t>
            </a:r>
          </a:p>
          <a:p>
            <a:pPr lvl="1"/>
            <a:r>
              <a:rPr lang="en-US" sz="2800" dirty="0" smtClean="0"/>
              <a:t>Allow a link to be associated with at most 2 processes</a:t>
            </a:r>
          </a:p>
          <a:p>
            <a:pPr lvl="1"/>
            <a:r>
              <a:rPr lang="en-US" sz="2800" dirty="0" smtClean="0"/>
              <a:t>Allow only one process at a time to execute a receive operation</a:t>
            </a:r>
          </a:p>
          <a:p>
            <a:pPr lvl="1"/>
            <a:r>
              <a:rPr lang="en-US" sz="2800" dirty="0" smtClean="0"/>
              <a:t>Allow the system to select arbitrarily the receiver, and sender is notified who the receiver 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4848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Message passing may be either blocking or non-blocking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Blocking (considered synchronous)</a:t>
            </a:r>
          </a:p>
          <a:p>
            <a:pPr lvl="1"/>
            <a:r>
              <a:rPr lang="en-US" sz="2800" dirty="0" smtClean="0"/>
              <a:t>Blocking send – the sender is blocked until message is received</a:t>
            </a:r>
          </a:p>
          <a:p>
            <a:pPr lvl="1"/>
            <a:r>
              <a:rPr lang="en-US" sz="2800" dirty="0" smtClean="0"/>
              <a:t>Blocking receive – the receiver is blocked until a message is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Non-blocking (considered asynchronous)</a:t>
            </a:r>
          </a:p>
          <a:p>
            <a:pPr lvl="1"/>
            <a:r>
              <a:rPr lang="en-US" sz="2800" dirty="0" smtClean="0"/>
              <a:t>Non-blocking send – the sender sends the message and continue</a:t>
            </a:r>
          </a:p>
          <a:p>
            <a:pPr lvl="1"/>
            <a:r>
              <a:rPr lang="en-US" sz="2800" dirty="0" smtClean="0"/>
              <a:t>Non-blocking receive – the receiver receives a valid message or a NULL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If both send and receive are blocking, we have a rendezvous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36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 a process execute, it changes state</a:t>
            </a:r>
          </a:p>
          <a:p>
            <a:pPr lvl="1"/>
            <a:r>
              <a:rPr lang="en-US" dirty="0" smtClean="0"/>
              <a:t>New: the process is being created</a:t>
            </a:r>
          </a:p>
          <a:p>
            <a:pPr lvl="1"/>
            <a:r>
              <a:rPr lang="en-US" dirty="0" smtClean="0"/>
              <a:t>Running: instructions are being executed</a:t>
            </a:r>
          </a:p>
          <a:p>
            <a:pPr lvl="1"/>
            <a:r>
              <a:rPr lang="en-US" dirty="0" smtClean="0"/>
              <a:t>Waiting: the process is waiting for some event to occur</a:t>
            </a:r>
          </a:p>
          <a:p>
            <a:pPr lvl="1"/>
            <a:r>
              <a:rPr lang="en-US" dirty="0" smtClean="0"/>
              <a:t>Ready: the process is waiting to be assigned a processor</a:t>
            </a:r>
          </a:p>
          <a:p>
            <a:pPr lvl="1"/>
            <a:r>
              <a:rPr lang="en-US" dirty="0" smtClean="0"/>
              <a:t>Terminated: the process has finished execution</a:t>
            </a:r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08" y="40204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4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003"/>
            <a:ext cx="10515600" cy="1088536"/>
          </a:xfrm>
        </p:spPr>
        <p:txBody>
          <a:bodyPr/>
          <a:lstStyle/>
          <a:p>
            <a:r>
              <a:rPr lang="en-US" dirty="0" smtClean="0"/>
              <a:t>Synchronized 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3"/>
            <a:ext cx="10515600" cy="52753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The problem becomes trivial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Producer */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produce an item in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send(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Consumer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essage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receive(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82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54" y="365125"/>
            <a:ext cx="10767646" cy="1325563"/>
          </a:xfrm>
        </p:spPr>
        <p:txBody>
          <a:bodyPr/>
          <a:lstStyle/>
          <a:p>
            <a:r>
              <a:rPr lang="en-US" dirty="0" smtClean="0"/>
              <a:t>IPC – Shared Memory (POSIX 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4" y="1825625"/>
            <a:ext cx="10767646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POSIX shared memory</a:t>
            </a:r>
          </a:p>
          <a:p>
            <a:pPr lvl="1"/>
            <a:r>
              <a:rPr lang="en-US" sz="2800" dirty="0" smtClean="0"/>
              <a:t>Process first creates shared memory segment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(name, O_CREAT | O_RDWR, 0666);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(Also used to open an existing segment to share it)</a:t>
            </a:r>
          </a:p>
          <a:p>
            <a:pPr lvl="1"/>
            <a:r>
              <a:rPr lang="en-US" sz="2800" dirty="0" smtClean="0"/>
              <a:t>Then set size of object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4096);</a:t>
            </a:r>
          </a:p>
          <a:p>
            <a:pPr lvl="1"/>
            <a:r>
              <a:rPr lang="en-US" sz="2800" dirty="0"/>
              <a:t>Map </a:t>
            </a:r>
            <a:r>
              <a:rPr lang="en-US" sz="2800" dirty="0" smtClean="0"/>
              <a:t>shared </a:t>
            </a:r>
            <a:r>
              <a:rPr lang="en-US" sz="2800" dirty="0"/>
              <a:t>memory segment in the address space of the </a:t>
            </a:r>
            <a:r>
              <a:rPr lang="en-US" sz="2800" dirty="0" smtClean="0"/>
              <a:t>process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(0,SIZE, PROT_READ | PROT_WRITE, MAP_SHARED,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smtClean="0"/>
              <a:t>Now process could write to the shared memory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“%s”, message);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8862"/>
          </a:xfrm>
        </p:spPr>
        <p:txBody>
          <a:bodyPr/>
          <a:lstStyle/>
          <a:p>
            <a:r>
              <a:rPr lang="en-US" dirty="0" smtClean="0"/>
              <a:t>IPC – POSIX Shared Memory -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use_shm_producer.c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compile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link with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-example"; /* file name */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4096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/* file size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*message0= "Studying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*message1= "Operating Systems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*message2= "Is Fun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56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5754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6622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/* file descriptor,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/* base address,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fixed,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movable*/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create the shared memory segment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O_CREAT | O_RDWR, 0666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(“prod: Shared memory failed: %s\n”,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configure the size of shared memory segment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shm_fd,SIZE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map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 segment in the address space of the process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(0,SIZE, PROT_READ | PROT_WRITE, MAP_SHARED,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MAP_FAILED)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(“prod: Map failed: %s\n“,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close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99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7"/>
            <a:ext cx="10515600" cy="1111982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539"/>
            <a:ext cx="10515600" cy="556846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write to the shared memory region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we must increment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after each write.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display(“prod: 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display(“prod: 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the mapped memory segment from the address space of the process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SIZE)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86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1969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914400"/>
            <a:ext cx="10972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("display: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("%02x%c", bytes[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((i+1)%16) ? ' ' : '\n');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52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6"/>
            <a:ext cx="10515600" cy="1135429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753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use_shm_consumer.c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compile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link with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 = "/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-example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4096;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*/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descriptor,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 address,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the shared 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O_RDONLY, 0666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3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1252659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6856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the shared memory segment to the address space of the process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SIZE, PROT_READ, MAP_SHARED,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MAP_FAILED)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Map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unlink 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from the mapped shared memory segment */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64);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remove the mapped shared memory segment from the address space of the process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69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73258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the shared 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Close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remove the shared memory segment from the file system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Error removing %s: %s\n",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("display: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("%02x%c", bytes[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((i+1)%16) ? ' ' : '\n');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7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IPC – </a:t>
            </a: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661"/>
            <a:ext cx="10515600" cy="5134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Acts as a conduit allowing two processes to communicate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Is communication unidirectional or bidirectional?</a:t>
            </a:r>
          </a:p>
          <a:p>
            <a:pPr lvl="1"/>
            <a:r>
              <a:rPr lang="en-US" dirty="0" smtClean="0"/>
              <a:t>In the case of two-way communication, is it half or full-duplex?</a:t>
            </a:r>
          </a:p>
          <a:p>
            <a:pPr lvl="1"/>
            <a:r>
              <a:rPr lang="en-US" dirty="0" smtClean="0"/>
              <a:t>Must there exist a relationship (i.e., parent-child) between the communicating processes?</a:t>
            </a:r>
          </a:p>
          <a:p>
            <a:pPr lvl="1"/>
            <a:r>
              <a:rPr lang="en-US" dirty="0" smtClean="0"/>
              <a:t>Can the pipes be used over a network?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Ordinary pipes – cannot be accessed from outside the process that created it.  Typically, a parent process creates a pipe and uses it to communicate with a child process that it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Named pipes – can be accessed without a parent-child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963"/>
          </a:xfrm>
        </p:spPr>
        <p:txBody>
          <a:bodyPr/>
          <a:lstStyle/>
          <a:p>
            <a:r>
              <a:rPr lang="en-US" dirty="0" smtClean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31087"/>
            <a:ext cx="7072423" cy="51674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data structure created to maintain information associated with each process, including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Process state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CPU scheduling information (priorities, scheduling queue pointers)</a:t>
            </a:r>
          </a:p>
          <a:p>
            <a:pPr lvl="1"/>
            <a:r>
              <a:rPr lang="en-US" dirty="0" smtClean="0"/>
              <a:t>Memory management information (memory allocated to process)</a:t>
            </a:r>
          </a:p>
          <a:p>
            <a:pPr lvl="1"/>
            <a:r>
              <a:rPr lang="en-US" dirty="0" smtClean="0"/>
              <a:t>Accounting information (CPU used, clock time elapsed since start, time limits)</a:t>
            </a:r>
          </a:p>
          <a:p>
            <a:pPr lvl="1"/>
            <a:r>
              <a:rPr lang="en-US" dirty="0" smtClean="0"/>
              <a:t>I/O status information (I/O devices allocated to process, list of open files) </a:t>
            </a: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35" y="1531087"/>
            <a:ext cx="2865402" cy="459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Ordinary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Allow communication in standard producer-consumer style</a:t>
            </a:r>
          </a:p>
          <a:p>
            <a:pPr lvl="1"/>
            <a:r>
              <a:rPr lang="en-US" sz="2800" dirty="0" smtClean="0"/>
              <a:t>Producer writes to one end (the write-end of the pipe)</a:t>
            </a:r>
          </a:p>
          <a:p>
            <a:pPr lvl="1"/>
            <a:r>
              <a:rPr lang="en-US" sz="2800" dirty="0" smtClean="0"/>
              <a:t>Consumer reads from the other end (the read-end of the pipe)</a:t>
            </a:r>
          </a:p>
          <a:p>
            <a:pPr lvl="1"/>
            <a:r>
              <a:rPr lang="en-US" sz="2800" dirty="0" smtClean="0"/>
              <a:t>Ordinary pipes are therefore unidirectional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Require parent-child relationship between communicating 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746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More powerful than ordinary pipes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Communication is bidirectional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 parent-child relationship is necessary between communicating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Several processes can use the named pipe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Supported on both UNIX (Linux) / Windows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56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 smtClean="0"/>
              <a:t>Process Representation in Linux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3513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7" y="3976577"/>
            <a:ext cx="7845106" cy="270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5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 smtClean="0"/>
              <a:t>CPU Switch From Process to Process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56" y="1297172"/>
            <a:ext cx="8569557" cy="556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CPU switches to another process, the system must save the state of the old process and load the saved state for the new process via a context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Context of a process is represented in the PCB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Context switch time is overhead; the system does no useful work while switching.  The more complex the OS and the PCB, the longer the context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in context switch highly dependent on hardware support.  </a:t>
            </a:r>
            <a:r>
              <a:rPr lang="en-US" dirty="0"/>
              <a:t>S</a:t>
            </a:r>
            <a:r>
              <a:rPr lang="en-US" dirty="0" smtClean="0"/>
              <a:t>ome processors (e.g., Sun </a:t>
            </a:r>
            <a:r>
              <a:rPr lang="en-US" dirty="0" err="1" smtClean="0"/>
              <a:t>UltraSPARC</a:t>
            </a:r>
            <a:r>
              <a:rPr lang="en-US" dirty="0" smtClean="0"/>
              <a:t>) provide multiple sets of registers.  In this case context switch often requires just changing the pointer to a different register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903"/>
          </a:xfrm>
        </p:spPr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44" y="144602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Maximize CPU use, quickly switch processes onto CPU for time sharing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 scheduler selects among available processes for next execution on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Maintains scheduling queues of processes</a:t>
            </a:r>
          </a:p>
          <a:p>
            <a:pPr lvl="1"/>
            <a:r>
              <a:rPr lang="en-US" dirty="0" smtClean="0"/>
              <a:t>Job queue – set of all processes in the system</a:t>
            </a:r>
          </a:p>
          <a:p>
            <a:pPr lvl="1"/>
            <a:r>
              <a:rPr lang="en-US" dirty="0" smtClean="0"/>
              <a:t>Ready queue – set of all processes residing in main memory, ready and waiting to execute</a:t>
            </a:r>
          </a:p>
          <a:p>
            <a:pPr lvl="1"/>
            <a:r>
              <a:rPr lang="en-US" dirty="0" smtClean="0"/>
              <a:t>Device queues – set of processes waiting for an I/O device</a:t>
            </a:r>
          </a:p>
          <a:p>
            <a:pPr lvl="1"/>
            <a:r>
              <a:rPr lang="en-US" dirty="0" smtClean="0"/>
              <a:t>Processes move among the various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3154</Words>
  <Application>Microsoft Office PowerPoint</Application>
  <PresentationFormat>Widescreen</PresentationFormat>
  <Paragraphs>654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Monotype Sorts</vt:lpstr>
      <vt:lpstr>ＭＳ Ｐゴシック</vt:lpstr>
      <vt:lpstr>Arial</vt:lpstr>
      <vt:lpstr>Calibri</vt:lpstr>
      <vt:lpstr>Calibri Light</vt:lpstr>
      <vt:lpstr>Courier New</vt:lpstr>
      <vt:lpstr>Wingdings</vt:lpstr>
      <vt:lpstr>Office Theme</vt:lpstr>
      <vt:lpstr>CECS 326 Operating Systems</vt:lpstr>
      <vt:lpstr>Process Concept</vt:lpstr>
      <vt:lpstr>Process Concepts</vt:lpstr>
      <vt:lpstr>Process State</vt:lpstr>
      <vt:lpstr>Process Control Block (PCB)</vt:lpstr>
      <vt:lpstr>Process Representation in Linux</vt:lpstr>
      <vt:lpstr>CPU Switch From Process to Process</vt:lpstr>
      <vt:lpstr>Context Switch</vt:lpstr>
      <vt:lpstr>Process Scheduling</vt:lpstr>
      <vt:lpstr>Ready Queue &amp; Various I/O Device Queues</vt:lpstr>
      <vt:lpstr>Representation of Process Scheduling</vt:lpstr>
      <vt:lpstr>Operations on Processes</vt:lpstr>
      <vt:lpstr>Process Creation</vt:lpstr>
      <vt:lpstr>A Tree of Processes on a Typical Linux System</vt:lpstr>
      <vt:lpstr>Process Creation</vt:lpstr>
      <vt:lpstr>C Program calling fork() and exec()</vt:lpstr>
      <vt:lpstr>Hierarchy of Process Creation</vt:lpstr>
      <vt:lpstr>Process Termination</vt:lpstr>
      <vt:lpstr>Process Termination</vt:lpstr>
      <vt:lpstr>Multiprocess Architecture – Chrome Browser</vt:lpstr>
      <vt:lpstr>Interprocess Communication</vt:lpstr>
      <vt:lpstr>Models of IPC</vt:lpstr>
      <vt:lpstr>Producer-Consumer Problem</vt:lpstr>
      <vt:lpstr>Bounded-Buffer – A Shared-Memory Solution</vt:lpstr>
      <vt:lpstr>Bounded-Buffer </vt:lpstr>
      <vt:lpstr>IPC – Shared Memory</vt:lpstr>
      <vt:lpstr>IPC – Message Passing</vt:lpstr>
      <vt:lpstr>Message Queue on Linux</vt:lpstr>
      <vt:lpstr>Message Queue on Linux</vt:lpstr>
      <vt:lpstr>Message Queue on Linux</vt:lpstr>
      <vt:lpstr>Message Queue on Linux Using ftok()</vt:lpstr>
      <vt:lpstr>Message Queue on Linux Using ftok()</vt:lpstr>
      <vt:lpstr>Message Queue on Linux Using ftok()</vt:lpstr>
      <vt:lpstr>IPC – Message Passing</vt:lpstr>
      <vt:lpstr>IPC – Message Passing Implementation</vt:lpstr>
      <vt:lpstr>Direct Communication</vt:lpstr>
      <vt:lpstr>Indirect Communication</vt:lpstr>
      <vt:lpstr>Indirect Communication</vt:lpstr>
      <vt:lpstr>Blocking and Non-blocking Communication</vt:lpstr>
      <vt:lpstr>Synchronized Producer-Consumer</vt:lpstr>
      <vt:lpstr>IPC – Shared Memory (POSIX Implementation)</vt:lpstr>
      <vt:lpstr>IPC – POSIX Shared Memory - Producer</vt:lpstr>
      <vt:lpstr>IPC – POSIX Shared Memory - Producer</vt:lpstr>
      <vt:lpstr>IPC – POSIX Shared Memory - Producer</vt:lpstr>
      <vt:lpstr>IPC – POSIX Shared Memory - Producer</vt:lpstr>
      <vt:lpstr>IPC – POSIX Shared Memory - Consumer</vt:lpstr>
      <vt:lpstr>IPC – POSIX Shared Memory - Consumer</vt:lpstr>
      <vt:lpstr>IPC – POSIX Shared Memory - Consumer</vt:lpstr>
      <vt:lpstr>IPC – Pipes</vt:lpstr>
      <vt:lpstr>IPC – Ordinary Pipes</vt:lpstr>
      <vt:lpstr>IPC – Named Pipes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</dc:title>
  <dc:creator>Dr. Shui Lam</dc:creator>
  <cp:lastModifiedBy>Shui Lam</cp:lastModifiedBy>
  <cp:revision>130</cp:revision>
  <dcterms:created xsi:type="dcterms:W3CDTF">2017-01-24T06:41:16Z</dcterms:created>
  <dcterms:modified xsi:type="dcterms:W3CDTF">2021-09-10T01:27:23Z</dcterms:modified>
</cp:coreProperties>
</file>