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CE90-66B3-4B04-ADA7-D82447E53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0848D-802C-4090-80DE-5294C7058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305A-3692-468B-9D58-C159EA12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1DF6-A656-4C16-85C0-52BBA92A257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D5F76-E123-4B82-973F-CFD6107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1587-8231-4D19-BB7B-C3C2CCE5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8085-9B19-45E5-B8E6-ACB092D6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9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A565-1AE6-47D1-9F77-36FDF54A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AF581-7B3E-4CCB-88D4-0E81F4D0C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0B243-86F6-40DE-AC95-7A9FB5AD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1DF6-A656-4C16-85C0-52BBA92A257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75EFB-AD9A-4020-B968-67907D23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77E64-5AF1-44E1-B604-D9847910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8085-9B19-45E5-B8E6-ACB092D6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4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6D900-00C9-471A-AE03-0F51A848A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012E0-33D9-4C8B-BE31-7BA38F64E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94770-844B-47EC-AF40-5A8317CC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1DF6-A656-4C16-85C0-52BBA92A257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13A41-3568-4615-B307-B15E0B19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5ABF-7421-4F13-885C-951FFF68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8085-9B19-45E5-B8E6-ACB092D6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7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5289-7DDC-4674-9A7D-5BCCCA92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A5D82-3C42-4262-9AA6-AFED9E631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F5993-8938-428F-BA42-F6A9EC36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1DF6-A656-4C16-85C0-52BBA92A257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54A86-E814-4F7F-9067-CCC28830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A766-FFDC-47B6-95FD-9214C459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8085-9B19-45E5-B8E6-ACB092D6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C2C8-64BC-456D-AE25-865DC5B8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8AD90-6AA8-4397-9708-027D13B79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350D-8D00-40E8-AA3D-90A1EEFF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1DF6-A656-4C16-85C0-52BBA92A257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56942-64AB-4A1A-8098-59BBC1C7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4E788-B8CD-4E51-84C5-80A56BC0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8085-9B19-45E5-B8E6-ACB092D6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46D1-2081-4209-8FE7-40ECD0CC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3522-9392-488C-BFB8-6619AEC37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54B07-AA88-48E4-83B7-8C1C3321E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E9F1F-B100-4F06-B03D-471F411D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1DF6-A656-4C16-85C0-52BBA92A257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883E1-7276-466C-8243-ECA6EE04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6BD12-8C66-48D6-AE71-B6977A08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8085-9B19-45E5-B8E6-ACB092D6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0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7622-F73B-4DD0-8095-6C2DB8A8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E562D-9765-49AC-A677-E2E1D79F0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1A78E-AAF2-44AF-B0F5-C1AE42256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A5A04-16A0-4762-863C-3A946A989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BFEDD-15B5-4272-8253-760D6FFA4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C066D-1925-4FFA-89D6-FF97C2A5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1DF6-A656-4C16-85C0-52BBA92A257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5C84E-73F4-40C1-A4EA-4B441B58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CB1F4-E1E7-4B16-9AEB-0ED508E4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8085-9B19-45E5-B8E6-ACB092D6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6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3DEB-C978-480B-8A89-64DD06B2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58A8E-6A64-44E1-912F-4F64F3C5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1DF6-A656-4C16-85C0-52BBA92A257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F3C53-4932-4879-9F9E-EFA67617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8A631-99A7-4CAB-9640-B67E68FC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8085-9B19-45E5-B8E6-ACB092D6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8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FF258-D1D9-4B2D-9F4D-D79E62EC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1DF6-A656-4C16-85C0-52BBA92A257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15C41-145B-46C8-908F-01B84CCB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E4ADF-BA3D-4A7D-A09B-2CDACBA6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8085-9B19-45E5-B8E6-ACB092D6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3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089F-9C79-4679-A3AF-10F88224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7982B-C736-4EC9-8837-5ADD51738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BD4B3-8BD1-475D-A11F-4226260A1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2938C-F7C0-44D6-B2D9-0851562A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1DF6-A656-4C16-85C0-52BBA92A257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9179-C602-434F-8EED-10115E82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E8E45-66FE-43BF-96E7-1F87EA6A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8085-9B19-45E5-B8E6-ACB092D6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1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C2FB-6C55-41CD-8C1B-2242F8C6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8B6F45-1B23-4762-8749-65BDE05EE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D414A-E1F1-4206-AA23-EBFD05216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91DF5-0662-4A0A-80E8-B21A39BB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1DF6-A656-4C16-85C0-52BBA92A257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CE-0463-4BBB-BF7A-EE010DF2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21C15-6BA8-47B3-9000-D7E7CB39D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8085-9B19-45E5-B8E6-ACB092D6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C2BB5-220F-4167-929D-87E38C42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AA248-BAF6-4785-89AA-968DFA4D9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244C-5C5E-4B34-B118-ABAD96DD9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1DF6-A656-4C16-85C0-52BBA92A257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0A8F8-0420-4CA8-A0C4-B6413FF7F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576DB-57D6-4F7B-8DAA-711909880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8085-9B19-45E5-B8E6-ACB092D6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rgbClr val="0070C0"/>
            </a:gs>
            <a:gs pos="53000">
              <a:schemeClr val="accent1">
                <a:lumMod val="45000"/>
                <a:lumOff val="55000"/>
              </a:schemeClr>
            </a:gs>
            <a:gs pos="89000">
              <a:schemeClr val="bg1">
                <a:lumMod val="9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0B3ECA-F21D-46F2-8AD8-50ED208C98DF}"/>
              </a:ext>
            </a:extLst>
          </p:cNvPr>
          <p:cNvSpPr txBox="1"/>
          <p:nvPr/>
        </p:nvSpPr>
        <p:spPr>
          <a:xfrm>
            <a:off x="209754" y="1248290"/>
            <a:ext cx="2957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Research Question: 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Develop and test an application that can automatically generate closed captions using machine learning techniques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Background/Significance: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Certain content requires closed captions (FCC, 2021). 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Many providers create captions automatically with Automatic Speech Recognition (Google Cloud, 2021). 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ASR does not produce particularly accurate closed captions, only 60% to 70% accurate (Bond, 2014).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Inaccurate captions carry legal liability; NAD sued Harvard and MIT in 2015 for inaccurate captions (Rosenblum, 2015).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Providing accurate captions protects from liability and fines.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Neural networks in captioning show promising results. 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cLSTM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-RA scored a 70.5 on the BLEU natural language test (Yang et al., 2020).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911833-A604-4709-B02C-1FD1E2C41248}"/>
              </a:ext>
            </a:extLst>
          </p:cNvPr>
          <p:cNvSpPr/>
          <p:nvPr/>
        </p:nvSpPr>
        <p:spPr>
          <a:xfrm>
            <a:off x="1" y="0"/>
            <a:ext cx="12192000" cy="53633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ENGR 361 Research Proposal: A Machine Learning Approach to Automatic Closed Captioning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79606-2FB9-4603-8F9F-BCECD2B7712C}"/>
              </a:ext>
            </a:extLst>
          </p:cNvPr>
          <p:cNvSpPr/>
          <p:nvPr/>
        </p:nvSpPr>
        <p:spPr>
          <a:xfrm>
            <a:off x="0" y="536331"/>
            <a:ext cx="12192001" cy="3297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Lionel Quintanilla, Andrew De La Rosa, </a:t>
            </a:r>
            <a:r>
              <a:rPr lang="en-US" sz="1200" b="0" i="0" u="none" strike="noStrike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Pouya</a:t>
            </a:r>
            <a:r>
              <a:rPr lang="en-US" sz="12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Tavakoli</a:t>
            </a:r>
            <a:r>
              <a:rPr lang="en-US" sz="12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, Brian Tran, Matthew </a:t>
            </a:r>
            <a:r>
              <a:rPr lang="en-US" sz="1200" b="0" i="0" u="none" strike="noStrike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Zaldana</a:t>
            </a:r>
            <a:r>
              <a:rPr lang="en-US" sz="12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 | Professor Maryam </a:t>
            </a:r>
            <a:r>
              <a:rPr lang="en-US" sz="1200" b="0" i="0" u="none" strike="noStrike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Qudrat</a:t>
            </a:r>
            <a:r>
              <a:rPr lang="en-US" sz="12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| California State University, Long Beach</a:t>
            </a:r>
            <a:r>
              <a:rPr lang="en-US" sz="12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​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5C814F-4691-4D93-AF1A-22FA34F8C789}"/>
              </a:ext>
            </a:extLst>
          </p:cNvPr>
          <p:cNvSpPr/>
          <p:nvPr/>
        </p:nvSpPr>
        <p:spPr>
          <a:xfrm>
            <a:off x="240324" y="969565"/>
            <a:ext cx="2946888" cy="270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Introduction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19AF9474-FA04-4E18-BE5B-027AE4818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6" y="3200320"/>
            <a:ext cx="2892516" cy="14025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E1BD9B6-A0B3-4B2D-8C03-5B6A8182C7B8}"/>
              </a:ext>
            </a:extLst>
          </p:cNvPr>
          <p:cNvSpPr/>
          <p:nvPr/>
        </p:nvSpPr>
        <p:spPr>
          <a:xfrm>
            <a:off x="3596054" y="975805"/>
            <a:ext cx="4176346" cy="2639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Procedure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D063F9-2CD2-45D3-A6BA-B6E3924009B0}"/>
              </a:ext>
            </a:extLst>
          </p:cNvPr>
          <p:cNvSpPr/>
          <p:nvPr/>
        </p:nvSpPr>
        <p:spPr>
          <a:xfrm>
            <a:off x="3596054" y="1395550"/>
            <a:ext cx="2115804" cy="2227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4724A5-9F49-41E6-AECD-11BC68D49628}"/>
              </a:ext>
            </a:extLst>
          </p:cNvPr>
          <p:cNvSpPr txBox="1"/>
          <p:nvPr/>
        </p:nvSpPr>
        <p:spPr>
          <a:xfrm>
            <a:off x="3561872" y="1600503"/>
            <a:ext cx="2105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Each algorithms runs ~16.5 minutes of video.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Captions will be saved for analysis.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Results will be tested for accuracy and readability.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Each focus group will watch ~5 minutes of captioned video.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Will answer a questionnaire on readability and experience.</a:t>
            </a: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D7E3BD-953C-4145-ADD8-BEED85648FA5}"/>
              </a:ext>
            </a:extLst>
          </p:cNvPr>
          <p:cNvSpPr/>
          <p:nvPr/>
        </p:nvSpPr>
        <p:spPr>
          <a:xfrm>
            <a:off x="5806760" y="1395550"/>
            <a:ext cx="1968840" cy="2227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Size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BCE531-4E7B-47DE-B9A3-5CB052C087B5}"/>
              </a:ext>
            </a:extLst>
          </p:cNvPr>
          <p:cNvSpPr txBox="1"/>
          <p:nvPr/>
        </p:nvSpPr>
        <p:spPr>
          <a:xfrm>
            <a:off x="5799298" y="1630652"/>
            <a:ext cx="196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Using the MSCOCO and Flickr30k dataset for sample videos.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MSCOC has 30,000 images with 5 captions each (Microsoft, 2021).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Flickr30k has 30,000 images with 158,000 captions (Plummer et al., 2015).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4DDA56-9496-4E7B-ADC7-0109BD2D7668}"/>
              </a:ext>
            </a:extLst>
          </p:cNvPr>
          <p:cNvSpPr/>
          <p:nvPr/>
        </p:nvSpPr>
        <p:spPr>
          <a:xfrm>
            <a:off x="3628655" y="2843330"/>
            <a:ext cx="2105119" cy="222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F2AD35-3753-4202-9831-ACA9260E5C04}"/>
              </a:ext>
            </a:extLst>
          </p:cNvPr>
          <p:cNvSpPr txBox="1"/>
          <p:nvPr/>
        </p:nvSpPr>
        <p:spPr>
          <a:xfrm>
            <a:off x="3601396" y="3066078"/>
            <a:ext cx="2105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Algorithms will be tested in an air-conditioned computer laboratory.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Study participants will be invited to multimedia room to watch videos and complete survey.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6D0C97-B90C-4579-A036-2E89E4761124}"/>
              </a:ext>
            </a:extLst>
          </p:cNvPr>
          <p:cNvSpPr/>
          <p:nvPr/>
        </p:nvSpPr>
        <p:spPr>
          <a:xfrm>
            <a:off x="5799297" y="2843330"/>
            <a:ext cx="1968839" cy="222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Protocol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3BD204-D689-428B-AA18-2AD8FCC9D578}"/>
              </a:ext>
            </a:extLst>
          </p:cNvPr>
          <p:cNvSpPr txBox="1"/>
          <p:nvPr/>
        </p:nvSpPr>
        <p:spPr>
          <a:xfrm>
            <a:off x="5775288" y="3089251"/>
            <a:ext cx="1968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Each computer trains datasets for one 24-hour cycle. After the algorithm is trained, the automated AT metric tests are run once per algorithm.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There is a 15-minute time limit for completion of the survey, but the survey should take no more than 7 minutes to complete.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2D0C79-1BAB-4342-991F-0E82FCDBA4E6}"/>
              </a:ext>
            </a:extLst>
          </p:cNvPr>
          <p:cNvSpPr/>
          <p:nvPr/>
        </p:nvSpPr>
        <p:spPr>
          <a:xfrm>
            <a:off x="8181242" y="975805"/>
            <a:ext cx="3874675" cy="2639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9C1D4F-94A9-4F06-9091-511C94E0D596}"/>
              </a:ext>
            </a:extLst>
          </p:cNvPr>
          <p:cNvSpPr txBox="1"/>
          <p:nvPr/>
        </p:nvSpPr>
        <p:spPr>
          <a:xfrm>
            <a:off x="8178313" y="1248290"/>
            <a:ext cx="3874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Analysis Plan:</a:t>
            </a: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rgbClr val="000000"/>
                </a:solidFill>
                <a:latin typeface="Arial" panose="020B0604020202020204" pitchFamily="34" charset="0"/>
              </a:rPr>
              <a:t>Aim 1: 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ompare the results of each technique using the four most common machine learning tests to determine the accuracy of the captions. 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Accuracy of produced text (AT)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isual quality of the text on-screen (VQ)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uality of descriptive language (QL)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cored on a scale from 0 to 1.  </a:t>
            </a:r>
            <a:endParaRPr lang="en-US" sz="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rgbClr val="000000"/>
                </a:solidFill>
                <a:latin typeface="Arial" panose="020B0604020202020204" pitchFamily="34" charset="0"/>
              </a:rPr>
              <a:t>Aim 2: 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easure the visual appeal of the text generated on screen, as well as the quality of descriptive text for 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HoH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/deaf people.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VQ is the average of scores received from those survey questions. 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QL is the average of those scores.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Average score is around 0.5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 excellent score is 0.8 to 0.9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survey also contains open response sections that gauge the overall experience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70FB02-7399-4E8A-926C-11E5C2103B2B}"/>
              </a:ext>
            </a:extLst>
          </p:cNvPr>
          <p:cNvSpPr/>
          <p:nvPr/>
        </p:nvSpPr>
        <p:spPr>
          <a:xfrm>
            <a:off x="8185769" y="3174120"/>
            <a:ext cx="3874675" cy="263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Conclusions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BD7DD0-ECF9-4F03-A252-92B91147874F}"/>
              </a:ext>
            </a:extLst>
          </p:cNvPr>
          <p:cNvSpPr txBox="1"/>
          <p:nvPr/>
        </p:nvSpPr>
        <p:spPr>
          <a:xfrm>
            <a:off x="8178313" y="3451775"/>
            <a:ext cx="38746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Aim1: 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 goal is to provide a technique produces immediate improvement in accuracy over existing methods.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Results are analyzed using BLEU, which measures the accuracy of machine-generated text at a sentence level (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Papineni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et al., 2001)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 expect to score around 60 to 80 marks on natural-language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We 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desire to improves not only accuracy of, but also the grammar and vocabulary to make it easier to understand.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2: 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expectation that the focus group will answer with at least a 3 on all the questions.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omputerized examinations can only go so far in measuring the effectiveness of our technique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aption-captivating methods creates a strong connection between what the users’ eyes will see as well as the comprehension and understanding of the information.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04DDB2-FF7E-4441-914B-C76E87DE373B}"/>
              </a:ext>
            </a:extLst>
          </p:cNvPr>
          <p:cNvSpPr/>
          <p:nvPr/>
        </p:nvSpPr>
        <p:spPr>
          <a:xfrm>
            <a:off x="0" y="5973393"/>
            <a:ext cx="12192000" cy="884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References: </a:t>
            </a:r>
          </a:p>
        </p:txBody>
      </p:sp>
      <p:pic>
        <p:nvPicPr>
          <p:cNvPr id="33" name="Picture 32" descr="Table&#10;&#10;Description automatically generated">
            <a:extLst>
              <a:ext uri="{FF2B5EF4-FFF2-40B4-BE49-F238E27FC236}">
                <a16:creationId xmlns:a16="http://schemas.microsoft.com/office/drawing/2014/main" id="{AA6DB22B-321B-4B51-BF79-36E668970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91" y="4333830"/>
            <a:ext cx="2071883" cy="1299120"/>
          </a:xfrm>
          <a:prstGeom prst="rect">
            <a:avLst/>
          </a:prstGeom>
        </p:spPr>
      </p:pic>
      <p:pic>
        <p:nvPicPr>
          <p:cNvPr id="35" name="Picture 34" descr="Table&#10;&#10;Description automatically generated">
            <a:extLst>
              <a:ext uri="{FF2B5EF4-FFF2-40B4-BE49-F238E27FC236}">
                <a16:creationId xmlns:a16="http://schemas.microsoft.com/office/drawing/2014/main" id="{54455252-A1EB-4AEF-9D09-014CDA2C3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288" y="4333830"/>
            <a:ext cx="2139698" cy="10282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C3309A9-117A-4C22-A40B-58AD710412B2}"/>
              </a:ext>
            </a:extLst>
          </p:cNvPr>
          <p:cNvSpPr txBox="1"/>
          <p:nvPr/>
        </p:nvSpPr>
        <p:spPr>
          <a:xfrm>
            <a:off x="1" y="617194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Benton, B. (2021, October 21). Workstation vs desktop computer: Which do you need?; Bond, L. (2019, June 3). Are Automatically Generated Captions and Transcripts Detrimental to Video SEO?; </a:t>
            </a:r>
            <a:r>
              <a:rPr lang="en-US" sz="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Burgstahler</a:t>
            </a: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S. (2018). Creating Video and Multimedia Products That Are Accessible to People with Sensory Impairments.; Federal Communications Commission. (2021, January 27). Closed Captioning on Television. Federal Communications Commission; Google Cloud. (2021). Speech-to-Text Basics; IBM Cloud Education. (2020, August 17). What Are Neural Networks?; </a:t>
            </a:r>
            <a:r>
              <a:rPr lang="en-US" sz="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Lavie</a:t>
            </a: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A., &amp; Agarwal, A. (2007). Meteor: an automatic metric for MT evaluation with high levels of correlation with human judgments; Lin, C.-Y. (2004). ROUGE: A package for automatic evaluation of summaries; Microsoft. (2021). Common Objects in Context; Nam, S., Fels, D. I., &amp; Chignell, M. H. (2020). Modeling closed captioning subjective quality assessment by deaf and hard of hearing viewers; National Institute of Deafness and Other Communication Disorders. (2021, March 25); </a:t>
            </a:r>
            <a:r>
              <a:rPr lang="en-US" sz="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Papineni</a:t>
            </a: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K., </a:t>
            </a:r>
            <a:r>
              <a:rPr lang="en-US" sz="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Roukos</a:t>
            </a: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S., Ward, T., &amp; Zhu, W.-J. (2001). BLEU: A method for automatic evaluation of machine translation; </a:t>
            </a:r>
            <a:r>
              <a:rPr lang="en-US" sz="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Pavic</a:t>
            </a: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F., &amp; </a:t>
            </a:r>
            <a:r>
              <a:rPr lang="en-US" sz="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Brkic</a:t>
            </a: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L. (2021). Methods of improving and optimizing react web-applications; </a:t>
            </a:r>
            <a:r>
              <a:rPr lang="en-US" sz="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Peerspace</a:t>
            </a: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(2021, October 23). How Much Does It Cost to Rent a Hotel Conference Room?; Pickard, J. (2021, November 11). The Best Cheap Chromebook Prices and deals in December 2021; Plummer, B. A., Wang, L., Cervantes, C. M., </a:t>
            </a:r>
            <a:r>
              <a:rPr lang="en-US" sz="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Caicedo</a:t>
            </a: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C., </a:t>
            </a:r>
            <a:r>
              <a:rPr lang="en-US" sz="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Hockenmaier</a:t>
            </a: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J., &amp; </a:t>
            </a:r>
            <a:r>
              <a:rPr lang="en-US" sz="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Lazebnik</a:t>
            </a: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S. (2015). Flickr30k entities: Collecting region-to-phrase correspondences for richer image-to-sentence models; Rosenblum, H. A. (2015, February 12). NAD Sues Harvard and MIT for Discrimination in Public Online Content; Yang, L., Hu, H., Xing, S., &amp; Lu, X. (2020). Constrained LSTM and residual attention for image captioning. </a:t>
            </a:r>
          </a:p>
        </p:txBody>
      </p:sp>
    </p:spTree>
    <p:extLst>
      <p:ext uri="{BB962C8B-B14F-4D97-AF65-F5344CB8AC3E}">
        <p14:creationId xmlns:p14="http://schemas.microsoft.com/office/powerpoint/2010/main" val="406529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1015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 Quintanilla</dc:creator>
  <cp:lastModifiedBy>Lionel Quintanilla</cp:lastModifiedBy>
  <cp:revision>3</cp:revision>
  <dcterms:created xsi:type="dcterms:W3CDTF">2021-12-11T05:49:15Z</dcterms:created>
  <dcterms:modified xsi:type="dcterms:W3CDTF">2021-12-11T07:13:59Z</dcterms:modified>
</cp:coreProperties>
</file>