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04" r:id="rId3"/>
    <p:sldId id="506" r:id="rId4"/>
    <p:sldId id="508" r:id="rId5"/>
    <p:sldId id="517" r:id="rId6"/>
    <p:sldId id="519" r:id="rId7"/>
    <p:sldId id="520" r:id="rId8"/>
    <p:sldId id="525" r:id="rId9"/>
    <p:sldId id="541" r:id="rId10"/>
    <p:sldId id="543" r:id="rId11"/>
    <p:sldId id="545" r:id="rId12"/>
    <p:sldId id="547" r:id="rId13"/>
    <p:sldId id="75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3EFC3-5829-4711-9750-C03BA9882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4CA35-C535-45AF-917F-6775E9ECF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5C8C0-EBCA-433D-81C8-7345BA4D3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EB11-421C-4900-B294-AF820D94659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C3E98-125B-4521-B6D6-499E5E43E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A6018-BA48-4D19-A71C-6881B771E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4182-23B9-45FF-8F12-E8829E1D8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DDA9-BA48-46CD-866F-F5E9D954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1C614-63E6-4DF4-A060-78AA55157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989D2-C321-4612-8A8E-646CB0482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EB11-421C-4900-B294-AF820D94659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8C966-F8F5-47E4-8DE0-6E25D98BB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008DD-58C4-4002-878A-D2D45781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4182-23B9-45FF-8F12-E8829E1D8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0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B08FFF-45A9-4F74-90A0-B99E36C4B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FEEB0-1436-4D28-BDA1-0BF9DED1A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9C1B9-868A-4371-A092-FD58E5A4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EB11-421C-4900-B294-AF820D94659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FE04E-AB7C-4956-A04B-EAD2AAC9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A30ED-4F2C-4DB8-82B2-66BFD0EA2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4182-23B9-45FF-8F12-E8829E1D8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5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3F970-5398-4013-AAAB-3BF87AFB7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69F4B-AD56-4F0B-9CDB-09907A900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3674-D8FC-4499-A74F-8FFCF6EF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EB11-421C-4900-B294-AF820D94659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257D3-1F6D-4632-AB35-FC9BDDB8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18C85-B394-499B-BF7C-2B2997E6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4182-23B9-45FF-8F12-E8829E1D8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7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6712-EAF7-44DF-97A7-9C7639AA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0512E-AD31-47FC-AE29-C5A0F14BC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503E7-4E74-4620-9E5E-57274603D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EB11-421C-4900-B294-AF820D94659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0CCBE-84E9-456B-B923-72C1D6C3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7BAF6-CDAA-4E94-97C4-40E2FB1F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4182-23B9-45FF-8F12-E8829E1D8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5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E88B1-9AFF-40D7-868D-457F8A795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186C0-9E31-400F-B668-DF5F8ED376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DB3A0-A506-4FA6-B10D-E58438970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D002C-4063-4520-9718-FFFE9D6D6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EB11-421C-4900-B294-AF820D94659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F1043-5711-4842-8613-661FC77FD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D45A7-FDF9-4B35-9394-12CE968A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4182-23B9-45FF-8F12-E8829E1D8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0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A83EB-8404-4CCF-B543-9DEABE3BC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AFCDF-58A1-4292-8842-5C72E0CA0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B115C-E440-4B7D-9C00-83AD69692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CE30A7-4971-4CD2-9F6D-17ED1C1CB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F918A6-E475-4FD7-A108-8A5216048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1AB353-474F-42A6-9AE3-CA88FAEF5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EB11-421C-4900-B294-AF820D94659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3C5FE1-14B9-44BE-8410-AD961977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7214DC-107C-41BD-A6B8-AF6E8B99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4182-23B9-45FF-8F12-E8829E1D8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8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8DF5-C478-499B-B834-893058B4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21B307-00CC-45E0-A739-83205D14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EB11-421C-4900-B294-AF820D94659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1FDCB-E458-406F-AB04-AB86BDA8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33F3E-2185-4FF9-B2F0-4553FAE6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4182-23B9-45FF-8F12-E8829E1D8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8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C1BE7F-C373-4059-A0EA-4D500504D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EB11-421C-4900-B294-AF820D94659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1E58E6-DBDD-4284-985D-5B66CBAF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CFCB1-421A-43BD-A3B7-E5D193B4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4182-23B9-45FF-8F12-E8829E1D8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0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C660-1C6C-4139-A574-801C4E56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88C4D-FA40-41F2-9064-FEBA7003F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915F3-0EA3-4160-921C-EAA6E5FE2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1F64E-D566-4BC5-9963-926B7D58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EB11-421C-4900-B294-AF820D94659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FC04E-A854-4607-A6AC-988924F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7CF29-FB44-400F-B7ED-EDC87A5D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4182-23B9-45FF-8F12-E8829E1D8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1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81246-A959-45A6-AC95-0C41EB42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81C6D-8722-4668-9AFD-3BEDF46EE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0321A-2478-4AC7-AF86-1D55B02D1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6F705-01D0-4198-B84C-80B6B7665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EB11-421C-4900-B294-AF820D94659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520DB-4034-401E-AB90-20C12D987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52710-18F4-4990-8226-529ED89A7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D4182-23B9-45FF-8F12-E8829E1D8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4AAEC-D5ED-4C4A-BE23-3066F9D8C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F60E4-2C53-4308-A5EA-86D7AD2B8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EB56D-41E9-4267-B1B4-FEB9D89B8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BEB11-421C-4900-B294-AF820D94659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11B2B-72BE-405A-AA6E-E12EA868B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71898-F60B-474E-8C1A-6B5ECE9C3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D4182-23B9-45FF-8F12-E8829E1D8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7" Type="http://schemas.openxmlformats.org/officeDocument/2006/relationships/image" Target="../media/image38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jpe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jpe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13AFB-465B-4201-813A-5252D959B0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3F0EF-7349-4390-AD57-395CBF33B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73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TextShape 1"/>
          <p:cNvSpPr txBox="1"/>
          <p:nvPr/>
        </p:nvSpPr>
        <p:spPr>
          <a:xfrm>
            <a:off x="3678853" y="272616"/>
            <a:ext cx="2098659" cy="1153744"/>
          </a:xfrm>
          <a:prstGeom prst="rect">
            <a:avLst/>
          </a:prstGeom>
          <a:noFill/>
          <a:ln>
            <a:noFill/>
          </a:ln>
        </p:spPr>
        <p:txBody>
          <a:bodyPr lIns="0" tIns="8606" rIns="0" bIns="0">
            <a:noAutofit/>
          </a:bodyPr>
          <a:lstStyle/>
          <a:p>
            <a:pPr marL="8859">
              <a:spcBef>
                <a:spcPts val="67"/>
              </a:spcBef>
            </a:pPr>
            <a:r>
              <a:rPr lang="en-US" sz="2812" b="1" spc="-5">
                <a:solidFill>
                  <a:srgbClr val="000000"/>
                </a:solidFill>
                <a:latin typeface="Arial"/>
              </a:rPr>
              <a:t>Introduction</a:t>
            </a:r>
            <a:endParaRPr lang="en-US" sz="2812" spc="-1">
              <a:latin typeface="Calibri"/>
            </a:endParaRPr>
          </a:p>
        </p:txBody>
      </p:sp>
      <p:sp>
        <p:nvSpPr>
          <p:cNvPr id="1410" name="CustomShape 2"/>
          <p:cNvSpPr/>
          <p:nvPr/>
        </p:nvSpPr>
        <p:spPr>
          <a:xfrm>
            <a:off x="1791553" y="1172982"/>
            <a:ext cx="5929453" cy="5430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088" rIns="0" bIns="0">
            <a:spAutoFit/>
          </a:bodyPr>
          <a:lstStyle/>
          <a:p>
            <a:pPr marL="8859">
              <a:lnSpc>
                <a:spcPct val="101000"/>
              </a:lnSpc>
              <a:spcBef>
                <a:spcPts val="56"/>
              </a:spcBef>
            </a:pPr>
            <a:r>
              <a:rPr lang="en-US" sz="1758" spc="8">
                <a:latin typeface="Calibri"/>
              </a:rPr>
              <a:t>By </a:t>
            </a:r>
            <a:r>
              <a:rPr lang="en-US" sz="1758" spc="6">
                <a:latin typeface="Calibri"/>
              </a:rPr>
              <a:t>the </a:t>
            </a:r>
            <a:r>
              <a:rPr lang="en-US" sz="1758" spc="8">
                <a:latin typeface="Calibri"/>
              </a:rPr>
              <a:t>end </a:t>
            </a:r>
            <a:r>
              <a:rPr lang="en-US" sz="1758" spc="6">
                <a:latin typeface="Calibri"/>
              </a:rPr>
              <a:t>of the abstract </a:t>
            </a:r>
            <a:r>
              <a:rPr lang="en-US" sz="1758" spc="8">
                <a:latin typeface="Calibri"/>
              </a:rPr>
              <a:t>and </a:t>
            </a:r>
            <a:r>
              <a:rPr lang="en-US" sz="1758" spc="6">
                <a:latin typeface="Calibri"/>
              </a:rPr>
              <a:t>introduction, the reader </a:t>
            </a:r>
            <a:r>
              <a:rPr lang="en-US" sz="1758" spc="3">
                <a:latin typeface="Calibri"/>
              </a:rPr>
              <a:t>will </a:t>
            </a:r>
            <a:r>
              <a:rPr lang="en-US" sz="1758" spc="6">
                <a:latin typeface="Calibri"/>
              </a:rPr>
              <a:t>have  been told</a:t>
            </a:r>
            <a:r>
              <a:rPr lang="en-US" sz="1758" spc="-5">
                <a:latin typeface="Calibri"/>
              </a:rPr>
              <a:t> </a:t>
            </a:r>
            <a:r>
              <a:rPr lang="en-US" sz="1758" spc="6">
                <a:latin typeface="Calibri"/>
              </a:rPr>
              <a:t>twice...</a:t>
            </a:r>
            <a:endParaRPr lang="en-US" sz="1758" spc="-1">
              <a:latin typeface="Arial"/>
            </a:endParaRPr>
          </a:p>
        </p:txBody>
      </p:sp>
      <p:grpSp>
        <p:nvGrpSpPr>
          <p:cNvPr id="1411" name="Group 3"/>
          <p:cNvGrpSpPr/>
          <p:nvPr/>
        </p:nvGrpSpPr>
        <p:grpSpPr>
          <a:xfrm>
            <a:off x="2750897" y="2200922"/>
            <a:ext cx="4535747" cy="1464581"/>
            <a:chOff x="1744920" y="3130200"/>
            <a:chExt cx="6450840" cy="2082960"/>
          </a:xfrm>
        </p:grpSpPr>
        <p:sp>
          <p:nvSpPr>
            <p:cNvPr id="1412" name="CustomShape 4"/>
            <p:cNvSpPr/>
            <p:nvPr/>
          </p:nvSpPr>
          <p:spPr>
            <a:xfrm>
              <a:off x="1906560" y="3209400"/>
              <a:ext cx="6289200" cy="18421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3" name="CustomShape 5"/>
            <p:cNvSpPr/>
            <p:nvPr/>
          </p:nvSpPr>
          <p:spPr>
            <a:xfrm>
              <a:off x="1744920" y="3130200"/>
              <a:ext cx="6075720" cy="20829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4" name="CustomShape 6"/>
            <p:cNvSpPr/>
            <p:nvPr/>
          </p:nvSpPr>
          <p:spPr>
            <a:xfrm>
              <a:off x="1964520" y="3267360"/>
              <a:ext cx="6076080" cy="1629000"/>
            </a:xfrm>
            <a:custGeom>
              <a:avLst/>
              <a:gdLst/>
              <a:ahLst/>
              <a:cxnLst/>
              <a:rect l="l" t="t" r="r" b="b"/>
              <a:pathLst>
                <a:path w="6076315" h="1629410">
                  <a:moveTo>
                    <a:pt x="6076188" y="0"/>
                  </a:moveTo>
                  <a:lnTo>
                    <a:pt x="0" y="0"/>
                  </a:lnTo>
                  <a:lnTo>
                    <a:pt x="0" y="1629156"/>
                  </a:lnTo>
                  <a:lnTo>
                    <a:pt x="6076188" y="1629156"/>
                  </a:lnTo>
                  <a:lnTo>
                    <a:pt x="6076188" y="0"/>
                  </a:lnTo>
                  <a:close/>
                </a:path>
              </a:pathLst>
            </a:custGeom>
            <a:solidFill>
              <a:srgbClr val="001F5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15" name="CustomShape 7"/>
          <p:cNvSpPr/>
          <p:nvPr/>
        </p:nvSpPr>
        <p:spPr>
          <a:xfrm>
            <a:off x="2930616" y="2299135"/>
            <a:ext cx="3841425" cy="1093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644" rIns="0" bIns="0">
            <a:spAutoFit/>
          </a:bodyPr>
          <a:lstStyle/>
          <a:p>
            <a:pPr marL="320951" indent="-320698">
              <a:spcBef>
                <a:spcPts val="91"/>
              </a:spcBef>
              <a:buClr>
                <a:srgbClr val="FFFFFF"/>
              </a:buClr>
              <a:buFont typeface="Arial"/>
              <a:buChar char="•"/>
              <a:tabLst>
                <a:tab pos="320951" algn="l"/>
                <a:tab pos="321457" algn="l"/>
              </a:tabLst>
            </a:pPr>
            <a:r>
              <a:rPr lang="en-US" sz="1758" spc="6">
                <a:solidFill>
                  <a:srgbClr val="FFFFFF"/>
                </a:solidFill>
                <a:latin typeface="Calibri"/>
              </a:rPr>
              <a:t>The </a:t>
            </a:r>
            <a:r>
              <a:rPr lang="en-US" sz="1758" spc="3">
                <a:solidFill>
                  <a:srgbClr val="FFFFFF"/>
                </a:solidFill>
                <a:latin typeface="Calibri"/>
              </a:rPr>
              <a:t>focus </a:t>
            </a:r>
            <a:r>
              <a:rPr lang="en-US" sz="1758" spc="6">
                <a:solidFill>
                  <a:srgbClr val="FFFFFF"/>
                </a:solidFill>
                <a:latin typeface="Calibri"/>
              </a:rPr>
              <a:t>of the research.</a:t>
            </a:r>
            <a:endParaRPr lang="en-US" sz="1758" spc="-1">
              <a:latin typeface="Arial"/>
            </a:endParaRPr>
          </a:p>
          <a:p>
            <a:pPr marL="320951" indent="-320698">
              <a:spcBef>
                <a:spcPts val="36"/>
              </a:spcBef>
              <a:buClr>
                <a:srgbClr val="FFFFFF"/>
              </a:buClr>
              <a:buFont typeface="Arial"/>
              <a:buChar char="•"/>
              <a:tabLst>
                <a:tab pos="320951" algn="l"/>
                <a:tab pos="321457" algn="l"/>
              </a:tabLst>
            </a:pPr>
            <a:r>
              <a:rPr lang="en-US" sz="1758" spc="8">
                <a:solidFill>
                  <a:srgbClr val="FFFFFF"/>
                </a:solidFill>
                <a:latin typeface="Calibri"/>
              </a:rPr>
              <a:t>Why </a:t>
            </a:r>
            <a:r>
              <a:rPr lang="en-US" sz="1758" spc="3">
                <a:solidFill>
                  <a:srgbClr val="FFFFFF"/>
                </a:solidFill>
                <a:latin typeface="Calibri"/>
              </a:rPr>
              <a:t>it is</a:t>
            </a:r>
            <a:r>
              <a:rPr lang="en-US" sz="1758" spc="-18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758" spc="6">
                <a:solidFill>
                  <a:srgbClr val="FFFFFF"/>
                </a:solidFill>
                <a:latin typeface="Calibri"/>
              </a:rPr>
              <a:t>important.</a:t>
            </a:r>
            <a:endParaRPr lang="en-US" sz="1758" spc="-1">
              <a:latin typeface="Arial"/>
            </a:endParaRPr>
          </a:p>
          <a:p>
            <a:pPr marL="320951" indent="-320698">
              <a:spcBef>
                <a:spcPts val="24"/>
              </a:spcBef>
              <a:buClr>
                <a:srgbClr val="FFFFFF"/>
              </a:buClr>
              <a:buFont typeface="Arial"/>
              <a:buChar char="•"/>
              <a:tabLst>
                <a:tab pos="320951" algn="l"/>
                <a:tab pos="321457" algn="l"/>
              </a:tabLst>
            </a:pPr>
            <a:r>
              <a:rPr lang="en-US" sz="1758" spc="6">
                <a:solidFill>
                  <a:srgbClr val="FFFFFF"/>
                </a:solidFill>
                <a:latin typeface="Calibri"/>
              </a:rPr>
              <a:t>The </a:t>
            </a:r>
            <a:r>
              <a:rPr lang="en-US" sz="1758" spc="8">
                <a:solidFill>
                  <a:srgbClr val="FFFFFF"/>
                </a:solidFill>
                <a:latin typeface="Calibri"/>
              </a:rPr>
              <a:t>main </a:t>
            </a:r>
            <a:r>
              <a:rPr lang="en-US" sz="1758" spc="3">
                <a:solidFill>
                  <a:srgbClr val="FFFFFF"/>
                </a:solidFill>
                <a:latin typeface="Calibri"/>
              </a:rPr>
              <a:t>findings </a:t>
            </a:r>
            <a:r>
              <a:rPr lang="en-US" sz="1758" spc="6">
                <a:solidFill>
                  <a:srgbClr val="FFFFFF"/>
                </a:solidFill>
                <a:latin typeface="Calibri"/>
              </a:rPr>
              <a:t>of </a:t>
            </a:r>
            <a:r>
              <a:rPr lang="en-US" sz="1758" spc="8">
                <a:solidFill>
                  <a:srgbClr val="FFFFFF"/>
                </a:solidFill>
                <a:latin typeface="Calibri"/>
              </a:rPr>
              <a:t>the</a:t>
            </a:r>
            <a:r>
              <a:rPr lang="en-US" sz="1758" spc="-37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758" spc="6">
                <a:solidFill>
                  <a:srgbClr val="FFFFFF"/>
                </a:solidFill>
                <a:latin typeface="Calibri"/>
              </a:rPr>
              <a:t>study.</a:t>
            </a:r>
            <a:endParaRPr lang="en-US" sz="1758" spc="-1">
              <a:latin typeface="Arial"/>
            </a:endParaRPr>
          </a:p>
          <a:p>
            <a:pPr marL="320951" indent="-320698">
              <a:spcBef>
                <a:spcPts val="28"/>
              </a:spcBef>
              <a:buClr>
                <a:srgbClr val="FFFFFF"/>
              </a:buClr>
              <a:buFont typeface="Arial"/>
              <a:buChar char="•"/>
              <a:tabLst>
                <a:tab pos="320951" algn="l"/>
                <a:tab pos="321457" algn="l"/>
              </a:tabLst>
            </a:pPr>
            <a:r>
              <a:rPr lang="en-US" sz="1758" spc="6">
                <a:solidFill>
                  <a:srgbClr val="FFFFFF"/>
                </a:solidFill>
                <a:latin typeface="Calibri"/>
              </a:rPr>
              <a:t>The </a:t>
            </a:r>
            <a:r>
              <a:rPr lang="en-US" sz="1758" spc="3">
                <a:solidFill>
                  <a:srgbClr val="FFFFFF"/>
                </a:solidFill>
                <a:latin typeface="Calibri"/>
              </a:rPr>
              <a:t>principal </a:t>
            </a:r>
            <a:r>
              <a:rPr lang="en-US" sz="1758" spc="6">
                <a:solidFill>
                  <a:srgbClr val="FFFFFF"/>
                </a:solidFill>
                <a:latin typeface="Calibri"/>
              </a:rPr>
              <a:t>conclusions of the</a:t>
            </a:r>
            <a:r>
              <a:rPr lang="en-US" sz="1758" spc="-51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758" spc="6">
                <a:solidFill>
                  <a:srgbClr val="FFFFFF"/>
                </a:solidFill>
                <a:latin typeface="Calibri"/>
              </a:rPr>
              <a:t>study.</a:t>
            </a:r>
            <a:endParaRPr lang="en-US" sz="1758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roup 1"/>
          <p:cNvGrpSpPr/>
          <p:nvPr/>
        </p:nvGrpSpPr>
        <p:grpSpPr>
          <a:xfrm>
            <a:off x="4902712" y="1062872"/>
            <a:ext cx="3004341" cy="3578681"/>
            <a:chOff x="4805280" y="1511640"/>
            <a:chExt cx="4272840" cy="5089680"/>
          </a:xfrm>
        </p:grpSpPr>
        <p:sp>
          <p:nvSpPr>
            <p:cNvPr id="1420" name="CustomShape 2"/>
            <p:cNvSpPr/>
            <p:nvPr/>
          </p:nvSpPr>
          <p:spPr>
            <a:xfrm>
              <a:off x="6274440" y="3942720"/>
              <a:ext cx="2803680" cy="18666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1" name="CustomShape 3"/>
            <p:cNvSpPr/>
            <p:nvPr/>
          </p:nvSpPr>
          <p:spPr>
            <a:xfrm>
              <a:off x="4805280" y="2810160"/>
              <a:ext cx="2544840" cy="13302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2" name="CustomShape 4"/>
            <p:cNvSpPr/>
            <p:nvPr/>
          </p:nvSpPr>
          <p:spPr>
            <a:xfrm>
              <a:off x="7580520" y="2083320"/>
              <a:ext cx="1410840" cy="17416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3" name="CustomShape 5"/>
            <p:cNvSpPr/>
            <p:nvPr/>
          </p:nvSpPr>
          <p:spPr>
            <a:xfrm>
              <a:off x="5923800" y="1511640"/>
              <a:ext cx="1590840" cy="148104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4" name="CustomShape 6"/>
            <p:cNvSpPr/>
            <p:nvPr/>
          </p:nvSpPr>
          <p:spPr>
            <a:xfrm>
              <a:off x="5911560" y="5843160"/>
              <a:ext cx="2661120" cy="75816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5" name="CustomShape 7"/>
            <p:cNvSpPr/>
            <p:nvPr/>
          </p:nvSpPr>
          <p:spPr>
            <a:xfrm>
              <a:off x="4936320" y="4259520"/>
              <a:ext cx="1337760" cy="1348560"/>
            </a:xfrm>
            <a:prstGeom prst="rect">
              <a:avLst/>
            </a:prstGeom>
            <a:blipFill rotWithShape="0"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26" name="TextShape 8"/>
          <p:cNvSpPr txBox="1"/>
          <p:nvPr/>
        </p:nvSpPr>
        <p:spPr>
          <a:xfrm>
            <a:off x="2727863" y="163266"/>
            <a:ext cx="3922678" cy="1153744"/>
          </a:xfrm>
          <a:prstGeom prst="rect">
            <a:avLst/>
          </a:prstGeom>
          <a:noFill/>
          <a:ln>
            <a:noFill/>
          </a:ln>
        </p:spPr>
        <p:txBody>
          <a:bodyPr lIns="0" tIns="8606" rIns="0" bIns="0">
            <a:noAutofit/>
          </a:bodyPr>
          <a:lstStyle/>
          <a:p>
            <a:pPr marL="979559" indent="-970700">
              <a:spcBef>
                <a:spcPts val="67"/>
              </a:spcBef>
              <a:tabLst>
                <a:tab pos="0" algn="l"/>
              </a:tabLst>
            </a:pPr>
            <a:r>
              <a:rPr lang="en-US" sz="2812" b="1" spc="-5">
                <a:solidFill>
                  <a:srgbClr val="000000"/>
                </a:solidFill>
                <a:latin typeface="Arial"/>
              </a:rPr>
              <a:t>Collecting</a:t>
            </a:r>
            <a:r>
              <a:rPr lang="en-US" sz="2812" b="1" spc="-46">
                <a:solidFill>
                  <a:srgbClr val="000000"/>
                </a:solidFill>
                <a:latin typeface="Arial"/>
              </a:rPr>
              <a:t> </a:t>
            </a:r>
            <a:r>
              <a:rPr lang="en-US" sz="2812" b="1" spc="-5">
                <a:solidFill>
                  <a:srgbClr val="000000"/>
                </a:solidFill>
                <a:latin typeface="Arial"/>
              </a:rPr>
              <a:t>Background  Information</a:t>
            </a:r>
            <a:endParaRPr lang="en-US" sz="2812" spc="-1">
              <a:latin typeface="Calibri"/>
            </a:endParaRPr>
          </a:p>
        </p:txBody>
      </p:sp>
      <p:sp>
        <p:nvSpPr>
          <p:cNvPr id="1427" name="CustomShape 9"/>
          <p:cNvSpPr/>
          <p:nvPr/>
        </p:nvSpPr>
        <p:spPr>
          <a:xfrm>
            <a:off x="1752572" y="1130204"/>
            <a:ext cx="3560963" cy="31806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366" rIns="0" bIns="0">
            <a:spAutoFit/>
          </a:bodyPr>
          <a:lstStyle/>
          <a:p>
            <a:pPr marL="8859">
              <a:spcBef>
                <a:spcPts val="74"/>
              </a:spcBef>
            </a:pPr>
            <a:r>
              <a:rPr lang="en-US" sz="1828" spc="3">
                <a:latin typeface="Arial"/>
              </a:rPr>
              <a:t>Search </a:t>
            </a:r>
            <a:r>
              <a:rPr lang="en-US" sz="1828" spc="-1">
                <a:latin typeface="Arial"/>
              </a:rPr>
              <a:t>literature </a:t>
            </a:r>
            <a:r>
              <a:rPr lang="en-US" sz="1828" spc="3">
                <a:latin typeface="Arial"/>
              </a:rPr>
              <a:t>databases:  keywords, </a:t>
            </a:r>
            <a:r>
              <a:rPr lang="en-US" sz="1828" spc="-1">
                <a:latin typeface="Arial"/>
              </a:rPr>
              <a:t>authors, structures,</a:t>
            </a:r>
            <a:r>
              <a:rPr lang="en-US" sz="1828" spc="-60">
                <a:latin typeface="Arial"/>
              </a:rPr>
              <a:t> </a:t>
            </a:r>
            <a:r>
              <a:rPr lang="en-US" sz="1828" spc="-1">
                <a:latin typeface="Arial"/>
              </a:rPr>
              <a:t>etc.</a:t>
            </a:r>
          </a:p>
          <a:p>
            <a:pPr marL="8859">
              <a:spcBef>
                <a:spcPts val="10"/>
              </a:spcBef>
            </a:pPr>
            <a:endParaRPr lang="en-US" sz="1828" spc="-1">
              <a:latin typeface="Arial"/>
            </a:endParaRPr>
          </a:p>
          <a:p>
            <a:pPr marL="58470"/>
            <a:r>
              <a:rPr lang="en-US" sz="1828" i="1" spc="-1">
                <a:latin typeface="Arial"/>
              </a:rPr>
              <a:t>Where to</a:t>
            </a:r>
            <a:r>
              <a:rPr lang="en-US" sz="1828" i="1" spc="-11">
                <a:latin typeface="Arial"/>
              </a:rPr>
              <a:t> </a:t>
            </a:r>
            <a:r>
              <a:rPr lang="en-US" sz="1828" i="1" spc="-1">
                <a:latin typeface="Arial"/>
              </a:rPr>
              <a:t>start:</a:t>
            </a:r>
            <a:endParaRPr lang="en-US" sz="1828" spc="-1">
              <a:latin typeface="Arial"/>
            </a:endParaRPr>
          </a:p>
          <a:p>
            <a:pPr marL="854013">
              <a:spcBef>
                <a:spcPts val="566"/>
              </a:spcBef>
            </a:pPr>
            <a:r>
              <a:rPr lang="en-US" sz="1828" i="1" spc="-1">
                <a:latin typeface="Arial"/>
              </a:rPr>
              <a:t>Review</a:t>
            </a:r>
            <a:r>
              <a:rPr lang="en-US" sz="1828" i="1" spc="-68">
                <a:latin typeface="Arial"/>
              </a:rPr>
              <a:t> </a:t>
            </a:r>
            <a:r>
              <a:rPr lang="en-US" sz="1828" i="1" spc="-1">
                <a:latin typeface="Arial"/>
              </a:rPr>
              <a:t>literature  Advisor’s</a:t>
            </a:r>
            <a:r>
              <a:rPr lang="en-US" sz="1828" i="1" spc="-65">
                <a:latin typeface="Arial"/>
              </a:rPr>
              <a:t> </a:t>
            </a:r>
            <a:r>
              <a:rPr lang="en-US" sz="1828" i="1" spc="-1">
                <a:latin typeface="Arial"/>
              </a:rPr>
              <a:t>papers</a:t>
            </a:r>
            <a:endParaRPr lang="en-US" sz="1828" spc="-1">
              <a:latin typeface="Arial"/>
            </a:endParaRPr>
          </a:p>
          <a:p>
            <a:pPr marL="854013"/>
            <a:endParaRPr lang="en-US" sz="1828" spc="-1">
              <a:latin typeface="Arial"/>
            </a:endParaRPr>
          </a:p>
          <a:p>
            <a:pPr marL="854013">
              <a:spcBef>
                <a:spcPts val="36"/>
              </a:spcBef>
            </a:pPr>
            <a:endParaRPr lang="en-US" sz="1828" spc="-1">
              <a:latin typeface="Arial"/>
            </a:endParaRPr>
          </a:p>
          <a:p>
            <a:pPr marL="8859"/>
            <a:r>
              <a:rPr lang="en-US" sz="1828" spc="3">
                <a:latin typeface="Arial"/>
              </a:rPr>
              <a:t>Have </a:t>
            </a:r>
            <a:r>
              <a:rPr lang="en-US" sz="1828" spc="-1">
                <a:latin typeface="Arial"/>
              </a:rPr>
              <a:t>an organizational  system to </a:t>
            </a:r>
            <a:r>
              <a:rPr lang="en-US" sz="1828" spc="3">
                <a:latin typeface="Arial"/>
              </a:rPr>
              <a:t>keep </a:t>
            </a:r>
            <a:r>
              <a:rPr lang="en-US" sz="1828" spc="-1">
                <a:latin typeface="Arial"/>
              </a:rPr>
              <a:t>track of  information, papers,</a:t>
            </a:r>
            <a:r>
              <a:rPr lang="en-US" sz="1828" spc="-22">
                <a:latin typeface="Arial"/>
              </a:rPr>
              <a:t> </a:t>
            </a:r>
            <a:r>
              <a:rPr lang="en-US" sz="1828" spc="-1">
                <a:latin typeface="Arial"/>
              </a:rPr>
              <a:t>citations.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CustomShape 1"/>
          <p:cNvSpPr/>
          <p:nvPr/>
        </p:nvSpPr>
        <p:spPr>
          <a:xfrm>
            <a:off x="6082275" y="2980800"/>
            <a:ext cx="1785797" cy="1594941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2" name="TextShape 2"/>
          <p:cNvSpPr txBox="1"/>
          <p:nvPr/>
        </p:nvSpPr>
        <p:spPr>
          <a:xfrm>
            <a:off x="2131753" y="313369"/>
            <a:ext cx="5394094" cy="1153744"/>
          </a:xfrm>
          <a:prstGeom prst="rect">
            <a:avLst/>
          </a:prstGeom>
          <a:noFill/>
          <a:ln>
            <a:noFill/>
          </a:ln>
        </p:spPr>
        <p:txBody>
          <a:bodyPr lIns="0" tIns="8606" rIns="0" bIns="0">
            <a:noAutofit/>
          </a:bodyPr>
          <a:lstStyle/>
          <a:p>
            <a:pPr marL="8859">
              <a:spcBef>
                <a:spcPts val="67"/>
              </a:spcBef>
              <a:tabLst>
                <a:tab pos="2407893" algn="l"/>
              </a:tabLst>
            </a:pPr>
            <a:r>
              <a:rPr lang="en-US" sz="2812" b="1" spc="-5">
                <a:solidFill>
                  <a:srgbClr val="000000"/>
                </a:solidFill>
                <a:latin typeface="Arial"/>
              </a:rPr>
              <a:t>Introduction:	Literature</a:t>
            </a:r>
            <a:r>
              <a:rPr lang="en-US" sz="2812" b="1" spc="-22">
                <a:solidFill>
                  <a:srgbClr val="000000"/>
                </a:solidFill>
                <a:latin typeface="Arial"/>
              </a:rPr>
              <a:t> </a:t>
            </a:r>
            <a:r>
              <a:rPr lang="en-US" sz="2812" b="1" spc="-5">
                <a:solidFill>
                  <a:srgbClr val="000000"/>
                </a:solidFill>
                <a:latin typeface="Arial"/>
              </a:rPr>
              <a:t>Review</a:t>
            </a:r>
            <a:endParaRPr lang="en-US" sz="2812" spc="-1">
              <a:latin typeface="Calibri"/>
            </a:endParaRPr>
          </a:p>
        </p:txBody>
      </p:sp>
      <p:sp>
        <p:nvSpPr>
          <p:cNvPr id="1433" name="CustomShape 3"/>
          <p:cNvSpPr/>
          <p:nvPr/>
        </p:nvSpPr>
        <p:spPr>
          <a:xfrm>
            <a:off x="1888753" y="1184878"/>
            <a:ext cx="4976691" cy="13511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088" rIns="0" bIns="0">
            <a:spAutoFit/>
          </a:bodyPr>
          <a:lstStyle/>
          <a:p>
            <a:pPr marL="330063" indent="-321204">
              <a:lnSpc>
                <a:spcPct val="101000"/>
              </a:lnSpc>
              <a:spcBef>
                <a:spcPts val="56"/>
              </a:spcBef>
              <a:buClr>
                <a:srgbClr val="000000"/>
              </a:buClr>
              <a:buFont typeface="Arial"/>
              <a:buChar char="•"/>
              <a:tabLst>
                <a:tab pos="330063" algn="l"/>
                <a:tab pos="330316" algn="l"/>
              </a:tabLst>
            </a:pPr>
            <a:r>
              <a:rPr lang="en-US" sz="1758" spc="8">
                <a:latin typeface="Calibri"/>
              </a:rPr>
              <a:t>Summarize </a:t>
            </a:r>
            <a:r>
              <a:rPr lang="en-US" sz="1758" spc="3">
                <a:latin typeface="Calibri"/>
              </a:rPr>
              <a:t>previous findings </a:t>
            </a:r>
            <a:r>
              <a:rPr lang="en-US" sz="1758" spc="6">
                <a:latin typeface="Calibri"/>
              </a:rPr>
              <a:t>without </a:t>
            </a:r>
            <a:r>
              <a:rPr lang="en-US" sz="1758" spc="3">
                <a:latin typeface="Calibri"/>
              </a:rPr>
              <a:t>discussion of  </a:t>
            </a:r>
            <a:r>
              <a:rPr lang="en-US" sz="1758" spc="8">
                <a:latin typeface="Calibri"/>
              </a:rPr>
              <a:t>methods </a:t>
            </a:r>
            <a:r>
              <a:rPr lang="en-US" sz="1758" spc="3">
                <a:latin typeface="Calibri"/>
              </a:rPr>
              <a:t>(unless </a:t>
            </a:r>
            <a:r>
              <a:rPr lang="en-US" sz="1758" spc="6">
                <a:latin typeface="Calibri"/>
              </a:rPr>
              <a:t>other </a:t>
            </a:r>
            <a:r>
              <a:rPr lang="en-US" sz="1758" spc="8">
                <a:latin typeface="Calibri"/>
              </a:rPr>
              <a:t>methods are an</a:t>
            </a:r>
            <a:r>
              <a:rPr lang="en-US" sz="1758" spc="-60">
                <a:latin typeface="Calibri"/>
              </a:rPr>
              <a:t> </a:t>
            </a:r>
            <a:r>
              <a:rPr lang="en-US" sz="1758" spc="6">
                <a:latin typeface="Calibri"/>
              </a:rPr>
              <a:t>issue).</a:t>
            </a:r>
            <a:endParaRPr lang="en-US" sz="1758" spc="-1">
              <a:latin typeface="Arial"/>
            </a:endParaRPr>
          </a:p>
          <a:p>
            <a:pPr marL="330316" indent="-321204">
              <a:spcBef>
                <a:spcPts val="1005"/>
              </a:spcBef>
              <a:buClr>
                <a:srgbClr val="000000"/>
              </a:buClr>
              <a:buFont typeface="Arial"/>
              <a:buChar char="•"/>
              <a:tabLst>
                <a:tab pos="330063" algn="l"/>
                <a:tab pos="330316" algn="l"/>
              </a:tabLst>
            </a:pPr>
            <a:r>
              <a:rPr lang="en-US" sz="1758" spc="6">
                <a:latin typeface="Calibri"/>
              </a:rPr>
              <a:t>Refer </a:t>
            </a:r>
            <a:r>
              <a:rPr lang="en-US" sz="1758" spc="8">
                <a:latin typeface="Calibri"/>
              </a:rPr>
              <a:t>reader </a:t>
            </a:r>
            <a:r>
              <a:rPr lang="en-US" sz="1758" spc="6">
                <a:latin typeface="Calibri"/>
              </a:rPr>
              <a:t>to general reviews </a:t>
            </a:r>
            <a:r>
              <a:rPr lang="en-US" sz="1758" spc="3">
                <a:latin typeface="Calibri"/>
              </a:rPr>
              <a:t>of </a:t>
            </a:r>
            <a:r>
              <a:rPr lang="en-US" sz="1758" spc="6">
                <a:latin typeface="Calibri"/>
              </a:rPr>
              <a:t>the</a:t>
            </a:r>
            <a:r>
              <a:rPr lang="en-US" sz="1758" spc="-1">
                <a:latin typeface="Calibri"/>
              </a:rPr>
              <a:t> </a:t>
            </a:r>
            <a:r>
              <a:rPr lang="en-US" sz="1758" spc="6">
                <a:latin typeface="Calibri"/>
              </a:rPr>
              <a:t>topic.</a:t>
            </a:r>
            <a:endParaRPr lang="en-US" sz="1758" spc="-1">
              <a:latin typeface="Arial"/>
            </a:endParaRPr>
          </a:p>
          <a:p>
            <a:pPr marL="330316" indent="-321204">
              <a:spcBef>
                <a:spcPts val="1012"/>
              </a:spcBef>
              <a:buClr>
                <a:srgbClr val="000000"/>
              </a:buClr>
              <a:buFont typeface="Arial"/>
              <a:buChar char="•"/>
              <a:tabLst>
                <a:tab pos="330063" algn="l"/>
                <a:tab pos="330316" algn="l"/>
              </a:tabLst>
            </a:pPr>
            <a:r>
              <a:rPr lang="en-US" sz="1758" spc="6">
                <a:latin typeface="Calibri"/>
              </a:rPr>
              <a:t>Cite references of </a:t>
            </a:r>
            <a:r>
              <a:rPr lang="en-US" sz="1758" spc="8">
                <a:latin typeface="Calibri"/>
              </a:rPr>
              <a:t>key work </a:t>
            </a:r>
            <a:r>
              <a:rPr lang="en-US" sz="1758" spc="6">
                <a:latin typeface="Calibri"/>
              </a:rPr>
              <a:t>leading to this</a:t>
            </a:r>
            <a:r>
              <a:rPr lang="en-US" sz="1758" spc="-46">
                <a:latin typeface="Calibri"/>
              </a:rPr>
              <a:t> </a:t>
            </a:r>
            <a:r>
              <a:rPr lang="en-US" sz="1758" spc="6">
                <a:latin typeface="Calibri"/>
              </a:rPr>
              <a:t>study.</a:t>
            </a:r>
            <a:endParaRPr lang="en-US" sz="1758" spc="-1">
              <a:latin typeface="Arial"/>
            </a:endParaRPr>
          </a:p>
        </p:txBody>
      </p:sp>
      <p:grpSp>
        <p:nvGrpSpPr>
          <p:cNvPr id="1434" name="Group 4"/>
          <p:cNvGrpSpPr/>
          <p:nvPr/>
        </p:nvGrpSpPr>
        <p:grpSpPr>
          <a:xfrm>
            <a:off x="1924697" y="3034716"/>
            <a:ext cx="4048228" cy="1080844"/>
            <a:chOff x="569880" y="4316040"/>
            <a:chExt cx="5757480" cy="1537200"/>
          </a:xfrm>
        </p:grpSpPr>
        <p:sp>
          <p:nvSpPr>
            <p:cNvPr id="1435" name="CustomShape 5"/>
            <p:cNvSpPr/>
            <p:nvPr/>
          </p:nvSpPr>
          <p:spPr>
            <a:xfrm>
              <a:off x="725400" y="4387320"/>
              <a:ext cx="5547240" cy="14659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6" name="CustomShape 6"/>
            <p:cNvSpPr/>
            <p:nvPr/>
          </p:nvSpPr>
          <p:spPr>
            <a:xfrm>
              <a:off x="569880" y="4316040"/>
              <a:ext cx="5757480" cy="13118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7" name="CustomShape 7"/>
            <p:cNvSpPr/>
            <p:nvPr/>
          </p:nvSpPr>
          <p:spPr>
            <a:xfrm>
              <a:off x="789480" y="4451760"/>
              <a:ext cx="5321520" cy="1240560"/>
            </a:xfrm>
            <a:custGeom>
              <a:avLst/>
              <a:gdLst/>
              <a:ahLst/>
              <a:cxnLst/>
              <a:rect l="l" t="t" r="r" b="b"/>
              <a:pathLst>
                <a:path w="5321935" h="1240789">
                  <a:moveTo>
                    <a:pt x="5321808" y="0"/>
                  </a:moveTo>
                  <a:lnTo>
                    <a:pt x="0" y="0"/>
                  </a:lnTo>
                  <a:lnTo>
                    <a:pt x="0" y="1240536"/>
                  </a:lnTo>
                  <a:lnTo>
                    <a:pt x="5321808" y="1240536"/>
                  </a:lnTo>
                  <a:lnTo>
                    <a:pt x="5321808" y="0"/>
                  </a:lnTo>
                  <a:close/>
                </a:path>
              </a:pathLst>
            </a:custGeom>
            <a:solidFill>
              <a:srgbClr val="001F5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8" name="CustomShape 8"/>
            <p:cNvSpPr/>
            <p:nvPr/>
          </p:nvSpPr>
          <p:spPr>
            <a:xfrm>
              <a:off x="789480" y="4451760"/>
              <a:ext cx="5321520" cy="1240560"/>
            </a:xfrm>
            <a:custGeom>
              <a:avLst/>
              <a:gdLst/>
              <a:ahLst/>
              <a:cxnLst/>
              <a:rect l="l" t="t" r="r" b="b"/>
              <a:pathLst>
                <a:path w="5321935" h="1240789">
                  <a:moveTo>
                    <a:pt x="0" y="1240536"/>
                  </a:moveTo>
                  <a:lnTo>
                    <a:pt x="5321808" y="1240536"/>
                  </a:lnTo>
                  <a:lnTo>
                    <a:pt x="5321808" y="0"/>
                  </a:lnTo>
                  <a:lnTo>
                    <a:pt x="0" y="0"/>
                  </a:lnTo>
                  <a:lnTo>
                    <a:pt x="0" y="1240536"/>
                  </a:lnTo>
                  <a:close/>
                </a:path>
              </a:pathLst>
            </a:custGeom>
            <a:noFill/>
            <a:ln w="12240">
              <a:solidFill>
                <a:srgbClr val="001F5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39" name="CustomShape 9"/>
          <p:cNvSpPr/>
          <p:nvPr/>
        </p:nvSpPr>
        <p:spPr>
          <a:xfrm>
            <a:off x="2104162" y="3132169"/>
            <a:ext cx="3569316" cy="5430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088" rIns="0" bIns="0">
            <a:spAutoFit/>
          </a:bodyPr>
          <a:lstStyle/>
          <a:p>
            <a:pPr marL="320951" indent="-320698">
              <a:lnSpc>
                <a:spcPct val="101000"/>
              </a:lnSpc>
              <a:spcBef>
                <a:spcPts val="56"/>
              </a:spcBef>
              <a:buClr>
                <a:srgbClr val="FFFFFF"/>
              </a:buClr>
              <a:buFont typeface="Arial"/>
              <a:buChar char="•"/>
              <a:tabLst>
                <a:tab pos="320951" algn="l"/>
                <a:tab pos="321964" algn="l"/>
                <a:tab pos="1646520" algn="l"/>
              </a:tabLst>
            </a:pPr>
            <a:r>
              <a:rPr lang="en-US" sz="1758" spc="6">
                <a:solidFill>
                  <a:srgbClr val="FFFFFF"/>
                </a:solidFill>
                <a:latin typeface="Calibri"/>
              </a:rPr>
              <a:t>Stay</a:t>
            </a:r>
            <a:r>
              <a:rPr lang="en-US" sz="1758" spc="8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758" spc="3">
                <a:solidFill>
                  <a:srgbClr val="FFFFFF"/>
                </a:solidFill>
                <a:latin typeface="Calibri"/>
              </a:rPr>
              <a:t>focused:	</a:t>
            </a:r>
            <a:r>
              <a:rPr lang="en-US" sz="1758" spc="13">
                <a:solidFill>
                  <a:srgbClr val="FFFFFF"/>
                </a:solidFill>
                <a:latin typeface="Calibri"/>
              </a:rPr>
              <a:t>400-1000 </a:t>
            </a:r>
            <a:r>
              <a:rPr lang="en-US" sz="1758" spc="8">
                <a:solidFill>
                  <a:srgbClr val="FFFFFF"/>
                </a:solidFill>
                <a:latin typeface="Calibri"/>
              </a:rPr>
              <a:t>words</a:t>
            </a:r>
            <a:r>
              <a:rPr lang="en-US" sz="1758" spc="-56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758" spc="6">
                <a:solidFill>
                  <a:srgbClr val="FFFFFF"/>
                </a:solidFill>
                <a:latin typeface="Calibri"/>
              </a:rPr>
              <a:t>(1-4  pages typed,</a:t>
            </a:r>
            <a:r>
              <a:rPr lang="en-US" sz="1758" spc="-8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758" spc="6">
                <a:solidFill>
                  <a:srgbClr val="FFFFFF"/>
                </a:solidFill>
                <a:latin typeface="Calibri"/>
              </a:rPr>
              <a:t>doubled-spaced)</a:t>
            </a:r>
            <a:endParaRPr lang="en-US" sz="1758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05" name="Table 1"/>
          <p:cNvGraphicFramePr/>
          <p:nvPr/>
        </p:nvGraphicFramePr>
        <p:xfrm>
          <a:off x="2279325" y="653062"/>
          <a:ext cx="5046553" cy="3743293"/>
        </p:xfrm>
        <a:graphic>
          <a:graphicData uri="http://schemas.openxmlformats.org/drawingml/2006/table">
            <a:tbl>
              <a:tblPr/>
              <a:tblGrid>
                <a:gridCol w="5046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747">
                <a:tc>
                  <a:txBody>
                    <a:bodyPr/>
                    <a:lstStyle/>
                    <a:p>
                      <a:pPr marL="127080">
                        <a:lnSpc>
                          <a:spcPts val="2214"/>
                        </a:lnSpc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1. The </a:t>
                      </a:r>
                      <a:r>
                        <a:rPr lang="en-US" sz="1400" b="1" strike="noStrike" spc="-21">
                          <a:solidFill>
                            <a:srgbClr val="000000"/>
                          </a:solidFill>
                          <a:latin typeface="Arial"/>
                        </a:rPr>
                        <a:t>study’s </a:t>
                      </a:r>
                      <a:r>
                        <a:rPr lang="en-US" sz="1400" b="1" strike="noStrike" spc="-7">
                          <a:solidFill>
                            <a:srgbClr val="000000"/>
                          </a:solidFill>
                          <a:latin typeface="Arial"/>
                        </a:rPr>
                        <a:t>major</a:t>
                      </a:r>
                      <a:r>
                        <a:rPr lang="en-US" sz="1400" b="1" strike="noStrike" spc="-35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findings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4294" marR="64294" marT="32147" marB="3214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marL="1270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a. </a:t>
                      </a:r>
                      <a:r>
                        <a:rPr lang="en-US" sz="1400" b="0" strike="noStrike" spc="-7">
                          <a:solidFill>
                            <a:srgbClr val="000000"/>
                          </a:solidFill>
                          <a:latin typeface="Arial"/>
                        </a:rPr>
                        <a:t>State 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the major</a:t>
                      </a:r>
                      <a:r>
                        <a:rPr lang="en-US" sz="1400" b="0" strike="noStrike" spc="-8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findings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4294" marR="64294" marT="32147" marB="3214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marL="1270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b. Explain the meaning and importance of your</a:t>
                      </a:r>
                      <a:r>
                        <a:rPr lang="en-US" sz="1400" b="0" strike="noStrike" spc="-14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finding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4294" marR="64294" marT="32147" marB="3214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marL="1270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c. Consider alternative explanations of the</a:t>
                      </a:r>
                      <a:r>
                        <a:rPr lang="en-US" sz="1400" b="0" strike="noStrike" spc="-126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findings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4294" marR="64294" marT="32147" marB="3214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marL="1270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2. Research</a:t>
                      </a:r>
                      <a:r>
                        <a:rPr lang="en-US" sz="1400" b="1" strike="noStrike" spc="-6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Context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4294" marR="64294" marT="32147" marB="3214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919">
                <a:tc>
                  <a:txBody>
                    <a:bodyPr/>
                    <a:lstStyle/>
                    <a:p>
                      <a:pPr marL="1270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a. Compare and contrast your findings with those of</a:t>
                      </a:r>
                      <a:r>
                        <a:rPr lang="en-US" sz="1400" b="0" strike="noStrike" spc="-205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other  published</a:t>
                      </a:r>
                      <a:r>
                        <a:rPr lang="en-US" sz="1400" b="0" strike="noStrike" spc="-32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results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4294" marR="64294" marT="32147" marB="3214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marL="1270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b. Explain any discrepancies and unexpected</a:t>
                      </a:r>
                      <a:r>
                        <a:rPr lang="en-US" sz="1400" b="0" strike="noStrike" spc="-114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findings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4294" marR="64294" marT="32147" marB="3214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2919">
                <a:tc>
                  <a:txBody>
                    <a:bodyPr/>
                    <a:lstStyle/>
                    <a:p>
                      <a:pPr marL="1270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c. </a:t>
                      </a:r>
                      <a:r>
                        <a:rPr lang="en-US" sz="1400" b="0" strike="noStrike" spc="-7">
                          <a:solidFill>
                            <a:srgbClr val="000000"/>
                          </a:solidFill>
                          <a:latin typeface="Arial"/>
                        </a:rPr>
                        <a:t>State 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the limitations, weaknesses, and assumptions of</a:t>
                      </a:r>
                      <a:r>
                        <a:rPr lang="en-US" sz="1400" b="0" strike="noStrike" spc="-171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your  study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4294" marR="64294" marT="32147" marB="3214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marL="1270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3. Closing the</a:t>
                      </a:r>
                      <a:r>
                        <a:rPr lang="en-US" sz="1400" b="1" strike="noStrike" spc="-55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paper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4294" marR="64294" marT="32147" marB="3214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606">
                <a:tc>
                  <a:txBody>
                    <a:bodyPr/>
                    <a:lstStyle/>
                    <a:p>
                      <a:pPr marL="1270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a. Summarize the answers to the research</a:t>
                      </a:r>
                      <a:r>
                        <a:rPr lang="en-US" sz="1400" b="0" strike="noStrike" spc="-185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questions.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4294" marR="64294" marT="32147" marB="3214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2919">
                <a:tc>
                  <a:txBody>
                    <a:bodyPr/>
                    <a:lstStyle/>
                    <a:p>
                      <a:pPr marL="1270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b. Indicate the importance of the work by stating</a:t>
                      </a:r>
                      <a:r>
                        <a:rPr lang="en-US" sz="1400" b="0" strike="noStrike" spc="-191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applications  recommendations, and</a:t>
                      </a:r>
                      <a:r>
                        <a:rPr lang="en-US" sz="1400" b="0" strike="noStrike" spc="-66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implications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64294" marR="64294" marT="32147" marB="3214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06" name="TextShape 2"/>
          <p:cNvSpPr txBox="1"/>
          <p:nvPr/>
        </p:nvSpPr>
        <p:spPr>
          <a:xfrm>
            <a:off x="2310966" y="128081"/>
            <a:ext cx="2966625" cy="1153997"/>
          </a:xfrm>
          <a:prstGeom prst="rect">
            <a:avLst/>
          </a:prstGeom>
          <a:noFill/>
          <a:ln>
            <a:noFill/>
          </a:ln>
        </p:spPr>
        <p:txBody>
          <a:bodyPr lIns="0" tIns="8859" rIns="0" bIns="0">
            <a:noAutofit/>
          </a:bodyPr>
          <a:lstStyle/>
          <a:p>
            <a:pPr marL="8859">
              <a:spcBef>
                <a:spcPts val="70"/>
              </a:spcBef>
            </a:pPr>
            <a:r>
              <a:rPr lang="en-US" sz="1266" b="1" spc="-5">
                <a:solidFill>
                  <a:srgbClr val="000000"/>
                </a:solidFill>
                <a:latin typeface="Times New Roman"/>
              </a:rPr>
              <a:t>Research </a:t>
            </a:r>
            <a:r>
              <a:rPr lang="en-US" sz="1266" b="1" spc="-1">
                <a:solidFill>
                  <a:srgbClr val="000000"/>
                </a:solidFill>
                <a:latin typeface="Times New Roman"/>
              </a:rPr>
              <a:t>Paper </a:t>
            </a:r>
            <a:r>
              <a:rPr lang="en-US" sz="1266" b="1" spc="-5">
                <a:solidFill>
                  <a:srgbClr val="000000"/>
                </a:solidFill>
                <a:latin typeface="Times New Roman"/>
              </a:rPr>
              <a:t>Discussion and</a:t>
            </a:r>
            <a:r>
              <a:rPr lang="en-US" sz="1266" b="1" spc="-2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266" b="1" spc="-5">
                <a:solidFill>
                  <a:srgbClr val="000000"/>
                </a:solidFill>
                <a:latin typeface="Times New Roman"/>
              </a:rPr>
              <a:t>Conclusion</a:t>
            </a:r>
            <a:endParaRPr lang="en-US" sz="1266" spc="-1">
              <a:latin typeface="Calibri"/>
            </a:endParaRPr>
          </a:p>
        </p:txBody>
      </p:sp>
      <p:sp>
        <p:nvSpPr>
          <p:cNvPr id="2307" name="CustomShape 3"/>
          <p:cNvSpPr/>
          <p:nvPr/>
        </p:nvSpPr>
        <p:spPr>
          <a:xfrm>
            <a:off x="1626516" y="4637251"/>
            <a:ext cx="5023519" cy="1168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8606" rIns="0" bIns="0">
            <a:spAutoFit/>
          </a:bodyPr>
          <a:lstStyle/>
          <a:p>
            <a:pPr marL="8859">
              <a:spcBef>
                <a:spcPts val="67"/>
              </a:spcBef>
            </a:pPr>
            <a:r>
              <a:rPr lang="en-US" sz="703" spc="-8">
                <a:latin typeface="Arial"/>
              </a:rPr>
              <a:t>Kallestinova, </a:t>
            </a:r>
            <a:r>
              <a:rPr lang="en-US" sz="703" spc="-5">
                <a:latin typeface="Arial"/>
              </a:rPr>
              <a:t>E. D. (2011). How to </a:t>
            </a:r>
            <a:r>
              <a:rPr lang="en-US" sz="703" spc="3">
                <a:latin typeface="Arial"/>
              </a:rPr>
              <a:t>Write </a:t>
            </a:r>
            <a:r>
              <a:rPr lang="en-US" sz="703" spc="-8">
                <a:latin typeface="Arial"/>
              </a:rPr>
              <a:t>Your </a:t>
            </a:r>
            <a:r>
              <a:rPr lang="en-US" sz="703" spc="-5">
                <a:latin typeface="Arial"/>
              </a:rPr>
              <a:t>First Research Paper. </a:t>
            </a:r>
            <a:r>
              <a:rPr lang="en-US" sz="703" i="1" spc="-5">
                <a:latin typeface="Arial"/>
              </a:rPr>
              <a:t>The </a:t>
            </a:r>
            <a:r>
              <a:rPr lang="en-US" sz="703" i="1" spc="-8">
                <a:latin typeface="Arial"/>
              </a:rPr>
              <a:t>Yale </a:t>
            </a:r>
            <a:r>
              <a:rPr lang="en-US" sz="703" i="1" spc="-5">
                <a:latin typeface="Arial"/>
              </a:rPr>
              <a:t>Journal of </a:t>
            </a:r>
            <a:r>
              <a:rPr lang="en-US" sz="703" i="1" spc="-8">
                <a:latin typeface="Arial"/>
              </a:rPr>
              <a:t>Biology </a:t>
            </a:r>
            <a:r>
              <a:rPr lang="en-US" sz="703" i="1" spc="-5">
                <a:latin typeface="Arial"/>
              </a:rPr>
              <a:t>and Medicine</a:t>
            </a:r>
            <a:r>
              <a:rPr lang="en-US" sz="703" spc="-5">
                <a:latin typeface="Arial"/>
              </a:rPr>
              <a:t>, </a:t>
            </a:r>
            <a:r>
              <a:rPr lang="en-US" sz="703" i="1" spc="-5">
                <a:latin typeface="Arial"/>
              </a:rPr>
              <a:t>84</a:t>
            </a:r>
            <a:r>
              <a:rPr lang="en-US" sz="703" spc="-5">
                <a:latin typeface="Arial"/>
              </a:rPr>
              <a:t>(3),</a:t>
            </a:r>
            <a:r>
              <a:rPr lang="en-US" sz="703" spc="140">
                <a:latin typeface="Arial"/>
              </a:rPr>
              <a:t> </a:t>
            </a:r>
            <a:r>
              <a:rPr lang="en-US" sz="703" spc="-8">
                <a:latin typeface="Arial"/>
              </a:rPr>
              <a:t>181–190.</a:t>
            </a:r>
            <a:endParaRPr lang="en-US" sz="703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CustomShape 1"/>
          <p:cNvSpPr/>
          <p:nvPr/>
        </p:nvSpPr>
        <p:spPr>
          <a:xfrm>
            <a:off x="1745737" y="256162"/>
            <a:ext cx="1137797" cy="1491413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9" name="CustomShape 2"/>
          <p:cNvSpPr/>
          <p:nvPr/>
        </p:nvSpPr>
        <p:spPr>
          <a:xfrm>
            <a:off x="6528281" y="3136472"/>
            <a:ext cx="1144125" cy="1529888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0" name="CustomShape 3"/>
          <p:cNvSpPr/>
          <p:nvPr/>
        </p:nvSpPr>
        <p:spPr>
          <a:xfrm>
            <a:off x="3013388" y="3183553"/>
            <a:ext cx="1111978" cy="147420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1" name="TextShape 4"/>
          <p:cNvSpPr txBox="1"/>
          <p:nvPr/>
        </p:nvSpPr>
        <p:spPr>
          <a:xfrm>
            <a:off x="2087963" y="2151816"/>
            <a:ext cx="5241459" cy="1153997"/>
          </a:xfrm>
          <a:prstGeom prst="rect">
            <a:avLst/>
          </a:prstGeom>
          <a:noFill/>
          <a:ln>
            <a:noFill/>
          </a:ln>
        </p:spPr>
        <p:txBody>
          <a:bodyPr lIns="0" tIns="8859" rIns="0" bIns="0">
            <a:noAutofit/>
          </a:bodyPr>
          <a:lstStyle/>
          <a:p>
            <a:pPr marL="8859">
              <a:spcBef>
                <a:spcPts val="70"/>
              </a:spcBef>
            </a:pPr>
            <a:r>
              <a:rPr lang="en-US" sz="3164" b="1" spc="-1">
                <a:solidFill>
                  <a:srgbClr val="000000"/>
                </a:solidFill>
                <a:latin typeface="Arial"/>
              </a:rPr>
              <a:t>Writing the Scientific</a:t>
            </a:r>
            <a:r>
              <a:rPr lang="en-US" sz="3164" b="1" spc="-68">
                <a:solidFill>
                  <a:srgbClr val="000000"/>
                </a:solidFill>
                <a:latin typeface="Arial"/>
              </a:rPr>
              <a:t> </a:t>
            </a:r>
            <a:r>
              <a:rPr lang="en-US" sz="3164" b="1" spc="-5">
                <a:solidFill>
                  <a:srgbClr val="000000"/>
                </a:solidFill>
                <a:latin typeface="Arial"/>
              </a:rPr>
              <a:t>Paper</a:t>
            </a:r>
            <a:endParaRPr lang="en-US" sz="3164" spc="-1">
              <a:latin typeface="Calibri"/>
            </a:endParaRPr>
          </a:p>
        </p:txBody>
      </p:sp>
      <p:sp>
        <p:nvSpPr>
          <p:cNvPr id="1142" name="CustomShape 5"/>
          <p:cNvSpPr/>
          <p:nvPr/>
        </p:nvSpPr>
        <p:spPr>
          <a:xfrm>
            <a:off x="5353781" y="3192159"/>
            <a:ext cx="1121597" cy="147420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3" name="CustomShape 6"/>
          <p:cNvSpPr/>
          <p:nvPr/>
        </p:nvSpPr>
        <p:spPr>
          <a:xfrm>
            <a:off x="4178269" y="3190134"/>
            <a:ext cx="1122863" cy="1463569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4" name="CustomShape 7"/>
          <p:cNvSpPr/>
          <p:nvPr/>
        </p:nvSpPr>
        <p:spPr>
          <a:xfrm>
            <a:off x="1799400" y="3190134"/>
            <a:ext cx="1161338" cy="1476478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5" name="CustomShape 8"/>
          <p:cNvSpPr/>
          <p:nvPr/>
        </p:nvSpPr>
        <p:spPr>
          <a:xfrm>
            <a:off x="6562453" y="256162"/>
            <a:ext cx="1109953" cy="1486097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6" name="CustomShape 9"/>
          <p:cNvSpPr/>
          <p:nvPr/>
        </p:nvSpPr>
        <p:spPr>
          <a:xfrm>
            <a:off x="5338847" y="224016"/>
            <a:ext cx="1148428" cy="1530900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7" name="CustomShape 10"/>
          <p:cNvSpPr/>
          <p:nvPr/>
        </p:nvSpPr>
        <p:spPr>
          <a:xfrm>
            <a:off x="4109672" y="224016"/>
            <a:ext cx="1152731" cy="1520522"/>
          </a:xfrm>
          <a:prstGeom prst="rect">
            <a:avLst/>
          </a:prstGeom>
          <a:blipFill rotWithShape="0">
            <a:blip r:embed="rId10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8" name="CustomShape 11"/>
          <p:cNvSpPr/>
          <p:nvPr/>
        </p:nvSpPr>
        <p:spPr>
          <a:xfrm>
            <a:off x="2933147" y="256162"/>
            <a:ext cx="1138809" cy="1486097"/>
          </a:xfrm>
          <a:prstGeom prst="rect">
            <a:avLst/>
          </a:prstGeom>
          <a:blipFill rotWithShape="0">
            <a:blip r:embed="rId11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TextShape 1"/>
          <p:cNvSpPr txBox="1"/>
          <p:nvPr/>
        </p:nvSpPr>
        <p:spPr>
          <a:xfrm>
            <a:off x="3060722" y="150356"/>
            <a:ext cx="3429084" cy="1153744"/>
          </a:xfrm>
          <a:prstGeom prst="rect">
            <a:avLst/>
          </a:prstGeom>
          <a:noFill/>
          <a:ln>
            <a:noFill/>
          </a:ln>
        </p:spPr>
        <p:txBody>
          <a:bodyPr lIns="0" tIns="8606" rIns="0" bIns="0">
            <a:noAutofit/>
          </a:bodyPr>
          <a:lstStyle/>
          <a:p>
            <a:pPr marL="8859">
              <a:spcBef>
                <a:spcPts val="67"/>
              </a:spcBef>
            </a:pPr>
            <a:r>
              <a:rPr lang="en-US" sz="2812" b="1" spc="-8">
                <a:solidFill>
                  <a:srgbClr val="000000"/>
                </a:solidFill>
                <a:latin typeface="Arial"/>
              </a:rPr>
              <a:t>The </a:t>
            </a:r>
            <a:r>
              <a:rPr lang="en-US" sz="2812" b="1" spc="-5">
                <a:solidFill>
                  <a:srgbClr val="000000"/>
                </a:solidFill>
                <a:latin typeface="Arial"/>
              </a:rPr>
              <a:t>Scientific</a:t>
            </a:r>
            <a:r>
              <a:rPr lang="en-US" sz="2812" b="1" spc="-22">
                <a:solidFill>
                  <a:srgbClr val="000000"/>
                </a:solidFill>
                <a:latin typeface="Arial"/>
              </a:rPr>
              <a:t> </a:t>
            </a:r>
            <a:r>
              <a:rPr lang="en-US" sz="2812" b="1" spc="-5">
                <a:solidFill>
                  <a:srgbClr val="000000"/>
                </a:solidFill>
                <a:latin typeface="Arial"/>
              </a:rPr>
              <a:t>Paper</a:t>
            </a:r>
            <a:endParaRPr lang="en-US" sz="2812" spc="-1">
              <a:latin typeface="Calibri"/>
            </a:endParaRPr>
          </a:p>
        </p:txBody>
      </p:sp>
      <p:sp>
        <p:nvSpPr>
          <p:cNvPr id="1152" name="CustomShape 2"/>
          <p:cNvSpPr/>
          <p:nvPr/>
        </p:nvSpPr>
        <p:spPr>
          <a:xfrm>
            <a:off x="2304890" y="1132228"/>
            <a:ext cx="3755616" cy="2907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366" rIns="0" bIns="0">
            <a:spAutoFit/>
          </a:bodyPr>
          <a:lstStyle/>
          <a:p>
            <a:pPr marL="8859">
              <a:spcBef>
                <a:spcPts val="74"/>
              </a:spcBef>
            </a:pPr>
            <a:r>
              <a:rPr lang="en-US" sz="1828" spc="-1">
                <a:latin typeface="Arial"/>
              </a:rPr>
              <a:t>The major sections of the paper</a:t>
            </a:r>
            <a:r>
              <a:rPr lang="en-US" sz="1828" spc="-42">
                <a:latin typeface="Arial"/>
              </a:rPr>
              <a:t> </a:t>
            </a:r>
            <a:r>
              <a:rPr lang="en-US" sz="1828" spc="-1">
                <a:latin typeface="Arial"/>
              </a:rPr>
              <a:t>are:</a:t>
            </a:r>
          </a:p>
        </p:txBody>
      </p:sp>
      <p:grpSp>
        <p:nvGrpSpPr>
          <p:cNvPr id="1153" name="Group 3"/>
          <p:cNvGrpSpPr/>
          <p:nvPr/>
        </p:nvGrpSpPr>
        <p:grpSpPr>
          <a:xfrm>
            <a:off x="3466734" y="1800225"/>
            <a:ext cx="2919797" cy="2334572"/>
            <a:chOff x="2763000" y="2560320"/>
            <a:chExt cx="4152600" cy="3320280"/>
          </a:xfrm>
        </p:grpSpPr>
        <p:sp>
          <p:nvSpPr>
            <p:cNvPr id="1154" name="CustomShape 4"/>
            <p:cNvSpPr/>
            <p:nvPr/>
          </p:nvSpPr>
          <p:spPr>
            <a:xfrm>
              <a:off x="2924640" y="2634840"/>
              <a:ext cx="3990960" cy="309816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5" name="CustomShape 5"/>
            <p:cNvSpPr/>
            <p:nvPr/>
          </p:nvSpPr>
          <p:spPr>
            <a:xfrm>
              <a:off x="2763000" y="2560320"/>
              <a:ext cx="4014000" cy="33202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6" name="CustomShape 6"/>
            <p:cNvSpPr/>
            <p:nvPr/>
          </p:nvSpPr>
          <p:spPr>
            <a:xfrm>
              <a:off x="2988720" y="2698920"/>
              <a:ext cx="3765960" cy="2872440"/>
            </a:xfrm>
            <a:custGeom>
              <a:avLst/>
              <a:gdLst/>
              <a:ahLst/>
              <a:cxnLst/>
              <a:rect l="l" t="t" r="r" b="b"/>
              <a:pathLst>
                <a:path w="3766184" h="2872740">
                  <a:moveTo>
                    <a:pt x="3765803" y="0"/>
                  </a:moveTo>
                  <a:lnTo>
                    <a:pt x="0" y="0"/>
                  </a:lnTo>
                  <a:lnTo>
                    <a:pt x="0" y="2872740"/>
                  </a:lnTo>
                  <a:lnTo>
                    <a:pt x="3765803" y="2872740"/>
                  </a:lnTo>
                  <a:lnTo>
                    <a:pt x="3765803" y="0"/>
                  </a:lnTo>
                  <a:close/>
                </a:path>
              </a:pathLst>
            </a:custGeom>
            <a:solidFill>
              <a:srgbClr val="001F5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7" name="CustomShape 7"/>
            <p:cNvSpPr/>
            <p:nvPr/>
          </p:nvSpPr>
          <p:spPr>
            <a:xfrm>
              <a:off x="2988720" y="2698920"/>
              <a:ext cx="3765960" cy="2872440"/>
            </a:xfrm>
            <a:custGeom>
              <a:avLst/>
              <a:gdLst/>
              <a:ahLst/>
              <a:cxnLst/>
              <a:rect l="l" t="t" r="r" b="b"/>
              <a:pathLst>
                <a:path w="3766184" h="2872740">
                  <a:moveTo>
                    <a:pt x="0" y="2872740"/>
                  </a:moveTo>
                  <a:lnTo>
                    <a:pt x="3765803" y="2872740"/>
                  </a:lnTo>
                  <a:lnTo>
                    <a:pt x="3765803" y="0"/>
                  </a:lnTo>
                  <a:lnTo>
                    <a:pt x="0" y="0"/>
                  </a:lnTo>
                  <a:lnTo>
                    <a:pt x="0" y="2872740"/>
                  </a:lnTo>
                  <a:close/>
                </a:path>
              </a:pathLst>
            </a:custGeom>
            <a:noFill/>
            <a:ln w="12240">
              <a:solidFill>
                <a:srgbClr val="001F5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58" name="CustomShape 8"/>
          <p:cNvSpPr/>
          <p:nvPr/>
        </p:nvSpPr>
        <p:spPr>
          <a:xfrm>
            <a:off x="3650503" y="1908057"/>
            <a:ext cx="2386716" cy="19785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366" rIns="0" bIns="0">
            <a:spAutoFit/>
          </a:bodyPr>
          <a:lstStyle/>
          <a:p>
            <a:pPr marL="320951" indent="-320698">
              <a:spcBef>
                <a:spcPts val="74"/>
              </a:spcBef>
              <a:buClr>
                <a:srgbClr val="FFFFFF"/>
              </a:buClr>
              <a:buFont typeface="Arial"/>
              <a:buChar char="•"/>
              <a:tabLst>
                <a:tab pos="320951" algn="l"/>
                <a:tab pos="321457" algn="l"/>
              </a:tabLst>
            </a:pPr>
            <a:r>
              <a:rPr lang="en-US" sz="1828" b="1" i="1" spc="-1">
                <a:solidFill>
                  <a:srgbClr val="FFFFFF"/>
                </a:solidFill>
                <a:latin typeface="Arial"/>
              </a:rPr>
              <a:t>Title</a:t>
            </a:r>
            <a:endParaRPr lang="en-US" sz="1828" spc="-1">
              <a:latin typeface="Arial"/>
            </a:endParaRPr>
          </a:p>
          <a:p>
            <a:pPr marL="320951" indent="-320698">
              <a:buClr>
                <a:srgbClr val="FFFFFF"/>
              </a:buClr>
              <a:buFont typeface="Arial"/>
              <a:buChar char="•"/>
              <a:tabLst>
                <a:tab pos="320951" algn="l"/>
                <a:tab pos="321457" algn="l"/>
              </a:tabLst>
            </a:pPr>
            <a:r>
              <a:rPr lang="en-US" sz="1828" b="1" i="1" spc="-1">
                <a:solidFill>
                  <a:srgbClr val="FFFFFF"/>
                </a:solidFill>
                <a:latin typeface="Arial"/>
              </a:rPr>
              <a:t>Abstract</a:t>
            </a:r>
            <a:endParaRPr lang="en-US" sz="1828" spc="-1">
              <a:latin typeface="Arial"/>
            </a:endParaRPr>
          </a:p>
          <a:p>
            <a:pPr marL="320951" indent="-320698">
              <a:buClr>
                <a:srgbClr val="FFFFFF"/>
              </a:buClr>
              <a:buFont typeface="Arial"/>
              <a:buChar char="•"/>
              <a:tabLst>
                <a:tab pos="320951" algn="l"/>
                <a:tab pos="321457" algn="l"/>
              </a:tabLst>
            </a:pPr>
            <a:r>
              <a:rPr lang="en-US" sz="1828" b="1" i="1" spc="-1">
                <a:solidFill>
                  <a:srgbClr val="FFFFFF"/>
                </a:solidFill>
                <a:latin typeface="Arial"/>
              </a:rPr>
              <a:t>Introduction</a:t>
            </a:r>
            <a:endParaRPr lang="en-US" sz="1828" spc="-1">
              <a:latin typeface="Arial"/>
            </a:endParaRPr>
          </a:p>
          <a:p>
            <a:pPr marL="320951" indent="-320698">
              <a:buClr>
                <a:srgbClr val="FFFFFF"/>
              </a:buClr>
              <a:buFont typeface="Arial"/>
              <a:buChar char="•"/>
              <a:tabLst>
                <a:tab pos="320951" algn="l"/>
                <a:tab pos="321457" algn="l"/>
              </a:tabLst>
            </a:pPr>
            <a:r>
              <a:rPr lang="en-US" sz="1828" b="1" i="1" spc="-1">
                <a:solidFill>
                  <a:srgbClr val="FFFFFF"/>
                </a:solidFill>
                <a:latin typeface="Arial"/>
              </a:rPr>
              <a:t>Methods</a:t>
            </a:r>
            <a:endParaRPr lang="en-US" sz="1828" spc="-1">
              <a:latin typeface="Arial"/>
            </a:endParaRPr>
          </a:p>
          <a:p>
            <a:pPr marL="320951" indent="-320698">
              <a:buClr>
                <a:srgbClr val="FFFFFF"/>
              </a:buClr>
              <a:buFont typeface="Arial"/>
              <a:buChar char="•"/>
              <a:tabLst>
                <a:tab pos="320951" algn="l"/>
                <a:tab pos="321457" algn="l"/>
              </a:tabLst>
            </a:pPr>
            <a:r>
              <a:rPr lang="en-US" sz="1828" b="1" i="1" spc="-1">
                <a:solidFill>
                  <a:srgbClr val="FFFFFF"/>
                </a:solidFill>
                <a:latin typeface="Arial"/>
              </a:rPr>
              <a:t>Results</a:t>
            </a:r>
            <a:endParaRPr lang="en-US" sz="1828" spc="-1">
              <a:latin typeface="Arial"/>
            </a:endParaRPr>
          </a:p>
          <a:p>
            <a:pPr marL="320951" indent="-320698">
              <a:buClr>
                <a:srgbClr val="FFFFFF"/>
              </a:buClr>
              <a:buFont typeface="Arial"/>
              <a:buChar char="•"/>
              <a:tabLst>
                <a:tab pos="320951" algn="l"/>
                <a:tab pos="321457" algn="l"/>
              </a:tabLst>
            </a:pPr>
            <a:r>
              <a:rPr lang="en-US" sz="1828" b="1" i="1" spc="-1">
                <a:solidFill>
                  <a:srgbClr val="FFFFFF"/>
                </a:solidFill>
                <a:latin typeface="Arial"/>
              </a:rPr>
              <a:t>Discussion</a:t>
            </a:r>
            <a:endParaRPr lang="en-US" sz="1828" spc="-1">
              <a:latin typeface="Arial"/>
            </a:endParaRPr>
          </a:p>
          <a:p>
            <a:pPr marL="320951" indent="-320698">
              <a:spcBef>
                <a:spcPts val="4"/>
              </a:spcBef>
              <a:buClr>
                <a:srgbClr val="FFFFFF"/>
              </a:buClr>
              <a:buFont typeface="Arial"/>
              <a:buChar char="•"/>
              <a:tabLst>
                <a:tab pos="320951" algn="l"/>
                <a:tab pos="321457" algn="l"/>
              </a:tabLst>
            </a:pPr>
            <a:r>
              <a:rPr lang="en-US" sz="1828" b="1" i="1" spc="-1">
                <a:solidFill>
                  <a:srgbClr val="FFFFFF"/>
                </a:solidFill>
                <a:latin typeface="Arial"/>
              </a:rPr>
              <a:t>Acknowledgments</a:t>
            </a:r>
            <a:endParaRPr lang="en-US" sz="1828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CustomShape 1"/>
          <p:cNvSpPr/>
          <p:nvPr/>
        </p:nvSpPr>
        <p:spPr>
          <a:xfrm>
            <a:off x="4607569" y="1062872"/>
            <a:ext cx="2642372" cy="5720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366" rIns="0" bIns="0">
            <a:spAutoFit/>
          </a:bodyPr>
          <a:lstStyle/>
          <a:p>
            <a:pPr marL="791241" indent="-782382">
              <a:spcBef>
                <a:spcPts val="74"/>
              </a:spcBef>
              <a:tabLst>
                <a:tab pos="0" algn="l"/>
              </a:tabLst>
            </a:pPr>
            <a:r>
              <a:rPr lang="en-US" sz="1828" spc="-1">
                <a:latin typeface="Arial"/>
              </a:rPr>
              <a:t>Sections address</a:t>
            </a:r>
            <a:r>
              <a:rPr lang="en-US" sz="1828" spc="-39">
                <a:latin typeface="Arial"/>
              </a:rPr>
              <a:t> </a:t>
            </a:r>
            <a:r>
              <a:rPr lang="en-US" sz="1828" spc="-1">
                <a:latin typeface="Arial"/>
              </a:rPr>
              <a:t>specific  questions:</a:t>
            </a:r>
          </a:p>
        </p:txBody>
      </p:sp>
      <p:grpSp>
        <p:nvGrpSpPr>
          <p:cNvPr id="1163" name="Group 2"/>
          <p:cNvGrpSpPr/>
          <p:nvPr/>
        </p:nvGrpSpPr>
        <p:grpSpPr>
          <a:xfrm>
            <a:off x="4170675" y="1897678"/>
            <a:ext cx="3782447" cy="1777444"/>
            <a:chOff x="3764160" y="2698920"/>
            <a:chExt cx="5379480" cy="2527920"/>
          </a:xfrm>
        </p:grpSpPr>
        <p:sp>
          <p:nvSpPr>
            <p:cNvPr id="1164" name="CustomShape 3"/>
            <p:cNvSpPr/>
            <p:nvPr/>
          </p:nvSpPr>
          <p:spPr>
            <a:xfrm>
              <a:off x="3930480" y="2779560"/>
              <a:ext cx="5213160" cy="22860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5" name="CustomShape 4"/>
            <p:cNvSpPr/>
            <p:nvPr/>
          </p:nvSpPr>
          <p:spPr>
            <a:xfrm>
              <a:off x="3764160" y="2698920"/>
              <a:ext cx="5379480" cy="25279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6" name="CustomShape 5"/>
            <p:cNvSpPr/>
            <p:nvPr/>
          </p:nvSpPr>
          <p:spPr>
            <a:xfrm>
              <a:off x="3988440" y="2837520"/>
              <a:ext cx="5061240" cy="2072160"/>
            </a:xfrm>
            <a:custGeom>
              <a:avLst/>
              <a:gdLst/>
              <a:ahLst/>
              <a:cxnLst/>
              <a:rect l="l" t="t" r="r" b="b"/>
              <a:pathLst>
                <a:path w="5061584" h="2072639">
                  <a:moveTo>
                    <a:pt x="5061203" y="0"/>
                  </a:moveTo>
                  <a:lnTo>
                    <a:pt x="0" y="0"/>
                  </a:lnTo>
                  <a:lnTo>
                    <a:pt x="0" y="2072639"/>
                  </a:lnTo>
                  <a:lnTo>
                    <a:pt x="5061203" y="2072639"/>
                  </a:lnTo>
                  <a:lnTo>
                    <a:pt x="5061203" y="0"/>
                  </a:lnTo>
                  <a:close/>
                </a:path>
              </a:pathLst>
            </a:custGeom>
            <a:solidFill>
              <a:srgbClr val="6F2F9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67" name="CustomShape 6"/>
          <p:cNvSpPr/>
          <p:nvPr/>
        </p:nvSpPr>
        <p:spPr>
          <a:xfrm>
            <a:off x="4345078" y="2005510"/>
            <a:ext cx="3489834" cy="14159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366" rIns="0" bIns="0">
            <a:spAutoFit/>
          </a:bodyPr>
          <a:lstStyle/>
          <a:p>
            <a:pPr marL="330316" indent="-321204">
              <a:spcBef>
                <a:spcPts val="74"/>
              </a:spcBef>
              <a:buClr>
                <a:srgbClr val="FFFFFF"/>
              </a:buClr>
              <a:buFont typeface="Arial"/>
              <a:buChar char="•"/>
              <a:tabLst>
                <a:tab pos="330063" algn="l"/>
                <a:tab pos="330316" algn="l"/>
              </a:tabLst>
            </a:pPr>
            <a:r>
              <a:rPr lang="en-US" sz="1828" i="1" spc="-1">
                <a:solidFill>
                  <a:srgbClr val="FFFFFF"/>
                </a:solidFill>
                <a:latin typeface="Arial"/>
              </a:rPr>
              <a:t>What’s the</a:t>
            </a:r>
            <a:r>
              <a:rPr lang="en-US" sz="1828" i="1" spc="-15">
                <a:solidFill>
                  <a:srgbClr val="FFFFFF"/>
                </a:solidFill>
                <a:latin typeface="Arial"/>
              </a:rPr>
              <a:t> </a:t>
            </a:r>
            <a:r>
              <a:rPr lang="en-US" sz="1828" i="1" spc="-5">
                <a:solidFill>
                  <a:srgbClr val="FFFFFF"/>
                </a:solidFill>
                <a:latin typeface="Arial"/>
              </a:rPr>
              <a:t>problem?</a:t>
            </a:r>
            <a:endParaRPr lang="en-US" sz="1828" spc="-1">
              <a:latin typeface="Arial"/>
            </a:endParaRPr>
          </a:p>
          <a:p>
            <a:pPr marL="330316" indent="-321204">
              <a:spcBef>
                <a:spcPts val="4"/>
              </a:spcBef>
              <a:buClr>
                <a:srgbClr val="FFFFFF"/>
              </a:buClr>
              <a:buFont typeface="Arial"/>
              <a:buChar char="•"/>
              <a:tabLst>
                <a:tab pos="330063" algn="l"/>
                <a:tab pos="330316" algn="l"/>
              </a:tabLst>
            </a:pPr>
            <a:r>
              <a:rPr lang="en-US" sz="1828" i="1" spc="-1">
                <a:solidFill>
                  <a:srgbClr val="FFFFFF"/>
                </a:solidFill>
                <a:latin typeface="Arial"/>
              </a:rPr>
              <a:t>Why is the problem</a:t>
            </a:r>
            <a:r>
              <a:rPr lang="en-US" sz="1828" i="1" spc="-29">
                <a:solidFill>
                  <a:srgbClr val="FFFFFF"/>
                </a:solidFill>
                <a:latin typeface="Arial"/>
              </a:rPr>
              <a:t> </a:t>
            </a:r>
            <a:r>
              <a:rPr lang="en-US" sz="1828" i="1" spc="-5">
                <a:solidFill>
                  <a:srgbClr val="FFFFFF"/>
                </a:solidFill>
                <a:latin typeface="Arial"/>
              </a:rPr>
              <a:t>important?</a:t>
            </a:r>
            <a:endParaRPr lang="en-US" sz="1828" spc="-1">
              <a:latin typeface="Arial"/>
            </a:endParaRPr>
          </a:p>
          <a:p>
            <a:pPr marL="330316" indent="-321204">
              <a:buClr>
                <a:srgbClr val="FFFFFF"/>
              </a:buClr>
              <a:buFont typeface="Arial"/>
              <a:buChar char="•"/>
              <a:tabLst>
                <a:tab pos="330063" algn="l"/>
                <a:tab pos="330316" algn="l"/>
              </a:tabLst>
            </a:pPr>
            <a:r>
              <a:rPr lang="en-US" sz="1828" i="1" spc="-1">
                <a:solidFill>
                  <a:srgbClr val="FFFFFF"/>
                </a:solidFill>
                <a:latin typeface="Arial"/>
              </a:rPr>
              <a:t>What approach did you</a:t>
            </a:r>
            <a:r>
              <a:rPr lang="en-US" sz="1828" i="1" spc="-37">
                <a:solidFill>
                  <a:srgbClr val="FFFFFF"/>
                </a:solidFill>
                <a:latin typeface="Arial"/>
              </a:rPr>
              <a:t> </a:t>
            </a:r>
            <a:r>
              <a:rPr lang="en-US" sz="1828" i="1" spc="-1">
                <a:solidFill>
                  <a:srgbClr val="FFFFFF"/>
                </a:solidFill>
                <a:latin typeface="Arial"/>
              </a:rPr>
              <a:t>take?</a:t>
            </a:r>
            <a:endParaRPr lang="en-US" sz="1828" spc="-1">
              <a:latin typeface="Arial"/>
            </a:endParaRPr>
          </a:p>
          <a:p>
            <a:pPr marL="330316" indent="-321204">
              <a:buClr>
                <a:srgbClr val="FFFFFF"/>
              </a:buClr>
              <a:buFont typeface="Arial"/>
              <a:buChar char="•"/>
              <a:tabLst>
                <a:tab pos="330063" algn="l"/>
                <a:tab pos="330316" algn="l"/>
              </a:tabLst>
            </a:pPr>
            <a:r>
              <a:rPr lang="en-US" sz="1828" i="1" spc="-1">
                <a:solidFill>
                  <a:srgbClr val="FFFFFF"/>
                </a:solidFill>
                <a:latin typeface="Arial"/>
              </a:rPr>
              <a:t>What did you</a:t>
            </a:r>
            <a:r>
              <a:rPr lang="en-US" sz="1828" i="1" spc="-15">
                <a:solidFill>
                  <a:srgbClr val="FFFFFF"/>
                </a:solidFill>
                <a:latin typeface="Arial"/>
              </a:rPr>
              <a:t> </a:t>
            </a:r>
            <a:r>
              <a:rPr lang="en-US" sz="1828" i="1" spc="-1">
                <a:solidFill>
                  <a:srgbClr val="FFFFFF"/>
                </a:solidFill>
                <a:latin typeface="Arial"/>
              </a:rPr>
              <a:t>find?</a:t>
            </a:r>
            <a:endParaRPr lang="en-US" sz="1828" spc="-1">
              <a:latin typeface="Arial"/>
            </a:endParaRPr>
          </a:p>
          <a:p>
            <a:pPr marL="330316" indent="-321204">
              <a:buClr>
                <a:srgbClr val="FFFFFF"/>
              </a:buClr>
              <a:buFont typeface="Arial"/>
              <a:buChar char="•"/>
              <a:tabLst>
                <a:tab pos="330063" algn="l"/>
                <a:tab pos="330316" algn="l"/>
              </a:tabLst>
            </a:pPr>
            <a:r>
              <a:rPr lang="en-US" sz="1828" i="1" spc="-1">
                <a:solidFill>
                  <a:srgbClr val="FFFFFF"/>
                </a:solidFill>
                <a:latin typeface="Arial"/>
              </a:rPr>
              <a:t>What do the results</a:t>
            </a:r>
            <a:r>
              <a:rPr lang="en-US" sz="1828" i="1" spc="-25">
                <a:solidFill>
                  <a:srgbClr val="FFFFFF"/>
                </a:solidFill>
                <a:latin typeface="Arial"/>
              </a:rPr>
              <a:t> </a:t>
            </a:r>
            <a:r>
              <a:rPr lang="en-US" sz="1828" i="1" spc="-5">
                <a:solidFill>
                  <a:srgbClr val="FFFFFF"/>
                </a:solidFill>
                <a:latin typeface="Arial"/>
              </a:rPr>
              <a:t>mean?</a:t>
            </a:r>
            <a:endParaRPr lang="en-US" sz="1828" spc="-1">
              <a:latin typeface="Arial"/>
            </a:endParaRPr>
          </a:p>
        </p:txBody>
      </p:sp>
      <p:sp>
        <p:nvSpPr>
          <p:cNvPr id="1168" name="CustomShape 7"/>
          <p:cNvSpPr/>
          <p:nvPr/>
        </p:nvSpPr>
        <p:spPr>
          <a:xfrm>
            <a:off x="2191744" y="1062872"/>
            <a:ext cx="1517231" cy="2907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366" rIns="0" bIns="0">
            <a:spAutoFit/>
          </a:bodyPr>
          <a:lstStyle/>
          <a:p>
            <a:pPr marL="8859">
              <a:spcBef>
                <a:spcPts val="74"/>
              </a:spcBef>
            </a:pPr>
            <a:r>
              <a:rPr lang="en-US" sz="1828" spc="-1">
                <a:latin typeface="Arial"/>
              </a:rPr>
              <a:t>Major</a:t>
            </a:r>
            <a:r>
              <a:rPr lang="en-US" sz="1828" spc="-51">
                <a:latin typeface="Arial"/>
              </a:rPr>
              <a:t> </a:t>
            </a:r>
            <a:r>
              <a:rPr lang="en-US" sz="1828" spc="-1">
                <a:latin typeface="Arial"/>
              </a:rPr>
              <a:t>sections</a:t>
            </a:r>
          </a:p>
        </p:txBody>
      </p:sp>
      <p:grpSp>
        <p:nvGrpSpPr>
          <p:cNvPr id="1169" name="Group 8"/>
          <p:cNvGrpSpPr/>
          <p:nvPr/>
        </p:nvGrpSpPr>
        <p:grpSpPr>
          <a:xfrm>
            <a:off x="1634362" y="1645819"/>
            <a:ext cx="2822344" cy="2613263"/>
            <a:chOff x="156960" y="2340720"/>
            <a:chExt cx="4014000" cy="3716640"/>
          </a:xfrm>
        </p:grpSpPr>
        <p:sp>
          <p:nvSpPr>
            <p:cNvPr id="1170" name="CustomShape 9"/>
            <p:cNvSpPr/>
            <p:nvPr/>
          </p:nvSpPr>
          <p:spPr>
            <a:xfrm>
              <a:off x="304920" y="2404800"/>
              <a:ext cx="3731760" cy="35215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1" name="CustomShape 10"/>
            <p:cNvSpPr/>
            <p:nvPr/>
          </p:nvSpPr>
          <p:spPr>
            <a:xfrm>
              <a:off x="156960" y="2340720"/>
              <a:ext cx="4014000" cy="371664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2" name="CustomShape 11"/>
            <p:cNvSpPr/>
            <p:nvPr/>
          </p:nvSpPr>
          <p:spPr>
            <a:xfrm>
              <a:off x="380880" y="2481120"/>
              <a:ext cx="3481920" cy="3271680"/>
            </a:xfrm>
            <a:custGeom>
              <a:avLst/>
              <a:gdLst/>
              <a:ahLst/>
              <a:cxnLst/>
              <a:rect l="l" t="t" r="r" b="b"/>
              <a:pathLst>
                <a:path w="3482340" h="3272154">
                  <a:moveTo>
                    <a:pt x="3482340" y="0"/>
                  </a:moveTo>
                  <a:lnTo>
                    <a:pt x="0" y="0"/>
                  </a:lnTo>
                  <a:lnTo>
                    <a:pt x="0" y="3272028"/>
                  </a:lnTo>
                  <a:lnTo>
                    <a:pt x="3482340" y="3272028"/>
                  </a:lnTo>
                  <a:lnTo>
                    <a:pt x="3482340" y="0"/>
                  </a:lnTo>
                  <a:close/>
                </a:path>
              </a:pathLst>
            </a:custGeom>
            <a:solidFill>
              <a:srgbClr val="001F5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73" name="CustomShape 12"/>
          <p:cNvSpPr/>
          <p:nvPr/>
        </p:nvSpPr>
        <p:spPr>
          <a:xfrm>
            <a:off x="1817119" y="1753903"/>
            <a:ext cx="2386716" cy="22598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366" rIns="0" bIns="0">
            <a:spAutoFit/>
          </a:bodyPr>
          <a:lstStyle/>
          <a:p>
            <a:pPr marL="320951" indent="-320698">
              <a:spcBef>
                <a:spcPts val="74"/>
              </a:spcBef>
              <a:buClr>
                <a:srgbClr val="FFFFFF"/>
              </a:buClr>
              <a:buFont typeface="Arial"/>
              <a:buChar char="•"/>
              <a:tabLst>
                <a:tab pos="320951" algn="l"/>
                <a:tab pos="321457" algn="l"/>
              </a:tabLst>
            </a:pPr>
            <a:r>
              <a:rPr lang="en-US" sz="1828" b="1" i="1" spc="-5">
                <a:solidFill>
                  <a:srgbClr val="FFFFFF"/>
                </a:solidFill>
                <a:latin typeface="Arial"/>
              </a:rPr>
              <a:t>Title</a:t>
            </a:r>
            <a:endParaRPr lang="en-US" sz="1828" spc="-1">
              <a:latin typeface="Arial"/>
            </a:endParaRPr>
          </a:p>
          <a:p>
            <a:pPr marL="320951" indent="-320698">
              <a:buClr>
                <a:srgbClr val="FFFFFF"/>
              </a:buClr>
              <a:buFont typeface="Arial"/>
              <a:buChar char="•"/>
              <a:tabLst>
                <a:tab pos="320951" algn="l"/>
                <a:tab pos="321457" algn="l"/>
              </a:tabLst>
            </a:pPr>
            <a:r>
              <a:rPr lang="en-US" sz="1828" b="1" i="1" spc="-1">
                <a:solidFill>
                  <a:srgbClr val="FFFFFF"/>
                </a:solidFill>
                <a:latin typeface="Arial"/>
              </a:rPr>
              <a:t>Abstract</a:t>
            </a:r>
            <a:endParaRPr lang="en-US" sz="1828" spc="-1">
              <a:latin typeface="Arial"/>
            </a:endParaRPr>
          </a:p>
          <a:p>
            <a:pPr marL="320951" indent="-320698">
              <a:buClr>
                <a:srgbClr val="FFFFFF"/>
              </a:buClr>
              <a:buFont typeface="Arial"/>
              <a:buChar char="•"/>
              <a:tabLst>
                <a:tab pos="320951" algn="l"/>
                <a:tab pos="321457" algn="l"/>
              </a:tabLst>
            </a:pPr>
            <a:r>
              <a:rPr lang="en-US" sz="1828" b="1" i="1" spc="-1">
                <a:solidFill>
                  <a:srgbClr val="FFFFFF"/>
                </a:solidFill>
                <a:latin typeface="Arial"/>
              </a:rPr>
              <a:t>Introduction</a:t>
            </a:r>
            <a:endParaRPr lang="en-US" sz="1828" spc="-1">
              <a:latin typeface="Arial"/>
            </a:endParaRPr>
          </a:p>
          <a:p>
            <a:pPr marL="320951" indent="-320698">
              <a:buClr>
                <a:srgbClr val="FFFFFF"/>
              </a:buClr>
              <a:buFont typeface="Arial"/>
              <a:buChar char="•"/>
              <a:tabLst>
                <a:tab pos="320951" algn="l"/>
                <a:tab pos="321457" algn="l"/>
              </a:tabLst>
            </a:pPr>
            <a:r>
              <a:rPr lang="en-US" sz="1828" b="1" i="1" spc="-1">
                <a:solidFill>
                  <a:srgbClr val="FFFFFF"/>
                </a:solidFill>
                <a:latin typeface="Arial"/>
              </a:rPr>
              <a:t>Methods</a:t>
            </a:r>
            <a:endParaRPr lang="en-US" sz="1828" spc="-1">
              <a:latin typeface="Arial"/>
            </a:endParaRPr>
          </a:p>
          <a:p>
            <a:pPr marL="320951" indent="-320698">
              <a:spcBef>
                <a:spcPts val="4"/>
              </a:spcBef>
              <a:buClr>
                <a:srgbClr val="FFFFFF"/>
              </a:buClr>
              <a:buFont typeface="Arial"/>
              <a:buChar char="•"/>
              <a:tabLst>
                <a:tab pos="320951" algn="l"/>
                <a:tab pos="321457" algn="l"/>
              </a:tabLst>
            </a:pPr>
            <a:r>
              <a:rPr lang="en-US" sz="1828" b="1" i="1" spc="-1">
                <a:solidFill>
                  <a:srgbClr val="FFFFFF"/>
                </a:solidFill>
                <a:latin typeface="Arial"/>
              </a:rPr>
              <a:t>Results</a:t>
            </a:r>
            <a:endParaRPr lang="en-US" sz="1828" spc="-1">
              <a:latin typeface="Arial"/>
            </a:endParaRPr>
          </a:p>
          <a:p>
            <a:pPr marL="320951" indent="-320698">
              <a:buClr>
                <a:srgbClr val="FFFFFF"/>
              </a:buClr>
              <a:buFont typeface="Arial"/>
              <a:buChar char="•"/>
              <a:tabLst>
                <a:tab pos="320951" algn="l"/>
                <a:tab pos="321457" algn="l"/>
              </a:tabLst>
            </a:pPr>
            <a:r>
              <a:rPr lang="en-US" sz="1828" b="1" i="1" spc="-1">
                <a:solidFill>
                  <a:srgbClr val="FFFFFF"/>
                </a:solidFill>
                <a:latin typeface="Arial"/>
              </a:rPr>
              <a:t>Discussion</a:t>
            </a:r>
            <a:endParaRPr lang="en-US" sz="1828" spc="-1">
              <a:latin typeface="Arial"/>
            </a:endParaRPr>
          </a:p>
          <a:p>
            <a:pPr marL="320951" indent="-320698">
              <a:buClr>
                <a:srgbClr val="FFFFFF"/>
              </a:buClr>
              <a:buFont typeface="Arial"/>
              <a:buChar char="•"/>
              <a:tabLst>
                <a:tab pos="320951" algn="l"/>
                <a:tab pos="321457" algn="l"/>
              </a:tabLst>
            </a:pPr>
            <a:r>
              <a:rPr lang="en-US" sz="1828" b="1" i="1" spc="-1">
                <a:solidFill>
                  <a:srgbClr val="FFFFFF"/>
                </a:solidFill>
                <a:latin typeface="Arial"/>
              </a:rPr>
              <a:t>Conclusion</a:t>
            </a:r>
            <a:endParaRPr lang="en-US" sz="1828" spc="-1">
              <a:latin typeface="Arial"/>
            </a:endParaRPr>
          </a:p>
          <a:p>
            <a:pPr marL="320951" indent="-320698">
              <a:buClr>
                <a:srgbClr val="FFFFFF"/>
              </a:buClr>
              <a:buFont typeface="Arial"/>
              <a:buChar char="•"/>
              <a:tabLst>
                <a:tab pos="320951" algn="l"/>
                <a:tab pos="321457" algn="l"/>
              </a:tabLst>
            </a:pPr>
            <a:r>
              <a:rPr lang="en-US" sz="1828" b="1" i="1" spc="-1">
                <a:solidFill>
                  <a:srgbClr val="FFFFFF"/>
                </a:solidFill>
                <a:latin typeface="Arial"/>
              </a:rPr>
              <a:t>Acknowledgments</a:t>
            </a:r>
            <a:endParaRPr lang="en-US" sz="1828" spc="-1">
              <a:latin typeface="Arial"/>
            </a:endParaRPr>
          </a:p>
        </p:txBody>
      </p:sp>
      <p:sp>
        <p:nvSpPr>
          <p:cNvPr id="1174" name="TextShape 13"/>
          <p:cNvSpPr txBox="1"/>
          <p:nvPr/>
        </p:nvSpPr>
        <p:spPr>
          <a:xfrm>
            <a:off x="3060722" y="150356"/>
            <a:ext cx="3429084" cy="1153744"/>
          </a:xfrm>
          <a:prstGeom prst="rect">
            <a:avLst/>
          </a:prstGeom>
          <a:noFill/>
          <a:ln>
            <a:noFill/>
          </a:ln>
        </p:spPr>
        <p:txBody>
          <a:bodyPr lIns="0" tIns="8606" rIns="0" bIns="0">
            <a:noAutofit/>
          </a:bodyPr>
          <a:lstStyle/>
          <a:p>
            <a:pPr marL="8859">
              <a:spcBef>
                <a:spcPts val="67"/>
              </a:spcBef>
            </a:pPr>
            <a:r>
              <a:rPr lang="en-US" sz="2812" b="1" spc="-8">
                <a:solidFill>
                  <a:srgbClr val="000000"/>
                </a:solidFill>
                <a:latin typeface="Arial"/>
              </a:rPr>
              <a:t>The </a:t>
            </a:r>
            <a:r>
              <a:rPr lang="en-US" sz="2812" b="1" spc="-5">
                <a:solidFill>
                  <a:srgbClr val="000000"/>
                </a:solidFill>
                <a:latin typeface="Arial"/>
              </a:rPr>
              <a:t>Scientific</a:t>
            </a:r>
            <a:r>
              <a:rPr lang="en-US" sz="2812" b="1" spc="-22">
                <a:solidFill>
                  <a:srgbClr val="000000"/>
                </a:solidFill>
                <a:latin typeface="Arial"/>
              </a:rPr>
              <a:t> </a:t>
            </a:r>
            <a:r>
              <a:rPr lang="en-US" sz="2812" b="1" spc="-5">
                <a:solidFill>
                  <a:srgbClr val="000000"/>
                </a:solidFill>
                <a:latin typeface="Arial"/>
              </a:rPr>
              <a:t>Paper</a:t>
            </a:r>
            <a:endParaRPr lang="en-US" sz="2812" spc="-1"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TextShape 1"/>
          <p:cNvSpPr txBox="1"/>
          <p:nvPr/>
        </p:nvSpPr>
        <p:spPr>
          <a:xfrm>
            <a:off x="2739000" y="207309"/>
            <a:ext cx="4401084" cy="1153744"/>
          </a:xfrm>
          <a:prstGeom prst="rect">
            <a:avLst/>
          </a:prstGeom>
          <a:noFill/>
          <a:ln>
            <a:noFill/>
          </a:ln>
        </p:spPr>
        <p:txBody>
          <a:bodyPr lIns="0" tIns="8606" rIns="0" bIns="0">
            <a:noAutofit/>
          </a:bodyPr>
          <a:lstStyle/>
          <a:p>
            <a:pPr algn="ctr">
              <a:spcBef>
                <a:spcPts val="67"/>
              </a:spcBef>
            </a:pPr>
            <a:r>
              <a:rPr lang="en-US" sz="2812" b="1" spc="-5">
                <a:solidFill>
                  <a:srgbClr val="000000"/>
                </a:solidFill>
                <a:latin typeface="Arial"/>
              </a:rPr>
              <a:t>Organize</a:t>
            </a:r>
            <a:br>
              <a:rPr sz="1266"/>
            </a:br>
            <a:r>
              <a:rPr lang="en-US" sz="2812" b="1" spc="-5">
                <a:solidFill>
                  <a:srgbClr val="000000"/>
                </a:solidFill>
                <a:latin typeface="Arial"/>
              </a:rPr>
              <a:t>The </a:t>
            </a:r>
            <a:r>
              <a:rPr lang="en-US" sz="2812" b="1" spc="-8">
                <a:solidFill>
                  <a:srgbClr val="000000"/>
                </a:solidFill>
                <a:latin typeface="Arial"/>
              </a:rPr>
              <a:t>Results</a:t>
            </a:r>
            <a:r>
              <a:rPr lang="en-US" sz="2812" b="1" spc="3">
                <a:solidFill>
                  <a:srgbClr val="000000"/>
                </a:solidFill>
                <a:latin typeface="Arial"/>
              </a:rPr>
              <a:t> </a:t>
            </a:r>
            <a:r>
              <a:rPr lang="en-US" sz="2812" b="1" spc="-5">
                <a:solidFill>
                  <a:srgbClr val="000000"/>
                </a:solidFill>
                <a:latin typeface="Arial"/>
              </a:rPr>
              <a:t>“Storyboard”</a:t>
            </a:r>
            <a:endParaRPr lang="en-US" sz="2812" spc="-1">
              <a:latin typeface="Calibri"/>
            </a:endParaRPr>
          </a:p>
        </p:txBody>
      </p:sp>
      <p:sp>
        <p:nvSpPr>
          <p:cNvPr id="1256" name="CustomShape 2"/>
          <p:cNvSpPr/>
          <p:nvPr/>
        </p:nvSpPr>
        <p:spPr>
          <a:xfrm>
            <a:off x="1793578" y="1644300"/>
            <a:ext cx="627750" cy="62775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7" name="CustomShape 3"/>
          <p:cNvSpPr/>
          <p:nvPr/>
        </p:nvSpPr>
        <p:spPr>
          <a:xfrm>
            <a:off x="2571431" y="1644300"/>
            <a:ext cx="627750" cy="62775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8" name="CustomShape 4"/>
          <p:cNvSpPr/>
          <p:nvPr/>
        </p:nvSpPr>
        <p:spPr>
          <a:xfrm>
            <a:off x="3350550" y="1644300"/>
            <a:ext cx="627750" cy="62775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9" name="CustomShape 5"/>
          <p:cNvSpPr/>
          <p:nvPr/>
        </p:nvSpPr>
        <p:spPr>
          <a:xfrm>
            <a:off x="4128403" y="1644300"/>
            <a:ext cx="627750" cy="62775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0" name="CustomShape 6"/>
          <p:cNvSpPr/>
          <p:nvPr/>
        </p:nvSpPr>
        <p:spPr>
          <a:xfrm>
            <a:off x="1793578" y="2378363"/>
            <a:ext cx="627750" cy="62775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1" name="CustomShape 7"/>
          <p:cNvSpPr/>
          <p:nvPr/>
        </p:nvSpPr>
        <p:spPr>
          <a:xfrm>
            <a:off x="2571431" y="2378363"/>
            <a:ext cx="627750" cy="62775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2" name="CustomShape 8"/>
          <p:cNvSpPr/>
          <p:nvPr/>
        </p:nvSpPr>
        <p:spPr>
          <a:xfrm>
            <a:off x="3350550" y="2378363"/>
            <a:ext cx="627750" cy="62775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3" name="CustomShape 9"/>
          <p:cNvSpPr/>
          <p:nvPr/>
        </p:nvSpPr>
        <p:spPr>
          <a:xfrm>
            <a:off x="4128403" y="2378363"/>
            <a:ext cx="627750" cy="627750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4" name="CustomShape 10"/>
          <p:cNvSpPr/>
          <p:nvPr/>
        </p:nvSpPr>
        <p:spPr>
          <a:xfrm>
            <a:off x="1793578" y="1644300"/>
            <a:ext cx="628003" cy="369974"/>
          </a:xfrm>
          <a:prstGeom prst="rect">
            <a:avLst/>
          </a:pr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6813" rIns="0" bIns="0">
            <a:spAutoFit/>
          </a:bodyPr>
          <a:lstStyle/>
          <a:p>
            <a:pPr algn="ctr">
              <a:spcBef>
                <a:spcPts val="1156"/>
              </a:spcBef>
            </a:pPr>
            <a:r>
              <a:rPr lang="en-US" sz="1441" spc="6">
                <a:solidFill>
                  <a:srgbClr val="FFFFFF"/>
                </a:solidFill>
                <a:latin typeface="Calibri"/>
              </a:rPr>
              <a:t>8</a:t>
            </a:r>
            <a:endParaRPr lang="en-US" sz="1441" spc="-1">
              <a:latin typeface="Arial"/>
            </a:endParaRPr>
          </a:p>
        </p:txBody>
      </p:sp>
      <p:sp>
        <p:nvSpPr>
          <p:cNvPr id="1265" name="CustomShape 11"/>
          <p:cNvSpPr/>
          <p:nvPr/>
        </p:nvSpPr>
        <p:spPr>
          <a:xfrm>
            <a:off x="2571431" y="1644300"/>
            <a:ext cx="628003" cy="369974"/>
          </a:xfrm>
          <a:prstGeom prst="rect">
            <a:avLst/>
          </a:pr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6813" rIns="0" bIns="0">
            <a:spAutoFit/>
          </a:bodyPr>
          <a:lstStyle/>
          <a:p>
            <a:pPr algn="ctr">
              <a:spcBef>
                <a:spcPts val="1156"/>
              </a:spcBef>
            </a:pPr>
            <a:r>
              <a:rPr lang="en-US" sz="1441" spc="6">
                <a:solidFill>
                  <a:srgbClr val="FFFFFF"/>
                </a:solidFill>
                <a:latin typeface="Calibri"/>
              </a:rPr>
              <a:t>2</a:t>
            </a:r>
            <a:endParaRPr lang="en-US" sz="1441" spc="-1">
              <a:latin typeface="Arial"/>
            </a:endParaRPr>
          </a:p>
        </p:txBody>
      </p:sp>
      <p:sp>
        <p:nvSpPr>
          <p:cNvPr id="1266" name="CustomShape 12"/>
          <p:cNvSpPr/>
          <p:nvPr/>
        </p:nvSpPr>
        <p:spPr>
          <a:xfrm>
            <a:off x="3350550" y="1644300"/>
            <a:ext cx="628003" cy="369974"/>
          </a:xfrm>
          <a:prstGeom prst="rect">
            <a:avLst/>
          </a:pr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6813" rIns="0" bIns="0">
            <a:spAutoFit/>
          </a:bodyPr>
          <a:lstStyle/>
          <a:p>
            <a:pPr algn="ctr">
              <a:spcBef>
                <a:spcPts val="1156"/>
              </a:spcBef>
            </a:pPr>
            <a:r>
              <a:rPr lang="en-US" sz="1441" spc="6">
                <a:solidFill>
                  <a:srgbClr val="FFFFFF"/>
                </a:solidFill>
                <a:latin typeface="Calibri"/>
              </a:rPr>
              <a:t>6</a:t>
            </a:r>
            <a:endParaRPr lang="en-US" sz="1441" spc="-1">
              <a:latin typeface="Arial"/>
            </a:endParaRPr>
          </a:p>
        </p:txBody>
      </p:sp>
      <p:sp>
        <p:nvSpPr>
          <p:cNvPr id="1267" name="CustomShape 13"/>
          <p:cNvSpPr/>
          <p:nvPr/>
        </p:nvSpPr>
        <p:spPr>
          <a:xfrm>
            <a:off x="4128403" y="1644300"/>
            <a:ext cx="628003" cy="369974"/>
          </a:xfrm>
          <a:prstGeom prst="rect">
            <a:avLst/>
          </a:pr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6813" rIns="0" bIns="0">
            <a:spAutoFit/>
          </a:bodyPr>
          <a:lstStyle/>
          <a:p>
            <a:pPr algn="ctr">
              <a:spcBef>
                <a:spcPts val="1156"/>
              </a:spcBef>
            </a:pPr>
            <a:r>
              <a:rPr lang="en-US" sz="1441" spc="6">
                <a:solidFill>
                  <a:srgbClr val="FFFFFF"/>
                </a:solidFill>
                <a:latin typeface="Calibri"/>
              </a:rPr>
              <a:t>5</a:t>
            </a:r>
            <a:endParaRPr lang="en-US" sz="1441" spc="-1">
              <a:latin typeface="Arial"/>
            </a:endParaRPr>
          </a:p>
        </p:txBody>
      </p:sp>
      <p:sp>
        <p:nvSpPr>
          <p:cNvPr id="1268" name="CustomShape 14"/>
          <p:cNvSpPr/>
          <p:nvPr/>
        </p:nvSpPr>
        <p:spPr>
          <a:xfrm>
            <a:off x="1793578" y="2378363"/>
            <a:ext cx="628003" cy="370996"/>
          </a:xfrm>
          <a:prstGeom prst="rect">
            <a:avLst/>
          </a:pr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7825" rIns="0" bIns="0">
            <a:spAutoFit/>
          </a:bodyPr>
          <a:lstStyle/>
          <a:p>
            <a:pPr algn="ctr">
              <a:spcBef>
                <a:spcPts val="1164"/>
              </a:spcBef>
            </a:pPr>
            <a:r>
              <a:rPr lang="en-US" sz="1441" spc="6">
                <a:solidFill>
                  <a:srgbClr val="FFFFFF"/>
                </a:solidFill>
                <a:latin typeface="Calibri"/>
              </a:rPr>
              <a:t>4</a:t>
            </a:r>
            <a:endParaRPr lang="en-US" sz="1441" spc="-1">
              <a:latin typeface="Arial"/>
            </a:endParaRPr>
          </a:p>
        </p:txBody>
      </p:sp>
      <p:sp>
        <p:nvSpPr>
          <p:cNvPr id="1269" name="CustomShape 15"/>
          <p:cNvSpPr/>
          <p:nvPr/>
        </p:nvSpPr>
        <p:spPr>
          <a:xfrm>
            <a:off x="2571431" y="2378363"/>
            <a:ext cx="628003" cy="370996"/>
          </a:xfrm>
          <a:prstGeom prst="rect">
            <a:avLst/>
          </a:pr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7825" rIns="0" bIns="0">
            <a:spAutoFit/>
          </a:bodyPr>
          <a:lstStyle/>
          <a:p>
            <a:pPr algn="ctr">
              <a:spcBef>
                <a:spcPts val="1164"/>
              </a:spcBef>
            </a:pPr>
            <a:r>
              <a:rPr lang="en-US" sz="1441" spc="6">
                <a:solidFill>
                  <a:srgbClr val="FFFFFF"/>
                </a:solidFill>
                <a:latin typeface="Calibri"/>
              </a:rPr>
              <a:t>1</a:t>
            </a:r>
            <a:endParaRPr lang="en-US" sz="1441" spc="-1">
              <a:latin typeface="Arial"/>
            </a:endParaRPr>
          </a:p>
        </p:txBody>
      </p:sp>
      <p:sp>
        <p:nvSpPr>
          <p:cNvPr id="1270" name="CustomShape 16"/>
          <p:cNvSpPr/>
          <p:nvPr/>
        </p:nvSpPr>
        <p:spPr>
          <a:xfrm>
            <a:off x="3350550" y="2378363"/>
            <a:ext cx="628003" cy="370996"/>
          </a:xfrm>
          <a:prstGeom prst="rect">
            <a:avLst/>
          </a:pr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7825" rIns="0" bIns="0">
            <a:spAutoFit/>
          </a:bodyPr>
          <a:lstStyle/>
          <a:p>
            <a:pPr algn="ctr">
              <a:spcBef>
                <a:spcPts val="1164"/>
              </a:spcBef>
            </a:pPr>
            <a:r>
              <a:rPr lang="en-US" sz="1441" spc="6">
                <a:solidFill>
                  <a:srgbClr val="FFFFFF"/>
                </a:solidFill>
                <a:latin typeface="Calibri"/>
              </a:rPr>
              <a:t>7</a:t>
            </a:r>
            <a:endParaRPr lang="en-US" sz="1441" spc="-1">
              <a:latin typeface="Arial"/>
            </a:endParaRPr>
          </a:p>
        </p:txBody>
      </p:sp>
      <p:sp>
        <p:nvSpPr>
          <p:cNvPr id="1271" name="CustomShape 17"/>
          <p:cNvSpPr/>
          <p:nvPr/>
        </p:nvSpPr>
        <p:spPr>
          <a:xfrm>
            <a:off x="4128403" y="2378363"/>
            <a:ext cx="628003" cy="370996"/>
          </a:xfrm>
          <a:prstGeom prst="rect">
            <a:avLst/>
          </a:prstGeom>
          <a:noFill/>
          <a:ln w="2592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47825" rIns="0" bIns="0">
            <a:spAutoFit/>
          </a:bodyPr>
          <a:lstStyle/>
          <a:p>
            <a:pPr algn="ctr">
              <a:spcBef>
                <a:spcPts val="1164"/>
              </a:spcBef>
            </a:pPr>
            <a:r>
              <a:rPr lang="en-US" sz="1441" spc="6">
                <a:solidFill>
                  <a:srgbClr val="FFFFFF"/>
                </a:solidFill>
                <a:latin typeface="Calibri"/>
              </a:rPr>
              <a:t>3</a:t>
            </a:r>
            <a:endParaRPr lang="en-US" sz="1441" spc="-1">
              <a:latin typeface="Arial"/>
            </a:endParaRPr>
          </a:p>
        </p:txBody>
      </p:sp>
      <p:sp>
        <p:nvSpPr>
          <p:cNvPr id="1272" name="CustomShape 18"/>
          <p:cNvSpPr/>
          <p:nvPr/>
        </p:nvSpPr>
        <p:spPr>
          <a:xfrm>
            <a:off x="5166216" y="1643794"/>
            <a:ext cx="2524669" cy="863311"/>
          </a:xfrm>
          <a:prstGeom prst="rect">
            <a:avLst/>
          </a:prstGeom>
          <a:solidFill>
            <a:srgbClr val="C1E0F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9238" rIns="0" bIns="0">
            <a:spAutoFit/>
          </a:bodyPr>
          <a:lstStyle/>
          <a:p>
            <a:pPr marL="25058">
              <a:spcBef>
                <a:spcPts val="151"/>
              </a:spcBef>
            </a:pPr>
            <a:r>
              <a:rPr lang="en-US" sz="1828" spc="-1">
                <a:latin typeface="Arial"/>
              </a:rPr>
              <a:t>Check for</a:t>
            </a:r>
            <a:r>
              <a:rPr lang="en-US" sz="1828" spc="-25">
                <a:latin typeface="Arial"/>
              </a:rPr>
              <a:t> </a:t>
            </a:r>
            <a:r>
              <a:rPr lang="en-US" sz="1828" spc="-1">
                <a:latin typeface="Arial"/>
              </a:rPr>
              <a:t>connections,  holes, patterns, </a:t>
            </a:r>
            <a:r>
              <a:rPr lang="en-US" sz="1828" spc="-5">
                <a:latin typeface="Arial"/>
              </a:rPr>
              <a:t>the  </a:t>
            </a:r>
            <a:r>
              <a:rPr lang="en-US" sz="1828" spc="-1">
                <a:latin typeface="Arial"/>
              </a:rPr>
              <a:t>“storyline”</a:t>
            </a:r>
          </a:p>
        </p:txBody>
      </p:sp>
      <p:sp>
        <p:nvSpPr>
          <p:cNvPr id="1273" name="CustomShape 19"/>
          <p:cNvSpPr/>
          <p:nvPr/>
        </p:nvSpPr>
        <p:spPr>
          <a:xfrm>
            <a:off x="5406431" y="3339731"/>
            <a:ext cx="2284200" cy="1209178"/>
          </a:xfrm>
          <a:prstGeom prst="rect">
            <a:avLst/>
          </a:prstGeom>
          <a:blipFill rotWithShape="0">
            <a:blip r:embed="rId10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TextShape 1"/>
          <p:cNvSpPr txBox="1"/>
          <p:nvPr/>
        </p:nvSpPr>
        <p:spPr>
          <a:xfrm>
            <a:off x="3554063" y="134916"/>
            <a:ext cx="2197884" cy="1153744"/>
          </a:xfrm>
          <a:prstGeom prst="rect">
            <a:avLst/>
          </a:prstGeom>
          <a:noFill/>
          <a:ln>
            <a:noFill/>
          </a:ln>
        </p:spPr>
        <p:txBody>
          <a:bodyPr lIns="0" tIns="8606" rIns="0" bIns="0">
            <a:noAutofit/>
          </a:bodyPr>
          <a:lstStyle/>
          <a:p>
            <a:pPr marL="8859">
              <a:spcBef>
                <a:spcPts val="67"/>
              </a:spcBef>
            </a:pPr>
            <a:r>
              <a:rPr lang="en-US" sz="2812" b="1" spc="-5">
                <a:solidFill>
                  <a:srgbClr val="000000"/>
                </a:solidFill>
                <a:latin typeface="Arial"/>
              </a:rPr>
              <a:t>The</a:t>
            </a:r>
            <a:r>
              <a:rPr lang="en-US" sz="2812" b="1" spc="-56">
                <a:solidFill>
                  <a:srgbClr val="000000"/>
                </a:solidFill>
                <a:latin typeface="Arial"/>
              </a:rPr>
              <a:t> </a:t>
            </a:r>
            <a:r>
              <a:rPr lang="en-US" sz="2812" b="1" spc="-5">
                <a:solidFill>
                  <a:srgbClr val="000000"/>
                </a:solidFill>
                <a:latin typeface="Arial"/>
              </a:rPr>
              <a:t>Abstract</a:t>
            </a:r>
            <a:endParaRPr lang="en-US" sz="2812" spc="-1">
              <a:latin typeface="Calibri"/>
            </a:endParaRPr>
          </a:p>
        </p:txBody>
      </p:sp>
      <p:grpSp>
        <p:nvGrpSpPr>
          <p:cNvPr id="1277" name="Group 2"/>
          <p:cNvGrpSpPr/>
          <p:nvPr/>
        </p:nvGrpSpPr>
        <p:grpSpPr>
          <a:xfrm>
            <a:off x="2729635" y="1494703"/>
            <a:ext cx="4734956" cy="1220316"/>
            <a:chOff x="1714680" y="2125800"/>
            <a:chExt cx="6734160" cy="1735560"/>
          </a:xfrm>
        </p:grpSpPr>
        <p:sp>
          <p:nvSpPr>
            <p:cNvPr id="1278" name="CustomShape 3"/>
            <p:cNvSpPr/>
            <p:nvPr/>
          </p:nvSpPr>
          <p:spPr>
            <a:xfrm>
              <a:off x="1875960" y="2200680"/>
              <a:ext cx="6456960" cy="14976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9" name="CustomShape 4"/>
            <p:cNvSpPr/>
            <p:nvPr/>
          </p:nvSpPr>
          <p:spPr>
            <a:xfrm>
              <a:off x="1714680" y="2125800"/>
              <a:ext cx="6734160" cy="173556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0" name="CustomShape 5"/>
            <p:cNvSpPr/>
            <p:nvPr/>
          </p:nvSpPr>
          <p:spPr>
            <a:xfrm>
              <a:off x="1940040" y="2264760"/>
              <a:ext cx="6231600" cy="1272240"/>
            </a:xfrm>
            <a:custGeom>
              <a:avLst/>
              <a:gdLst/>
              <a:ahLst/>
              <a:cxnLst/>
              <a:rect l="l" t="t" r="r" b="b"/>
              <a:pathLst>
                <a:path w="6231890" h="1272539">
                  <a:moveTo>
                    <a:pt x="6231636" y="0"/>
                  </a:moveTo>
                  <a:lnTo>
                    <a:pt x="0" y="0"/>
                  </a:lnTo>
                  <a:lnTo>
                    <a:pt x="0" y="1272539"/>
                  </a:lnTo>
                  <a:lnTo>
                    <a:pt x="6231636" y="1272539"/>
                  </a:lnTo>
                  <a:lnTo>
                    <a:pt x="6231636" y="0"/>
                  </a:lnTo>
                  <a:close/>
                </a:path>
              </a:pathLst>
            </a:custGeom>
            <a:solidFill>
              <a:srgbClr val="001F5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1" name="CustomShape 6"/>
            <p:cNvSpPr/>
            <p:nvPr/>
          </p:nvSpPr>
          <p:spPr>
            <a:xfrm>
              <a:off x="1940040" y="2264760"/>
              <a:ext cx="6231600" cy="1272240"/>
            </a:xfrm>
            <a:custGeom>
              <a:avLst/>
              <a:gdLst/>
              <a:ahLst/>
              <a:cxnLst/>
              <a:rect l="l" t="t" r="r" b="b"/>
              <a:pathLst>
                <a:path w="6231890" h="1272539">
                  <a:moveTo>
                    <a:pt x="0" y="1272539"/>
                  </a:moveTo>
                  <a:lnTo>
                    <a:pt x="6231636" y="1272539"/>
                  </a:lnTo>
                  <a:lnTo>
                    <a:pt x="6231636" y="0"/>
                  </a:lnTo>
                  <a:lnTo>
                    <a:pt x="0" y="0"/>
                  </a:lnTo>
                  <a:lnTo>
                    <a:pt x="0" y="1272539"/>
                  </a:lnTo>
                  <a:close/>
                </a:path>
              </a:pathLst>
            </a:custGeom>
            <a:noFill/>
            <a:ln w="12240">
              <a:solidFill>
                <a:srgbClr val="001F5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82" name="CustomShape 7"/>
          <p:cNvSpPr/>
          <p:nvPr/>
        </p:nvSpPr>
        <p:spPr>
          <a:xfrm>
            <a:off x="2145675" y="1142100"/>
            <a:ext cx="5065538" cy="18767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366" rIns="0" bIns="0">
            <a:spAutoFit/>
          </a:bodyPr>
          <a:lstStyle/>
          <a:p>
            <a:pPr marL="8859">
              <a:spcBef>
                <a:spcPts val="74"/>
              </a:spcBef>
            </a:pPr>
            <a:r>
              <a:rPr lang="en-US" sz="1828" spc="-1">
                <a:latin typeface="Arial"/>
              </a:rPr>
              <a:t>A mini-version of the</a:t>
            </a:r>
            <a:r>
              <a:rPr lang="en-US" sz="1828" spc="-18">
                <a:latin typeface="Arial"/>
              </a:rPr>
              <a:t> </a:t>
            </a:r>
            <a:r>
              <a:rPr lang="en-US" sz="1828" spc="-1">
                <a:latin typeface="Arial"/>
              </a:rPr>
              <a:t>paper</a:t>
            </a:r>
          </a:p>
          <a:p>
            <a:pPr marL="1088905" indent="-322217">
              <a:spcBef>
                <a:spcPts val="1435"/>
              </a:spcBef>
              <a:buClr>
                <a:srgbClr val="FFFFFF"/>
              </a:buClr>
              <a:buFont typeface="Symbol" charset="2"/>
              <a:buChar char=""/>
              <a:tabLst>
                <a:tab pos="1088905" algn="l"/>
                <a:tab pos="1089411" algn="l"/>
              </a:tabLst>
            </a:pPr>
            <a:r>
              <a:rPr lang="en-US" sz="1828" spc="-1">
                <a:solidFill>
                  <a:srgbClr val="FFFFFF"/>
                </a:solidFill>
                <a:latin typeface="Arial"/>
              </a:rPr>
              <a:t>Summarizes each section of the</a:t>
            </a:r>
            <a:r>
              <a:rPr lang="en-US" sz="1828" spc="-37">
                <a:solidFill>
                  <a:srgbClr val="FFFFFF"/>
                </a:solidFill>
                <a:latin typeface="Arial"/>
              </a:rPr>
              <a:t> </a:t>
            </a:r>
            <a:r>
              <a:rPr lang="en-US" sz="1828" spc="-1">
                <a:solidFill>
                  <a:srgbClr val="FFFFFF"/>
                </a:solidFill>
                <a:latin typeface="Arial"/>
              </a:rPr>
              <a:t>paper</a:t>
            </a:r>
            <a:endParaRPr lang="en-US" sz="1828" spc="-1">
              <a:latin typeface="Arial"/>
            </a:endParaRPr>
          </a:p>
          <a:p>
            <a:pPr marL="1088905" indent="-322217">
              <a:buClr>
                <a:srgbClr val="FFFFFF"/>
              </a:buClr>
              <a:buFont typeface="Symbol" charset="2"/>
              <a:buChar char=""/>
              <a:tabLst>
                <a:tab pos="1088905" algn="l"/>
                <a:tab pos="1089411" algn="l"/>
              </a:tabLst>
            </a:pPr>
            <a:r>
              <a:rPr lang="en-US" sz="1828" spc="-1">
                <a:solidFill>
                  <a:srgbClr val="FFFFFF"/>
                </a:solidFill>
                <a:latin typeface="Arial"/>
              </a:rPr>
              <a:t>Limited length (100-300</a:t>
            </a:r>
            <a:r>
              <a:rPr lang="en-US" sz="1828" spc="-15">
                <a:solidFill>
                  <a:srgbClr val="FFFFFF"/>
                </a:solidFill>
                <a:latin typeface="Arial"/>
              </a:rPr>
              <a:t> </a:t>
            </a:r>
            <a:r>
              <a:rPr lang="en-US" sz="1828" spc="-1">
                <a:solidFill>
                  <a:srgbClr val="FFFFFF"/>
                </a:solidFill>
                <a:latin typeface="Arial"/>
              </a:rPr>
              <a:t>words)</a:t>
            </a:r>
            <a:endParaRPr lang="en-US" sz="1828" spc="-1">
              <a:latin typeface="Arial"/>
            </a:endParaRPr>
          </a:p>
          <a:p>
            <a:pPr marL="1088905" indent="-322217">
              <a:buClr>
                <a:srgbClr val="FFFFFF"/>
              </a:buClr>
              <a:buFont typeface="Symbol" charset="2"/>
              <a:buChar char=""/>
              <a:tabLst>
                <a:tab pos="1088905" algn="l"/>
                <a:tab pos="1089411" algn="l"/>
              </a:tabLst>
            </a:pPr>
            <a:r>
              <a:rPr lang="en-US" sz="1828" spc="-1">
                <a:solidFill>
                  <a:srgbClr val="FFFFFF"/>
                </a:solidFill>
                <a:latin typeface="Arial"/>
              </a:rPr>
              <a:t>Free-standing</a:t>
            </a:r>
            <a:endParaRPr lang="en-US" sz="1828" spc="-1">
              <a:latin typeface="Arial"/>
            </a:endParaRPr>
          </a:p>
          <a:p>
            <a:pPr>
              <a:spcBef>
                <a:spcPts val="22"/>
              </a:spcBef>
              <a:tabLst>
                <a:tab pos="1088905" algn="l"/>
                <a:tab pos="1089411" algn="l"/>
              </a:tabLst>
            </a:pPr>
            <a:endParaRPr lang="en-US" sz="1828" spc="-1">
              <a:latin typeface="Arial"/>
            </a:endParaRPr>
          </a:p>
          <a:p>
            <a:pPr marL="8859">
              <a:tabLst>
                <a:tab pos="1088905" algn="l"/>
                <a:tab pos="1089411" algn="l"/>
              </a:tabLst>
            </a:pPr>
            <a:r>
              <a:rPr lang="en-US" sz="1828" spc="-1">
                <a:solidFill>
                  <a:srgbClr val="FFFFFF"/>
                </a:solidFill>
                <a:latin typeface="Arial"/>
              </a:rPr>
              <a:t>Abstract + </a:t>
            </a:r>
            <a:r>
              <a:rPr lang="en-US" sz="1828" spc="-5">
                <a:solidFill>
                  <a:srgbClr val="FFFFFF"/>
                </a:solidFill>
                <a:latin typeface="Arial"/>
              </a:rPr>
              <a:t>title </a:t>
            </a:r>
            <a:r>
              <a:rPr lang="en-US" sz="1828" spc="-1">
                <a:solidFill>
                  <a:srgbClr val="FFFFFF"/>
                </a:solidFill>
                <a:latin typeface="Arial"/>
              </a:rPr>
              <a:t>used by digital search</a:t>
            </a:r>
            <a:r>
              <a:rPr lang="en-US" sz="1828" spc="-29">
                <a:solidFill>
                  <a:srgbClr val="FFFFFF"/>
                </a:solidFill>
                <a:latin typeface="Arial"/>
              </a:rPr>
              <a:t> </a:t>
            </a:r>
            <a:r>
              <a:rPr lang="en-US" sz="1828" spc="-1">
                <a:solidFill>
                  <a:srgbClr val="FFFFFF"/>
                </a:solidFill>
                <a:latin typeface="Arial"/>
              </a:rPr>
              <a:t>engines</a:t>
            </a:r>
            <a:endParaRPr lang="en-US" sz="1828" spc="-1">
              <a:latin typeface="Arial"/>
            </a:endParaRPr>
          </a:p>
        </p:txBody>
      </p:sp>
      <p:sp>
        <p:nvSpPr>
          <p:cNvPr id="1283" name="CustomShape 8"/>
          <p:cNvSpPr/>
          <p:nvPr/>
        </p:nvSpPr>
        <p:spPr>
          <a:xfrm>
            <a:off x="2474484" y="3221015"/>
            <a:ext cx="4884300" cy="301232"/>
          </a:xfrm>
          <a:prstGeom prst="rect">
            <a:avLst/>
          </a:prstGeom>
          <a:solidFill>
            <a:srgbClr val="9311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9744" rIns="0" bIns="0">
            <a:spAutoFit/>
          </a:bodyPr>
          <a:lstStyle/>
          <a:p>
            <a:pPr marL="25565">
              <a:spcBef>
                <a:spcPts val="155"/>
              </a:spcBef>
            </a:pPr>
            <a:r>
              <a:rPr lang="en-US" sz="1828" i="1" spc="-1">
                <a:solidFill>
                  <a:srgbClr val="FFFFFF"/>
                </a:solidFill>
                <a:latin typeface="Arial"/>
              </a:rPr>
              <a:t>Often, the ONLY part of the paper people</a:t>
            </a:r>
            <a:r>
              <a:rPr lang="en-US" sz="1828" i="1" spc="-25">
                <a:solidFill>
                  <a:srgbClr val="FFFFFF"/>
                </a:solidFill>
                <a:latin typeface="Arial"/>
              </a:rPr>
              <a:t> </a:t>
            </a:r>
            <a:r>
              <a:rPr lang="en-US" sz="1828" i="1" spc="-1">
                <a:solidFill>
                  <a:srgbClr val="FFFFFF"/>
                </a:solidFill>
                <a:latin typeface="Arial"/>
              </a:rPr>
              <a:t>read</a:t>
            </a:r>
            <a:endParaRPr lang="en-US" sz="1828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TextShape 1"/>
          <p:cNvSpPr txBox="1"/>
          <p:nvPr/>
        </p:nvSpPr>
        <p:spPr>
          <a:xfrm>
            <a:off x="3340678" y="14428"/>
            <a:ext cx="2912963" cy="1153744"/>
          </a:xfrm>
          <a:prstGeom prst="rect">
            <a:avLst/>
          </a:prstGeom>
          <a:noFill/>
          <a:ln>
            <a:noFill/>
          </a:ln>
        </p:spPr>
        <p:txBody>
          <a:bodyPr lIns="0" tIns="8606" rIns="0" bIns="0">
            <a:noAutofit/>
          </a:bodyPr>
          <a:lstStyle/>
          <a:p>
            <a:pPr marL="8859">
              <a:spcBef>
                <a:spcPts val="67"/>
              </a:spcBef>
            </a:pPr>
            <a:r>
              <a:rPr lang="en-US" sz="2812" b="1" spc="-5">
                <a:solidFill>
                  <a:srgbClr val="000000"/>
                </a:solidFill>
                <a:latin typeface="Arial"/>
              </a:rPr>
              <a:t>Abstract</a:t>
            </a:r>
            <a:r>
              <a:rPr lang="en-US" sz="2812" b="1" spc="-37">
                <a:solidFill>
                  <a:srgbClr val="000000"/>
                </a:solidFill>
                <a:latin typeface="Arial"/>
              </a:rPr>
              <a:t> </a:t>
            </a:r>
            <a:r>
              <a:rPr lang="en-US" sz="2812" b="1" spc="-5">
                <a:solidFill>
                  <a:srgbClr val="000000"/>
                </a:solidFill>
                <a:latin typeface="Arial"/>
              </a:rPr>
              <a:t>Content</a:t>
            </a:r>
            <a:endParaRPr lang="en-US" sz="2812" spc="-1">
              <a:latin typeface="Calibri"/>
            </a:endParaRPr>
          </a:p>
        </p:txBody>
      </p:sp>
      <p:sp>
        <p:nvSpPr>
          <p:cNvPr id="1285" name="CustomShape 2"/>
          <p:cNvSpPr/>
          <p:nvPr/>
        </p:nvSpPr>
        <p:spPr>
          <a:xfrm>
            <a:off x="2256037" y="562191"/>
            <a:ext cx="1261069" cy="2907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366" rIns="0" bIns="0">
            <a:spAutoFit/>
          </a:bodyPr>
          <a:lstStyle/>
          <a:p>
            <a:pPr marL="8859">
              <a:spcBef>
                <a:spcPts val="74"/>
              </a:spcBef>
            </a:pPr>
            <a:r>
              <a:rPr lang="en-US" sz="1828" spc="-1">
                <a:latin typeface="Arial"/>
              </a:rPr>
              <a:t>Background</a:t>
            </a:r>
          </a:p>
        </p:txBody>
      </p:sp>
      <p:sp>
        <p:nvSpPr>
          <p:cNvPr id="1286" name="CustomShape 3"/>
          <p:cNvSpPr/>
          <p:nvPr/>
        </p:nvSpPr>
        <p:spPr>
          <a:xfrm>
            <a:off x="1866731" y="1259550"/>
            <a:ext cx="2060184" cy="2907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366" rIns="0" bIns="0">
            <a:spAutoFit/>
          </a:bodyPr>
          <a:lstStyle/>
          <a:p>
            <a:pPr marL="8859">
              <a:spcBef>
                <a:spcPts val="74"/>
              </a:spcBef>
            </a:pPr>
            <a:r>
              <a:rPr lang="en-US" sz="1828" spc="-1">
                <a:latin typeface="Arial"/>
              </a:rPr>
              <a:t>Principal</a:t>
            </a:r>
            <a:r>
              <a:rPr lang="en-US" sz="1828" spc="-39">
                <a:latin typeface="Arial"/>
              </a:rPr>
              <a:t> </a:t>
            </a:r>
            <a:r>
              <a:rPr lang="en-US" sz="1828" spc="-1">
                <a:latin typeface="Arial"/>
              </a:rPr>
              <a:t>Objectives</a:t>
            </a:r>
          </a:p>
        </p:txBody>
      </p:sp>
      <p:sp>
        <p:nvSpPr>
          <p:cNvPr id="1287" name="CustomShape 4"/>
          <p:cNvSpPr/>
          <p:nvPr/>
        </p:nvSpPr>
        <p:spPr>
          <a:xfrm>
            <a:off x="4317487" y="1101601"/>
            <a:ext cx="2725144" cy="582016"/>
          </a:xfrm>
          <a:prstGeom prst="rect">
            <a:avLst/>
          </a:prstGeom>
          <a:solidFill>
            <a:srgbClr val="9317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9238" rIns="0" bIns="0">
            <a:spAutoFit/>
          </a:bodyPr>
          <a:lstStyle/>
          <a:p>
            <a:pPr marL="25818">
              <a:spcBef>
                <a:spcPts val="151"/>
              </a:spcBef>
            </a:pPr>
            <a:r>
              <a:rPr lang="en-US" sz="1828" spc="-1">
                <a:solidFill>
                  <a:srgbClr val="FFFFFF"/>
                </a:solidFill>
                <a:latin typeface="Arial"/>
              </a:rPr>
              <a:t>“We asked </a:t>
            </a:r>
            <a:r>
              <a:rPr lang="en-US" sz="1828" spc="-5">
                <a:solidFill>
                  <a:srgbClr val="FFFFFF"/>
                </a:solidFill>
                <a:latin typeface="Arial"/>
              </a:rPr>
              <a:t>whether...”  </a:t>
            </a:r>
            <a:r>
              <a:rPr lang="en-US" sz="1828" spc="-1">
                <a:solidFill>
                  <a:srgbClr val="FFFFFF"/>
                </a:solidFill>
                <a:latin typeface="Arial"/>
              </a:rPr>
              <a:t>“We hypothesized</a:t>
            </a:r>
            <a:r>
              <a:rPr lang="en-US" sz="1828" spc="-80">
                <a:solidFill>
                  <a:srgbClr val="FFFFFF"/>
                </a:solidFill>
                <a:latin typeface="Arial"/>
              </a:rPr>
              <a:t> </a:t>
            </a:r>
            <a:r>
              <a:rPr lang="en-US" sz="1828" spc="-1">
                <a:solidFill>
                  <a:srgbClr val="FFFFFF"/>
                </a:solidFill>
                <a:latin typeface="Arial"/>
              </a:rPr>
              <a:t>that...”</a:t>
            </a:r>
            <a:endParaRPr lang="en-US" sz="1828" spc="-1">
              <a:latin typeface="Arial"/>
            </a:endParaRPr>
          </a:p>
        </p:txBody>
      </p:sp>
      <p:sp>
        <p:nvSpPr>
          <p:cNvPr id="1288" name="CustomShape 5"/>
          <p:cNvSpPr/>
          <p:nvPr/>
        </p:nvSpPr>
        <p:spPr>
          <a:xfrm>
            <a:off x="2399812" y="2072081"/>
            <a:ext cx="910238" cy="2907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366" rIns="0" bIns="0">
            <a:spAutoFit/>
          </a:bodyPr>
          <a:lstStyle/>
          <a:p>
            <a:pPr marL="8859">
              <a:spcBef>
                <a:spcPts val="74"/>
              </a:spcBef>
            </a:pPr>
            <a:r>
              <a:rPr lang="en-US" sz="1828" spc="-1">
                <a:latin typeface="Arial"/>
              </a:rPr>
              <a:t>Meth</a:t>
            </a:r>
            <a:r>
              <a:rPr lang="en-US" sz="1828" spc="3">
                <a:latin typeface="Arial"/>
              </a:rPr>
              <a:t>o</a:t>
            </a:r>
            <a:r>
              <a:rPr lang="en-US" sz="1828" spc="-1">
                <a:latin typeface="Arial"/>
              </a:rPr>
              <a:t>ds</a:t>
            </a:r>
          </a:p>
        </p:txBody>
      </p:sp>
      <p:sp>
        <p:nvSpPr>
          <p:cNvPr id="1289" name="CustomShape 6"/>
          <p:cNvSpPr/>
          <p:nvPr/>
        </p:nvSpPr>
        <p:spPr>
          <a:xfrm>
            <a:off x="4297237" y="2007028"/>
            <a:ext cx="3502744" cy="582527"/>
          </a:xfrm>
          <a:prstGeom prst="rect">
            <a:avLst/>
          </a:prstGeom>
          <a:solidFill>
            <a:srgbClr val="521B9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9744" rIns="0" bIns="0">
            <a:spAutoFit/>
          </a:bodyPr>
          <a:lstStyle/>
          <a:p>
            <a:pPr marL="25058">
              <a:spcBef>
                <a:spcPts val="153"/>
              </a:spcBef>
            </a:pPr>
            <a:r>
              <a:rPr lang="en-US" sz="1828" i="1" spc="-1">
                <a:solidFill>
                  <a:srgbClr val="FFFFFF"/>
                </a:solidFill>
                <a:latin typeface="Arial"/>
              </a:rPr>
              <a:t>Experimental approach,</a:t>
            </a:r>
            <a:r>
              <a:rPr lang="en-US" sz="1828" i="1" spc="-42">
                <a:solidFill>
                  <a:srgbClr val="FFFFFF"/>
                </a:solidFill>
                <a:latin typeface="Arial"/>
              </a:rPr>
              <a:t> </a:t>
            </a:r>
            <a:r>
              <a:rPr lang="en-US" sz="1828" i="1" spc="-1">
                <a:solidFill>
                  <a:srgbClr val="FFFFFF"/>
                </a:solidFill>
                <a:latin typeface="Arial"/>
              </a:rPr>
              <a:t>design,  variables</a:t>
            </a:r>
            <a:endParaRPr lang="en-US" sz="1828" spc="-1">
              <a:latin typeface="Arial"/>
            </a:endParaRPr>
          </a:p>
        </p:txBody>
      </p:sp>
      <p:sp>
        <p:nvSpPr>
          <p:cNvPr id="1290" name="CustomShape 7"/>
          <p:cNvSpPr/>
          <p:nvPr/>
        </p:nvSpPr>
        <p:spPr>
          <a:xfrm>
            <a:off x="1891791" y="3162544"/>
            <a:ext cx="2033100" cy="2902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8859" rIns="0" bIns="0">
            <a:spAutoFit/>
          </a:bodyPr>
          <a:lstStyle/>
          <a:p>
            <a:pPr marL="8859">
              <a:spcBef>
                <a:spcPts val="70"/>
              </a:spcBef>
            </a:pPr>
            <a:r>
              <a:rPr lang="en-US" sz="1828" spc="-1">
                <a:latin typeface="Arial"/>
              </a:rPr>
              <a:t>Summarize</a:t>
            </a:r>
            <a:r>
              <a:rPr lang="en-US" sz="1828" spc="-56">
                <a:latin typeface="Arial"/>
              </a:rPr>
              <a:t> </a:t>
            </a:r>
            <a:r>
              <a:rPr lang="en-US" sz="1828" spc="-1">
                <a:latin typeface="Arial"/>
              </a:rPr>
              <a:t>Results</a:t>
            </a:r>
          </a:p>
        </p:txBody>
      </p:sp>
      <p:sp>
        <p:nvSpPr>
          <p:cNvPr id="1291" name="CustomShape 8"/>
          <p:cNvSpPr/>
          <p:nvPr/>
        </p:nvSpPr>
        <p:spPr>
          <a:xfrm>
            <a:off x="4305844" y="3032438"/>
            <a:ext cx="3071925" cy="582016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9238" rIns="0" bIns="0">
            <a:spAutoFit/>
          </a:bodyPr>
          <a:lstStyle/>
          <a:p>
            <a:pPr marL="25058">
              <a:spcBef>
                <a:spcPts val="151"/>
              </a:spcBef>
            </a:pPr>
            <a:r>
              <a:rPr lang="en-US" sz="1828" spc="-1">
                <a:solidFill>
                  <a:srgbClr val="FFFFFF"/>
                </a:solidFill>
                <a:latin typeface="Arial"/>
              </a:rPr>
              <a:t>Key results found</a:t>
            </a:r>
            <a:r>
              <a:rPr lang="en-US" sz="1828" spc="-46">
                <a:solidFill>
                  <a:srgbClr val="FFFFFF"/>
                </a:solidFill>
                <a:latin typeface="Arial"/>
              </a:rPr>
              <a:t> </a:t>
            </a:r>
            <a:r>
              <a:rPr lang="en-US" sz="1828" spc="-1">
                <a:solidFill>
                  <a:srgbClr val="FFFFFF"/>
                </a:solidFill>
                <a:latin typeface="Arial"/>
              </a:rPr>
              <a:t>(minimal  raw</a:t>
            </a:r>
            <a:r>
              <a:rPr lang="en-US" sz="1828" spc="-11">
                <a:solidFill>
                  <a:srgbClr val="FFFFFF"/>
                </a:solidFill>
                <a:latin typeface="Arial"/>
              </a:rPr>
              <a:t> </a:t>
            </a:r>
            <a:r>
              <a:rPr lang="en-US" sz="1828" spc="-1">
                <a:solidFill>
                  <a:srgbClr val="FFFFFF"/>
                </a:solidFill>
                <a:latin typeface="Arial"/>
              </a:rPr>
              <a:t>data)</a:t>
            </a:r>
            <a:endParaRPr lang="en-US" sz="1828" spc="-1">
              <a:latin typeface="Arial"/>
            </a:endParaRPr>
          </a:p>
        </p:txBody>
      </p:sp>
      <p:sp>
        <p:nvSpPr>
          <p:cNvPr id="1292" name="CustomShape 9"/>
          <p:cNvSpPr/>
          <p:nvPr/>
        </p:nvSpPr>
        <p:spPr>
          <a:xfrm>
            <a:off x="1723463" y="4006716"/>
            <a:ext cx="2241928" cy="29024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8859" rIns="0" bIns="0">
            <a:spAutoFit/>
          </a:bodyPr>
          <a:lstStyle/>
          <a:p>
            <a:pPr marL="8859">
              <a:spcBef>
                <a:spcPts val="70"/>
              </a:spcBef>
            </a:pPr>
            <a:r>
              <a:rPr lang="en-US" sz="1828" spc="-1">
                <a:latin typeface="Arial"/>
              </a:rPr>
              <a:t>Principal</a:t>
            </a:r>
            <a:r>
              <a:rPr lang="en-US" sz="1828" spc="-37">
                <a:latin typeface="Arial"/>
              </a:rPr>
              <a:t> </a:t>
            </a:r>
            <a:r>
              <a:rPr lang="en-US" sz="1828" spc="-1">
                <a:latin typeface="Arial"/>
              </a:rPr>
              <a:t>Conclusions</a:t>
            </a:r>
          </a:p>
        </p:txBody>
      </p:sp>
      <p:sp>
        <p:nvSpPr>
          <p:cNvPr id="1293" name="CustomShape 10"/>
          <p:cNvSpPr/>
          <p:nvPr/>
        </p:nvSpPr>
        <p:spPr>
          <a:xfrm>
            <a:off x="4304578" y="3855600"/>
            <a:ext cx="3548813" cy="582527"/>
          </a:xfrm>
          <a:prstGeom prst="rect">
            <a:avLst/>
          </a:prstGeom>
          <a:solidFill>
            <a:srgbClr val="9337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9744" rIns="0" bIns="0">
            <a:spAutoFit/>
          </a:bodyPr>
          <a:lstStyle/>
          <a:p>
            <a:pPr marL="25565">
              <a:spcBef>
                <a:spcPts val="153"/>
              </a:spcBef>
            </a:pPr>
            <a:r>
              <a:rPr lang="en-US" sz="1828" i="1" spc="-1">
                <a:solidFill>
                  <a:srgbClr val="FFFFFF"/>
                </a:solidFill>
                <a:latin typeface="Arial"/>
              </a:rPr>
              <a:t>Answer to question posed  Essential </a:t>
            </a:r>
            <a:r>
              <a:rPr lang="en-US" sz="1828" i="1" spc="-5">
                <a:solidFill>
                  <a:srgbClr val="FFFFFF"/>
                </a:solidFill>
                <a:latin typeface="Arial"/>
              </a:rPr>
              <a:t>implications </a:t>
            </a:r>
            <a:r>
              <a:rPr lang="en-US" sz="1828" i="1" spc="-1">
                <a:solidFill>
                  <a:srgbClr val="FFFFFF"/>
                </a:solidFill>
                <a:latin typeface="Arial"/>
              </a:rPr>
              <a:t>of</a:t>
            </a:r>
            <a:r>
              <a:rPr lang="en-US" sz="1828" i="1" spc="-11">
                <a:solidFill>
                  <a:srgbClr val="FFFFFF"/>
                </a:solidFill>
                <a:latin typeface="Arial"/>
              </a:rPr>
              <a:t> </a:t>
            </a:r>
            <a:r>
              <a:rPr lang="en-US" sz="1828" i="1" spc="-1">
                <a:solidFill>
                  <a:srgbClr val="FFFFFF"/>
                </a:solidFill>
                <a:latin typeface="Arial"/>
              </a:rPr>
              <a:t>results</a:t>
            </a:r>
            <a:endParaRPr lang="en-US" sz="1828" spc="-1">
              <a:latin typeface="Arial"/>
            </a:endParaRPr>
          </a:p>
        </p:txBody>
      </p:sp>
      <p:sp>
        <p:nvSpPr>
          <p:cNvPr id="1294" name="CustomShape 11"/>
          <p:cNvSpPr/>
          <p:nvPr/>
        </p:nvSpPr>
        <p:spPr>
          <a:xfrm>
            <a:off x="4317488" y="577632"/>
            <a:ext cx="3060281" cy="300721"/>
          </a:xfrm>
          <a:prstGeom prst="rect">
            <a:avLst/>
          </a:prstGeom>
          <a:solidFill>
            <a:srgbClr val="00189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9238" rIns="0" bIns="0">
            <a:spAutoFit/>
          </a:bodyPr>
          <a:lstStyle/>
          <a:p>
            <a:pPr marL="25818">
              <a:spcBef>
                <a:spcPts val="151"/>
              </a:spcBef>
            </a:pPr>
            <a:r>
              <a:rPr lang="en-US" sz="1828" spc="-1">
                <a:solidFill>
                  <a:srgbClr val="FFFFFF"/>
                </a:solidFill>
                <a:latin typeface="Arial"/>
              </a:rPr>
              <a:t>Context of study</a:t>
            </a:r>
            <a:r>
              <a:rPr lang="en-US" sz="1828" spc="-29">
                <a:solidFill>
                  <a:srgbClr val="FFFFFF"/>
                </a:solidFill>
                <a:latin typeface="Arial"/>
              </a:rPr>
              <a:t> </a:t>
            </a:r>
            <a:r>
              <a:rPr lang="en-US" sz="1828" spc="-1">
                <a:solidFill>
                  <a:srgbClr val="FFFFFF"/>
                </a:solidFill>
                <a:latin typeface="Arial"/>
              </a:rPr>
              <a:t>(minimal)</a:t>
            </a:r>
            <a:endParaRPr lang="en-US" sz="1828" spc="-1">
              <a:latin typeface="Arial"/>
            </a:endParaRPr>
          </a:p>
        </p:txBody>
      </p:sp>
      <p:sp>
        <p:nvSpPr>
          <p:cNvPr id="1295" name="CustomShape 12"/>
          <p:cNvSpPr/>
          <p:nvPr/>
        </p:nvSpPr>
        <p:spPr>
          <a:xfrm>
            <a:off x="2786840" y="952509"/>
            <a:ext cx="134916" cy="320203"/>
          </a:xfrm>
          <a:custGeom>
            <a:avLst/>
            <a:gdLst/>
            <a:ahLst/>
            <a:cxnLst/>
            <a:rect l="l" t="t" r="r" b="b"/>
            <a:pathLst>
              <a:path w="192405" h="455930">
                <a:moveTo>
                  <a:pt x="0" y="263398"/>
                </a:moveTo>
                <a:lnTo>
                  <a:pt x="95376" y="455802"/>
                </a:lnTo>
                <a:lnTo>
                  <a:pt x="159872" y="327913"/>
                </a:lnTo>
                <a:lnTo>
                  <a:pt x="127762" y="327913"/>
                </a:lnTo>
                <a:lnTo>
                  <a:pt x="63754" y="327660"/>
                </a:lnTo>
                <a:lnTo>
                  <a:pt x="63828" y="306317"/>
                </a:lnTo>
                <a:lnTo>
                  <a:pt x="0" y="263398"/>
                </a:lnTo>
                <a:close/>
                <a:moveTo>
                  <a:pt x="127836" y="306584"/>
                </a:moveTo>
                <a:lnTo>
                  <a:pt x="95757" y="327787"/>
                </a:lnTo>
                <a:lnTo>
                  <a:pt x="127762" y="327913"/>
                </a:lnTo>
                <a:lnTo>
                  <a:pt x="127836" y="306584"/>
                </a:lnTo>
                <a:close/>
                <a:moveTo>
                  <a:pt x="192024" y="264160"/>
                </a:moveTo>
                <a:lnTo>
                  <a:pt x="127836" y="306584"/>
                </a:lnTo>
                <a:lnTo>
                  <a:pt x="127762" y="327913"/>
                </a:lnTo>
                <a:lnTo>
                  <a:pt x="159872" y="327913"/>
                </a:lnTo>
                <a:lnTo>
                  <a:pt x="192024" y="264160"/>
                </a:lnTo>
                <a:close/>
                <a:moveTo>
                  <a:pt x="63828" y="306317"/>
                </a:moveTo>
                <a:lnTo>
                  <a:pt x="63754" y="327660"/>
                </a:lnTo>
                <a:lnTo>
                  <a:pt x="95757" y="327787"/>
                </a:lnTo>
                <a:lnTo>
                  <a:pt x="63828" y="306317"/>
                </a:lnTo>
                <a:close/>
                <a:moveTo>
                  <a:pt x="64897" y="0"/>
                </a:moveTo>
                <a:lnTo>
                  <a:pt x="63828" y="306317"/>
                </a:lnTo>
                <a:lnTo>
                  <a:pt x="95757" y="327787"/>
                </a:lnTo>
                <a:lnTo>
                  <a:pt x="127836" y="306584"/>
                </a:lnTo>
                <a:lnTo>
                  <a:pt x="128905" y="253"/>
                </a:lnTo>
                <a:lnTo>
                  <a:pt x="64897" y="0"/>
                </a:lnTo>
                <a:close/>
              </a:path>
            </a:pathLst>
          </a:custGeom>
          <a:solidFill>
            <a:srgbClr val="FF25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6" name="CustomShape 13"/>
          <p:cNvSpPr/>
          <p:nvPr/>
        </p:nvSpPr>
        <p:spPr>
          <a:xfrm>
            <a:off x="2786587" y="1664044"/>
            <a:ext cx="134916" cy="426516"/>
          </a:xfrm>
          <a:custGeom>
            <a:avLst/>
            <a:gdLst/>
            <a:ahLst/>
            <a:cxnLst/>
            <a:rect l="l" t="t" r="r" b="b"/>
            <a:pathLst>
              <a:path w="192405" h="607060">
                <a:moveTo>
                  <a:pt x="0" y="414400"/>
                </a:moveTo>
                <a:lnTo>
                  <a:pt x="95503" y="606678"/>
                </a:lnTo>
                <a:lnTo>
                  <a:pt x="159871" y="478789"/>
                </a:lnTo>
                <a:lnTo>
                  <a:pt x="127888" y="478789"/>
                </a:lnTo>
                <a:lnTo>
                  <a:pt x="63881" y="478535"/>
                </a:lnTo>
                <a:lnTo>
                  <a:pt x="63931" y="457248"/>
                </a:lnTo>
                <a:lnTo>
                  <a:pt x="0" y="414400"/>
                </a:lnTo>
                <a:close/>
                <a:moveTo>
                  <a:pt x="127940" y="457405"/>
                </a:moveTo>
                <a:lnTo>
                  <a:pt x="95885" y="478663"/>
                </a:lnTo>
                <a:lnTo>
                  <a:pt x="127888" y="478789"/>
                </a:lnTo>
                <a:lnTo>
                  <a:pt x="127940" y="457405"/>
                </a:lnTo>
                <a:close/>
                <a:moveTo>
                  <a:pt x="192024" y="414908"/>
                </a:moveTo>
                <a:lnTo>
                  <a:pt x="127940" y="457405"/>
                </a:lnTo>
                <a:lnTo>
                  <a:pt x="127888" y="478789"/>
                </a:lnTo>
                <a:lnTo>
                  <a:pt x="159871" y="478789"/>
                </a:lnTo>
                <a:lnTo>
                  <a:pt x="192024" y="414908"/>
                </a:lnTo>
                <a:close/>
                <a:moveTo>
                  <a:pt x="63931" y="457248"/>
                </a:moveTo>
                <a:lnTo>
                  <a:pt x="63881" y="478535"/>
                </a:lnTo>
                <a:lnTo>
                  <a:pt x="95885" y="478663"/>
                </a:lnTo>
                <a:lnTo>
                  <a:pt x="63931" y="457248"/>
                </a:lnTo>
                <a:close/>
                <a:moveTo>
                  <a:pt x="65024" y="0"/>
                </a:moveTo>
                <a:lnTo>
                  <a:pt x="63931" y="457248"/>
                </a:lnTo>
                <a:lnTo>
                  <a:pt x="95884" y="478663"/>
                </a:lnTo>
                <a:lnTo>
                  <a:pt x="127940" y="457405"/>
                </a:lnTo>
                <a:lnTo>
                  <a:pt x="129031" y="253"/>
                </a:lnTo>
                <a:lnTo>
                  <a:pt x="65024" y="0"/>
                </a:lnTo>
                <a:close/>
              </a:path>
            </a:pathLst>
          </a:custGeom>
          <a:solidFill>
            <a:srgbClr val="FF25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7" name="CustomShape 14"/>
          <p:cNvSpPr/>
          <p:nvPr/>
        </p:nvSpPr>
        <p:spPr>
          <a:xfrm>
            <a:off x="2786840" y="2430253"/>
            <a:ext cx="134916" cy="692297"/>
          </a:xfrm>
          <a:custGeom>
            <a:avLst/>
            <a:gdLst/>
            <a:ahLst/>
            <a:cxnLst/>
            <a:rect l="l" t="t" r="r" b="b"/>
            <a:pathLst>
              <a:path w="192405" h="984885">
                <a:moveTo>
                  <a:pt x="0" y="792353"/>
                </a:moveTo>
                <a:lnTo>
                  <a:pt x="95376" y="984631"/>
                </a:lnTo>
                <a:lnTo>
                  <a:pt x="159829" y="856742"/>
                </a:lnTo>
                <a:lnTo>
                  <a:pt x="127762" y="856742"/>
                </a:lnTo>
                <a:lnTo>
                  <a:pt x="63754" y="856488"/>
                </a:lnTo>
                <a:lnTo>
                  <a:pt x="63820" y="835182"/>
                </a:lnTo>
                <a:lnTo>
                  <a:pt x="0" y="792353"/>
                </a:lnTo>
                <a:close/>
                <a:moveTo>
                  <a:pt x="127828" y="835375"/>
                </a:moveTo>
                <a:lnTo>
                  <a:pt x="95758" y="856615"/>
                </a:lnTo>
                <a:lnTo>
                  <a:pt x="127762" y="856742"/>
                </a:lnTo>
                <a:lnTo>
                  <a:pt x="127828" y="835375"/>
                </a:lnTo>
                <a:close/>
                <a:moveTo>
                  <a:pt x="192024" y="792861"/>
                </a:moveTo>
                <a:lnTo>
                  <a:pt x="127828" y="835375"/>
                </a:lnTo>
                <a:lnTo>
                  <a:pt x="127762" y="856742"/>
                </a:lnTo>
                <a:lnTo>
                  <a:pt x="159829" y="856742"/>
                </a:lnTo>
                <a:lnTo>
                  <a:pt x="192024" y="792861"/>
                </a:lnTo>
                <a:close/>
                <a:moveTo>
                  <a:pt x="63820" y="835182"/>
                </a:moveTo>
                <a:lnTo>
                  <a:pt x="63754" y="856488"/>
                </a:lnTo>
                <a:lnTo>
                  <a:pt x="95758" y="856615"/>
                </a:lnTo>
                <a:lnTo>
                  <a:pt x="63820" y="835182"/>
                </a:lnTo>
                <a:close/>
                <a:moveTo>
                  <a:pt x="66420" y="0"/>
                </a:moveTo>
                <a:lnTo>
                  <a:pt x="63820" y="835182"/>
                </a:lnTo>
                <a:lnTo>
                  <a:pt x="95758" y="856615"/>
                </a:lnTo>
                <a:lnTo>
                  <a:pt x="127828" y="835375"/>
                </a:lnTo>
                <a:lnTo>
                  <a:pt x="130429" y="254"/>
                </a:lnTo>
                <a:lnTo>
                  <a:pt x="66420" y="0"/>
                </a:lnTo>
                <a:close/>
              </a:path>
            </a:pathLst>
          </a:custGeom>
          <a:solidFill>
            <a:srgbClr val="FF25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8" name="CustomShape 15"/>
          <p:cNvSpPr/>
          <p:nvPr/>
        </p:nvSpPr>
        <p:spPr>
          <a:xfrm>
            <a:off x="2787853" y="3509325"/>
            <a:ext cx="134916" cy="427528"/>
          </a:xfrm>
          <a:custGeom>
            <a:avLst/>
            <a:gdLst/>
            <a:ahLst/>
            <a:cxnLst/>
            <a:rect l="l" t="t" r="r" b="b"/>
            <a:pathLst>
              <a:path w="192405" h="608329">
                <a:moveTo>
                  <a:pt x="0" y="415924"/>
                </a:moveTo>
                <a:lnTo>
                  <a:pt x="95503" y="608202"/>
                </a:lnTo>
                <a:lnTo>
                  <a:pt x="159871" y="480313"/>
                </a:lnTo>
                <a:lnTo>
                  <a:pt x="127888" y="480313"/>
                </a:lnTo>
                <a:lnTo>
                  <a:pt x="63881" y="480059"/>
                </a:lnTo>
                <a:lnTo>
                  <a:pt x="63931" y="458771"/>
                </a:lnTo>
                <a:lnTo>
                  <a:pt x="0" y="415924"/>
                </a:lnTo>
                <a:close/>
                <a:moveTo>
                  <a:pt x="127939" y="458929"/>
                </a:moveTo>
                <a:lnTo>
                  <a:pt x="95884" y="480186"/>
                </a:lnTo>
                <a:lnTo>
                  <a:pt x="127888" y="480313"/>
                </a:lnTo>
                <a:lnTo>
                  <a:pt x="127939" y="458929"/>
                </a:lnTo>
                <a:close/>
                <a:moveTo>
                  <a:pt x="192023" y="416432"/>
                </a:moveTo>
                <a:lnTo>
                  <a:pt x="127939" y="458929"/>
                </a:lnTo>
                <a:lnTo>
                  <a:pt x="127888" y="480313"/>
                </a:lnTo>
                <a:lnTo>
                  <a:pt x="159871" y="480313"/>
                </a:lnTo>
                <a:lnTo>
                  <a:pt x="192023" y="416432"/>
                </a:lnTo>
                <a:close/>
                <a:moveTo>
                  <a:pt x="63931" y="458771"/>
                </a:moveTo>
                <a:lnTo>
                  <a:pt x="63881" y="480059"/>
                </a:lnTo>
                <a:lnTo>
                  <a:pt x="95884" y="480186"/>
                </a:lnTo>
                <a:lnTo>
                  <a:pt x="63931" y="458771"/>
                </a:lnTo>
                <a:close/>
                <a:moveTo>
                  <a:pt x="65023" y="0"/>
                </a:moveTo>
                <a:lnTo>
                  <a:pt x="63931" y="458771"/>
                </a:lnTo>
                <a:lnTo>
                  <a:pt x="95884" y="480186"/>
                </a:lnTo>
                <a:lnTo>
                  <a:pt x="127939" y="458929"/>
                </a:lnTo>
                <a:lnTo>
                  <a:pt x="129031" y="253"/>
                </a:lnTo>
                <a:lnTo>
                  <a:pt x="65023" y="0"/>
                </a:lnTo>
                <a:close/>
              </a:path>
            </a:pathLst>
          </a:custGeom>
          <a:solidFill>
            <a:srgbClr val="FF25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CustomShape 1"/>
          <p:cNvSpPr/>
          <p:nvPr/>
        </p:nvSpPr>
        <p:spPr>
          <a:xfrm>
            <a:off x="1741181" y="602944"/>
            <a:ext cx="3196463" cy="3361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8606" rIns="0" bIns="0">
            <a:spAutoFit/>
          </a:bodyPr>
          <a:lstStyle/>
          <a:p>
            <a:pPr marL="8859">
              <a:lnSpc>
                <a:spcPct val="157000"/>
              </a:lnSpc>
              <a:spcBef>
                <a:spcPts val="67"/>
              </a:spcBef>
            </a:pPr>
            <a:r>
              <a:rPr lang="en-US" sz="1828" spc="-1">
                <a:latin typeface="Arial"/>
              </a:rPr>
              <a:t>Type as a single</a:t>
            </a:r>
            <a:r>
              <a:rPr lang="en-US" sz="1828" spc="-46">
                <a:latin typeface="Arial"/>
              </a:rPr>
              <a:t> </a:t>
            </a:r>
            <a:r>
              <a:rPr lang="en-US" sz="1828" spc="-1">
                <a:latin typeface="Arial"/>
              </a:rPr>
              <a:t>paragraph.  Write </a:t>
            </a:r>
            <a:r>
              <a:rPr lang="en-US" sz="1828" spc="-8">
                <a:latin typeface="Arial"/>
              </a:rPr>
              <a:t>in </a:t>
            </a:r>
            <a:r>
              <a:rPr lang="en-US" sz="1828" spc="-1">
                <a:latin typeface="Arial"/>
              </a:rPr>
              <a:t>past tense.</a:t>
            </a:r>
          </a:p>
          <a:p>
            <a:pPr marL="8859">
              <a:spcBef>
                <a:spcPts val="1266"/>
              </a:spcBef>
            </a:pPr>
            <a:r>
              <a:rPr lang="en-US" sz="1828" spc="-1">
                <a:latin typeface="Arial"/>
              </a:rPr>
              <a:t>Do NOT cite references in</a:t>
            </a:r>
            <a:r>
              <a:rPr lang="en-US" sz="1828" spc="-56">
                <a:latin typeface="Arial"/>
              </a:rPr>
              <a:t> </a:t>
            </a:r>
            <a:r>
              <a:rPr lang="en-US" sz="1828" spc="-1">
                <a:latin typeface="Arial"/>
              </a:rPr>
              <a:t>the  abstract.</a:t>
            </a:r>
          </a:p>
          <a:p>
            <a:pPr marL="8859">
              <a:spcBef>
                <a:spcPts val="1270"/>
              </a:spcBef>
            </a:pPr>
            <a:r>
              <a:rPr lang="en-US" sz="1828" spc="-1">
                <a:latin typeface="Arial"/>
              </a:rPr>
              <a:t>Do NOT reference</a:t>
            </a:r>
            <a:r>
              <a:rPr lang="en-US" sz="1828" spc="-56">
                <a:latin typeface="Arial"/>
              </a:rPr>
              <a:t> </a:t>
            </a:r>
            <a:r>
              <a:rPr lang="en-US" sz="1828" spc="-1">
                <a:latin typeface="Arial"/>
              </a:rPr>
              <a:t>information  not stated in the</a:t>
            </a:r>
            <a:r>
              <a:rPr lang="en-US" sz="1828" spc="-8">
                <a:latin typeface="Arial"/>
              </a:rPr>
              <a:t> </a:t>
            </a:r>
            <a:r>
              <a:rPr lang="en-US" sz="1828" spc="-1">
                <a:latin typeface="Arial"/>
              </a:rPr>
              <a:t>paper.</a:t>
            </a:r>
          </a:p>
          <a:p>
            <a:pPr marL="8859">
              <a:spcBef>
                <a:spcPts val="1266"/>
              </a:spcBef>
            </a:pPr>
            <a:r>
              <a:rPr lang="en-US" sz="1828" spc="-1">
                <a:latin typeface="Arial"/>
              </a:rPr>
              <a:t>Except for long terms</a:t>
            </a:r>
            <a:r>
              <a:rPr lang="en-US" sz="1828" spc="-53">
                <a:latin typeface="Arial"/>
              </a:rPr>
              <a:t> </a:t>
            </a:r>
            <a:r>
              <a:rPr lang="en-US" sz="1828" spc="-1">
                <a:latin typeface="Arial"/>
              </a:rPr>
              <a:t>repeated  multiple times, do not use  abbreviations.</a:t>
            </a:r>
          </a:p>
        </p:txBody>
      </p:sp>
      <p:sp>
        <p:nvSpPr>
          <p:cNvPr id="1315" name="CustomShape 2"/>
          <p:cNvSpPr/>
          <p:nvPr/>
        </p:nvSpPr>
        <p:spPr>
          <a:xfrm>
            <a:off x="6790013" y="521438"/>
            <a:ext cx="795825" cy="1920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8100" rIns="0" bIns="0">
            <a:spAutoFit/>
          </a:bodyPr>
          <a:lstStyle/>
          <a:p>
            <a:pPr marL="8859">
              <a:spcBef>
                <a:spcPts val="64"/>
              </a:spcBef>
            </a:pPr>
            <a:r>
              <a:rPr lang="en-US" sz="1195" spc="-8">
                <a:latin typeface="Calibri"/>
              </a:rPr>
              <a:t>(Robert</a:t>
            </a:r>
            <a:r>
              <a:rPr lang="en-US" sz="1195" spc="-53">
                <a:latin typeface="Calibri"/>
              </a:rPr>
              <a:t> </a:t>
            </a:r>
            <a:r>
              <a:rPr lang="en-US" sz="1195" spc="-5">
                <a:latin typeface="Calibri"/>
              </a:rPr>
              <a:t>Day)</a:t>
            </a:r>
            <a:endParaRPr lang="en-US" sz="1195" spc="-1">
              <a:latin typeface="Arial"/>
            </a:endParaRPr>
          </a:p>
        </p:txBody>
      </p:sp>
      <p:sp>
        <p:nvSpPr>
          <p:cNvPr id="1316" name="CustomShape 3"/>
          <p:cNvSpPr/>
          <p:nvPr/>
        </p:nvSpPr>
        <p:spPr>
          <a:xfrm>
            <a:off x="5153306" y="1908562"/>
            <a:ext cx="2690466" cy="1766813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7" name="TextShape 4"/>
          <p:cNvSpPr txBox="1"/>
          <p:nvPr/>
        </p:nvSpPr>
        <p:spPr>
          <a:xfrm>
            <a:off x="2935678" y="96947"/>
            <a:ext cx="3589566" cy="1153744"/>
          </a:xfrm>
          <a:prstGeom prst="rect">
            <a:avLst/>
          </a:prstGeom>
          <a:noFill/>
          <a:ln>
            <a:noFill/>
          </a:ln>
        </p:spPr>
        <p:txBody>
          <a:bodyPr lIns="0" tIns="8606" rIns="0" bIns="0">
            <a:noAutofit/>
          </a:bodyPr>
          <a:lstStyle/>
          <a:p>
            <a:pPr marL="8859">
              <a:spcBef>
                <a:spcPts val="67"/>
              </a:spcBef>
            </a:pPr>
            <a:r>
              <a:rPr lang="en-US" sz="2812" b="1" spc="-5">
                <a:solidFill>
                  <a:srgbClr val="000000"/>
                </a:solidFill>
                <a:latin typeface="Arial"/>
              </a:rPr>
              <a:t>Abstracts: The</a:t>
            </a:r>
            <a:r>
              <a:rPr lang="en-US" sz="2812" b="1" spc="-18">
                <a:solidFill>
                  <a:srgbClr val="000000"/>
                </a:solidFill>
                <a:latin typeface="Arial"/>
              </a:rPr>
              <a:t> </a:t>
            </a:r>
            <a:r>
              <a:rPr lang="en-US" sz="2812" b="1" spc="-5">
                <a:solidFill>
                  <a:srgbClr val="000000"/>
                </a:solidFill>
                <a:latin typeface="Arial"/>
              </a:rPr>
              <a:t>Rules</a:t>
            </a:r>
            <a:endParaRPr lang="en-US" sz="2812" spc="-1"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TextShape 1"/>
          <p:cNvSpPr txBox="1"/>
          <p:nvPr/>
        </p:nvSpPr>
        <p:spPr>
          <a:xfrm>
            <a:off x="3642656" y="110616"/>
            <a:ext cx="2098659" cy="1153744"/>
          </a:xfrm>
          <a:prstGeom prst="rect">
            <a:avLst/>
          </a:prstGeom>
          <a:noFill/>
          <a:ln>
            <a:noFill/>
          </a:ln>
        </p:spPr>
        <p:txBody>
          <a:bodyPr lIns="0" tIns="8606" rIns="0" bIns="0">
            <a:noAutofit/>
          </a:bodyPr>
          <a:lstStyle/>
          <a:p>
            <a:pPr marL="8859">
              <a:spcBef>
                <a:spcPts val="67"/>
              </a:spcBef>
            </a:pPr>
            <a:r>
              <a:rPr lang="en-US" sz="2812" b="1" spc="-5">
                <a:solidFill>
                  <a:srgbClr val="000000"/>
                </a:solidFill>
                <a:latin typeface="Arial"/>
              </a:rPr>
              <a:t>Introduction</a:t>
            </a:r>
            <a:endParaRPr lang="en-US" sz="2812" spc="-1">
              <a:latin typeface="Calibri"/>
            </a:endParaRPr>
          </a:p>
        </p:txBody>
      </p:sp>
      <p:sp>
        <p:nvSpPr>
          <p:cNvPr id="1383" name="CustomShape 2"/>
          <p:cNvSpPr/>
          <p:nvPr/>
        </p:nvSpPr>
        <p:spPr>
          <a:xfrm>
            <a:off x="1638159" y="531057"/>
            <a:ext cx="4197066" cy="115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8834" rIns="0" bIns="0">
            <a:spAutoFit/>
          </a:bodyPr>
          <a:lstStyle/>
          <a:p>
            <a:pPr marL="8859">
              <a:spcBef>
                <a:spcPts val="1327"/>
              </a:spcBef>
            </a:pPr>
            <a:r>
              <a:rPr lang="en-US" sz="1828" spc="-1">
                <a:latin typeface="Arial"/>
              </a:rPr>
              <a:t>Outline:</a:t>
            </a:r>
          </a:p>
          <a:p>
            <a:pPr marL="154148">
              <a:lnSpc>
                <a:spcPts val="1975"/>
              </a:lnSpc>
              <a:spcBef>
                <a:spcPts val="1509"/>
              </a:spcBef>
            </a:pPr>
            <a:r>
              <a:rPr lang="en-US" sz="1828" spc="-1">
                <a:latin typeface="Arial"/>
              </a:rPr>
              <a:t>1)Present nature and scope of</a:t>
            </a:r>
            <a:r>
              <a:rPr lang="en-US" sz="1828" spc="-32">
                <a:latin typeface="Arial"/>
              </a:rPr>
              <a:t> </a:t>
            </a:r>
            <a:r>
              <a:rPr lang="en-US" sz="1828" spc="-1">
                <a:latin typeface="Arial"/>
              </a:rPr>
              <a:t>problem  investigated.</a:t>
            </a:r>
          </a:p>
        </p:txBody>
      </p:sp>
      <p:sp>
        <p:nvSpPr>
          <p:cNvPr id="1384" name="CustomShape 3"/>
          <p:cNvSpPr/>
          <p:nvPr/>
        </p:nvSpPr>
        <p:spPr>
          <a:xfrm>
            <a:off x="1783453" y="1881985"/>
            <a:ext cx="5021747" cy="2907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366" rIns="0" bIns="0">
            <a:spAutoFit/>
          </a:bodyPr>
          <a:lstStyle/>
          <a:p>
            <a:pPr marL="8859">
              <a:spcBef>
                <a:spcPts val="74"/>
              </a:spcBef>
            </a:pPr>
            <a:r>
              <a:rPr lang="en-US" sz="1828" spc="-1">
                <a:latin typeface="Arial"/>
              </a:rPr>
              <a:t>2)Review pertinent literature to orient </a:t>
            </a:r>
            <a:r>
              <a:rPr lang="en-US" sz="1828" spc="-5">
                <a:latin typeface="Arial"/>
              </a:rPr>
              <a:t>the</a:t>
            </a:r>
            <a:r>
              <a:rPr lang="en-US" sz="1828" spc="-32">
                <a:latin typeface="Arial"/>
              </a:rPr>
              <a:t> </a:t>
            </a:r>
            <a:r>
              <a:rPr lang="en-US" sz="1828" spc="3">
                <a:latin typeface="Arial"/>
              </a:rPr>
              <a:t>reader.</a:t>
            </a:r>
            <a:endParaRPr lang="en-US" sz="1828" spc="-1">
              <a:latin typeface="Arial"/>
            </a:endParaRPr>
          </a:p>
        </p:txBody>
      </p:sp>
      <p:sp>
        <p:nvSpPr>
          <p:cNvPr id="1385" name="CustomShape 4"/>
          <p:cNvSpPr/>
          <p:nvPr/>
        </p:nvSpPr>
        <p:spPr>
          <a:xfrm>
            <a:off x="1783453" y="2383425"/>
            <a:ext cx="4069491" cy="2907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366" rIns="0" bIns="0">
            <a:spAutoFit/>
          </a:bodyPr>
          <a:lstStyle/>
          <a:p>
            <a:pPr marL="8859">
              <a:spcBef>
                <a:spcPts val="74"/>
              </a:spcBef>
            </a:pPr>
            <a:r>
              <a:rPr lang="en-US" sz="1828" spc="-1">
                <a:latin typeface="Arial"/>
              </a:rPr>
              <a:t>3)State the method of </a:t>
            </a:r>
            <a:r>
              <a:rPr lang="en-US" sz="1828" spc="-5">
                <a:latin typeface="Arial"/>
              </a:rPr>
              <a:t>the</a:t>
            </a:r>
            <a:r>
              <a:rPr lang="en-US" sz="1828" spc="13">
                <a:latin typeface="Arial"/>
              </a:rPr>
              <a:t> </a:t>
            </a:r>
            <a:r>
              <a:rPr lang="en-US" sz="1828" spc="-1">
                <a:latin typeface="Arial"/>
              </a:rPr>
              <a:t>investigation.</a:t>
            </a:r>
          </a:p>
        </p:txBody>
      </p:sp>
      <p:sp>
        <p:nvSpPr>
          <p:cNvPr id="1386" name="CustomShape 5"/>
          <p:cNvSpPr/>
          <p:nvPr/>
        </p:nvSpPr>
        <p:spPr>
          <a:xfrm>
            <a:off x="1783453" y="2885119"/>
            <a:ext cx="5201719" cy="10844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8859" rIns="0" bIns="0">
            <a:spAutoFit/>
          </a:bodyPr>
          <a:lstStyle/>
          <a:p>
            <a:pPr marL="216161" indent="-207302">
              <a:spcBef>
                <a:spcPts val="70"/>
              </a:spcBef>
              <a:buClr>
                <a:srgbClr val="000000"/>
              </a:buClr>
              <a:buSzPct val="96000"/>
              <a:buFont typeface="StarSymbol"/>
              <a:buAutoNum type="arabicParenR" startAt="4"/>
              <a:tabLst>
                <a:tab pos="216414" algn="l"/>
              </a:tabLst>
            </a:pPr>
            <a:r>
              <a:rPr lang="en-US" sz="1828" spc="-1">
                <a:latin typeface="Arial"/>
              </a:rPr>
              <a:t>State the principal results of the</a:t>
            </a:r>
            <a:r>
              <a:rPr lang="en-US" sz="1828" spc="-8">
                <a:latin typeface="Arial"/>
              </a:rPr>
              <a:t> </a:t>
            </a:r>
            <a:r>
              <a:rPr lang="en-US" sz="1828" spc="-1">
                <a:latin typeface="Arial"/>
              </a:rPr>
              <a:t>investigation.</a:t>
            </a:r>
          </a:p>
          <a:p>
            <a:pPr>
              <a:spcBef>
                <a:spcPts val="22"/>
              </a:spcBef>
              <a:tabLst>
                <a:tab pos="216414" algn="l"/>
              </a:tabLst>
            </a:pPr>
            <a:endParaRPr lang="en-US" sz="1828" spc="-1">
              <a:latin typeface="Arial"/>
            </a:endParaRPr>
          </a:p>
          <a:p>
            <a:pPr marL="8859" indent="-207302">
              <a:lnSpc>
                <a:spcPts val="1975"/>
              </a:lnSpc>
              <a:spcBef>
                <a:spcPts val="4"/>
              </a:spcBef>
              <a:buClr>
                <a:srgbClr val="000000"/>
              </a:buClr>
              <a:buSzPct val="96000"/>
              <a:buFont typeface="Arial"/>
              <a:buAutoNum type="arabicParenR" startAt="4"/>
              <a:tabLst>
                <a:tab pos="216414" algn="l"/>
              </a:tabLst>
            </a:pPr>
            <a:r>
              <a:rPr lang="en-US" sz="1828" spc="-1">
                <a:latin typeface="Arial"/>
              </a:rPr>
              <a:t>State the principal conclusions suggested by</a:t>
            </a:r>
            <a:r>
              <a:rPr lang="en-US" sz="1828" spc="-25">
                <a:latin typeface="Arial"/>
              </a:rPr>
              <a:t> </a:t>
            </a:r>
            <a:r>
              <a:rPr lang="en-US" sz="1828" spc="-1">
                <a:latin typeface="Arial"/>
              </a:rPr>
              <a:t>the  results.</a:t>
            </a:r>
          </a:p>
        </p:txBody>
      </p:sp>
      <p:sp>
        <p:nvSpPr>
          <p:cNvPr id="1387" name="CustomShape 6"/>
          <p:cNvSpPr/>
          <p:nvPr/>
        </p:nvSpPr>
        <p:spPr>
          <a:xfrm>
            <a:off x="6840384" y="427276"/>
            <a:ext cx="795825" cy="1920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8100" rIns="0" bIns="0">
            <a:spAutoFit/>
          </a:bodyPr>
          <a:lstStyle/>
          <a:p>
            <a:pPr marL="8859">
              <a:spcBef>
                <a:spcPts val="64"/>
              </a:spcBef>
            </a:pPr>
            <a:r>
              <a:rPr lang="en-US" sz="1195" spc="-8">
                <a:latin typeface="Calibri"/>
              </a:rPr>
              <a:t>(Robert</a:t>
            </a:r>
            <a:r>
              <a:rPr lang="en-US" sz="1195" spc="-53">
                <a:latin typeface="Calibri"/>
              </a:rPr>
              <a:t> </a:t>
            </a:r>
            <a:r>
              <a:rPr lang="en-US" sz="1195" spc="-5">
                <a:latin typeface="Calibri"/>
              </a:rPr>
              <a:t>Day)</a:t>
            </a:r>
            <a:endParaRPr lang="en-US" sz="1195" spc="-1">
              <a:latin typeface="Arial"/>
            </a:endParaRPr>
          </a:p>
        </p:txBody>
      </p:sp>
      <p:sp>
        <p:nvSpPr>
          <p:cNvPr id="1388" name="CustomShape 7"/>
          <p:cNvSpPr/>
          <p:nvPr/>
        </p:nvSpPr>
        <p:spPr>
          <a:xfrm>
            <a:off x="6848484" y="1360800"/>
            <a:ext cx="964153" cy="29250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1769" rIns="0" bIns="0">
            <a:spAutoFit/>
          </a:bodyPr>
          <a:lstStyle/>
          <a:p>
            <a:pPr marL="25565">
              <a:spcBef>
                <a:spcPts val="172"/>
              </a:spcBef>
            </a:pPr>
            <a:r>
              <a:rPr lang="en-US" sz="1758" b="1" spc="8">
                <a:solidFill>
                  <a:srgbClr val="FFFFFF"/>
                </a:solidFill>
                <a:latin typeface="Arial"/>
              </a:rPr>
              <a:t>Problem</a:t>
            </a:r>
            <a:endParaRPr lang="en-US" sz="1758" spc="-1">
              <a:latin typeface="Arial"/>
            </a:endParaRPr>
          </a:p>
        </p:txBody>
      </p:sp>
      <p:sp>
        <p:nvSpPr>
          <p:cNvPr id="1389" name="CustomShape 8"/>
          <p:cNvSpPr/>
          <p:nvPr/>
        </p:nvSpPr>
        <p:spPr>
          <a:xfrm>
            <a:off x="6822919" y="2520366"/>
            <a:ext cx="1039078" cy="324759"/>
          </a:xfrm>
          <a:custGeom>
            <a:avLst/>
            <a:gdLst/>
            <a:ahLst/>
            <a:cxnLst/>
            <a:rect l="l" t="t" r="r" b="b"/>
            <a:pathLst>
              <a:path w="1478279" h="462279">
                <a:moveTo>
                  <a:pt x="1478279" y="0"/>
                </a:moveTo>
                <a:lnTo>
                  <a:pt x="0" y="0"/>
                </a:lnTo>
                <a:lnTo>
                  <a:pt x="0" y="461771"/>
                </a:lnTo>
                <a:lnTo>
                  <a:pt x="1478279" y="461771"/>
                </a:lnTo>
                <a:lnTo>
                  <a:pt x="1478279" y="0"/>
                </a:lnTo>
                <a:close/>
              </a:path>
            </a:pathLst>
          </a:custGeom>
          <a:solidFill>
            <a:srgbClr val="006F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0" name="CustomShape 9"/>
          <p:cNvSpPr/>
          <p:nvPr/>
        </p:nvSpPr>
        <p:spPr>
          <a:xfrm>
            <a:off x="6840384" y="2530238"/>
            <a:ext cx="998578" cy="2827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150" rIns="0" bIns="0">
            <a:spAutoFit/>
          </a:bodyPr>
          <a:lstStyle/>
          <a:p>
            <a:pPr marL="8859">
              <a:spcBef>
                <a:spcPts val="96"/>
              </a:spcBef>
            </a:pPr>
            <a:r>
              <a:rPr lang="en-US" sz="1758" b="1" spc="8">
                <a:solidFill>
                  <a:srgbClr val="FFFFFF"/>
                </a:solidFill>
                <a:latin typeface="Arial"/>
              </a:rPr>
              <a:t>Solution!</a:t>
            </a:r>
            <a:endParaRPr lang="en-US" sz="1758" spc="-1">
              <a:latin typeface="Arial"/>
            </a:endParaRPr>
          </a:p>
        </p:txBody>
      </p:sp>
      <p:sp>
        <p:nvSpPr>
          <p:cNvPr id="1391" name="CustomShape 10"/>
          <p:cNvSpPr/>
          <p:nvPr/>
        </p:nvSpPr>
        <p:spPr>
          <a:xfrm>
            <a:off x="1663219" y="4341853"/>
            <a:ext cx="6079050" cy="293527"/>
          </a:xfrm>
          <a:prstGeom prst="rect">
            <a:avLst/>
          </a:prstGeom>
          <a:solidFill>
            <a:srgbClr val="0364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2781" rIns="0" bIns="0">
            <a:spAutoFit/>
          </a:bodyPr>
          <a:lstStyle/>
          <a:p>
            <a:pPr marL="24552">
              <a:spcBef>
                <a:spcPts val="179"/>
              </a:spcBef>
              <a:tabLst>
                <a:tab pos="1395175" algn="l"/>
              </a:tabLst>
            </a:pPr>
            <a:r>
              <a:rPr lang="en-US" sz="1758" b="1" spc="13">
                <a:solidFill>
                  <a:srgbClr val="FFFFFF"/>
                </a:solidFill>
                <a:latin typeface="Arial"/>
              </a:rPr>
              <a:t>Remember:	make </a:t>
            </a:r>
            <a:r>
              <a:rPr lang="en-US" sz="1758" b="1" spc="8">
                <a:solidFill>
                  <a:srgbClr val="FFFFFF"/>
                </a:solidFill>
                <a:latin typeface="Arial"/>
              </a:rPr>
              <a:t>the reader </a:t>
            </a:r>
            <a:r>
              <a:rPr lang="en-US" sz="1758" b="1" spc="13">
                <a:solidFill>
                  <a:srgbClr val="FFFFFF"/>
                </a:solidFill>
                <a:latin typeface="Arial"/>
              </a:rPr>
              <a:t>WANT </a:t>
            </a:r>
            <a:r>
              <a:rPr lang="en-US" sz="1758" b="1" spc="8">
                <a:solidFill>
                  <a:srgbClr val="FFFFFF"/>
                </a:solidFill>
                <a:latin typeface="Arial"/>
              </a:rPr>
              <a:t>to </a:t>
            </a:r>
            <a:r>
              <a:rPr lang="en-US" sz="1758" b="1" spc="13">
                <a:solidFill>
                  <a:srgbClr val="FFFFFF"/>
                </a:solidFill>
                <a:latin typeface="Arial"/>
              </a:rPr>
              <a:t>KEEP</a:t>
            </a:r>
            <a:r>
              <a:rPr lang="en-US" sz="1758" b="1" spc="-68">
                <a:solidFill>
                  <a:srgbClr val="FFFFFF"/>
                </a:solidFill>
                <a:latin typeface="Arial"/>
              </a:rPr>
              <a:t> </a:t>
            </a:r>
            <a:r>
              <a:rPr lang="en-US" sz="1758" b="1" spc="8">
                <a:solidFill>
                  <a:srgbClr val="FFFFFF"/>
                </a:solidFill>
                <a:latin typeface="Arial"/>
              </a:rPr>
              <a:t>READING!</a:t>
            </a:r>
            <a:endParaRPr lang="en-US" sz="1758" spc="-1">
              <a:latin typeface="Arial"/>
            </a:endParaRPr>
          </a:p>
        </p:txBody>
      </p:sp>
      <p:grpSp>
        <p:nvGrpSpPr>
          <p:cNvPr id="1392" name="Group 11"/>
          <p:cNvGrpSpPr/>
          <p:nvPr/>
        </p:nvGrpSpPr>
        <p:grpSpPr>
          <a:xfrm>
            <a:off x="7281328" y="1790606"/>
            <a:ext cx="206803" cy="677109"/>
            <a:chOff x="8188200" y="2546640"/>
            <a:chExt cx="294120" cy="963000"/>
          </a:xfrm>
        </p:grpSpPr>
        <p:sp>
          <p:nvSpPr>
            <p:cNvPr id="1393" name="CustomShape 12"/>
            <p:cNvSpPr/>
            <p:nvPr/>
          </p:nvSpPr>
          <p:spPr>
            <a:xfrm>
              <a:off x="8188200" y="2546640"/>
              <a:ext cx="294120" cy="9630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4" name="CustomShape 13"/>
            <p:cNvSpPr/>
            <p:nvPr/>
          </p:nvSpPr>
          <p:spPr>
            <a:xfrm>
              <a:off x="8218800" y="2560320"/>
              <a:ext cx="237240" cy="8971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563</Words>
  <Application>Microsoft Office PowerPoint</Application>
  <PresentationFormat>Widescreen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StarSymbol</vt:lpstr>
      <vt:lpstr>Symbol</vt:lpstr>
      <vt:lpstr>Times New Roman</vt:lpstr>
      <vt:lpstr>Office Theme</vt:lpstr>
      <vt:lpstr>RESEARCH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2021-10-26T10:28:48Z</dcterms:created>
  <dcterms:modified xsi:type="dcterms:W3CDTF">2021-10-26T10:36:53Z</dcterms:modified>
</cp:coreProperties>
</file>