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5" r:id="rId5"/>
    <p:sldId id="264" r:id="rId6"/>
    <p:sldId id="279" r:id="rId7"/>
    <p:sldId id="266" r:id="rId8"/>
    <p:sldId id="273" r:id="rId9"/>
    <p:sldId id="267" r:id="rId10"/>
    <p:sldId id="268" r:id="rId11"/>
    <p:sldId id="278" r:id="rId12"/>
    <p:sldId id="280" r:id="rId13"/>
    <p:sldId id="269" r:id="rId14"/>
    <p:sldId id="283" r:id="rId15"/>
    <p:sldId id="282" r:id="rId16"/>
    <p:sldId id="271" r:id="rId17"/>
    <p:sldId id="259" r:id="rId18"/>
    <p:sldId id="272" r:id="rId19"/>
    <p:sldId id="274" r:id="rId20"/>
    <p:sldId id="275" r:id="rId21"/>
    <p:sldId id="281" r:id="rId22"/>
    <p:sldId id="276" r:id="rId2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1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3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2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8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2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9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6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4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4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1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5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908387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PTAS f</a:t>
            </a:r>
            <a:r>
              <a:rPr lang="en-US" sz="6036" b="1">
                <a:solidFill>
                  <a:srgbClr val="333F70"/>
                </a:solidFill>
                <a:latin typeface="Unbounded" pitchFamily="34" charset="0"/>
              </a:rPr>
              <a:t>or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b="1">
                <a:solidFill>
                  <a:srgbClr val="333F70"/>
                </a:solidFill>
                <a:latin typeface="Unbounded" pitchFamily="34" charset="0"/>
              </a:rPr>
              <a:t>Euclidean TSP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b="1">
                <a:solidFill>
                  <a:srgbClr val="333F70"/>
                </a:solidFill>
                <a:latin typeface="Unbounded" pitchFamily="34" charset="0"/>
              </a:rPr>
              <a:t>and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b="1">
                <a:solidFill>
                  <a:srgbClr val="333F70"/>
                </a:solidFill>
                <a:latin typeface="Unbounded" pitchFamily="34" charset="0"/>
              </a:rPr>
              <a:t>2D Bin packing</a:t>
            </a:r>
            <a:endParaRPr lang="en-US" sz="6036" dirty="0"/>
          </a:p>
        </p:txBody>
      </p:sp>
      <p:sp>
        <p:nvSpPr>
          <p:cNvPr id="7" name="Shape 4"/>
          <p:cNvSpPr/>
          <p:nvPr/>
        </p:nvSpPr>
        <p:spPr>
          <a:xfrm>
            <a:off x="833199" y="71572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24328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218991"/>
            <a:ext cx="579249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Phạm Hoàng Hải – 2000548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Công ty thực tập: Smartlog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Người hướng dẫn: TS. Đỗ Đức Hạnh</a:t>
            </a:r>
            <a:endParaRPr lang="en-US" sz="2187" dirty="0"/>
          </a:p>
        </p:txBody>
      </p:sp>
      <p:pic>
        <p:nvPicPr>
          <p:cNvPr id="1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Tiền xử lý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mất tổng quát, làm tròn tọa độ.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Chia nhỏ bài toán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 đến khi gặp trường hợp cơ bản nhất.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4D0B03-E50E-2234-59ED-AEF431E49E89}"/>
              </a:ext>
            </a:extLst>
          </p:cNvPr>
          <p:cNvSpPr/>
          <p:nvPr/>
        </p:nvSpPr>
        <p:spPr>
          <a:xfrm>
            <a:off x="8296824" y="1395759"/>
            <a:ext cx="5240866" cy="5118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1CAEC-9E86-E859-CCCF-452D7C25115B}"/>
              </a:ext>
            </a:extLst>
          </p:cNvPr>
          <p:cNvSpPr/>
          <p:nvPr/>
        </p:nvSpPr>
        <p:spPr>
          <a:xfrm>
            <a:off x="9567577" y="199077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4B761-2BF5-5232-0013-C2A1B0051B33}"/>
              </a:ext>
            </a:extLst>
          </p:cNvPr>
          <p:cNvSpPr/>
          <p:nvPr/>
        </p:nvSpPr>
        <p:spPr>
          <a:xfrm>
            <a:off x="12064353" y="259505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3A49DC-9114-02BB-4126-2B214ECEA2B3}"/>
              </a:ext>
            </a:extLst>
          </p:cNvPr>
          <p:cNvSpPr/>
          <p:nvPr/>
        </p:nvSpPr>
        <p:spPr>
          <a:xfrm>
            <a:off x="9220201" y="5274725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ABB23-251A-3B84-A4C5-997F550F6610}"/>
              </a:ext>
            </a:extLst>
          </p:cNvPr>
          <p:cNvSpPr/>
          <p:nvPr/>
        </p:nvSpPr>
        <p:spPr>
          <a:xfrm>
            <a:off x="10176933" y="441898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0EB24-2873-4414-94DC-B920F2487160}"/>
              </a:ext>
            </a:extLst>
          </p:cNvPr>
          <p:cNvSpPr/>
          <p:nvPr/>
        </p:nvSpPr>
        <p:spPr>
          <a:xfrm>
            <a:off x="12392779" y="5440063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530C8-1612-C10D-5545-57EDB45D1B79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10917257" y="1395759"/>
            <a:ext cx="0" cy="5118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43D730-95DA-1103-1766-27E5F70A808C}"/>
              </a:ext>
            </a:extLst>
          </p:cNvPr>
          <p:cNvCxnSpPr>
            <a:stCxn id="13" idx="1"/>
          </p:cNvCxnSpPr>
          <p:nvPr/>
        </p:nvCxnSpPr>
        <p:spPr>
          <a:xfrm>
            <a:off x="8296824" y="3954869"/>
            <a:ext cx="5240866" cy="3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F65DC-7582-FFA4-49A1-02DB621EBB93}"/>
              </a:ext>
            </a:extLst>
          </p:cNvPr>
          <p:cNvCxnSpPr/>
          <p:nvPr/>
        </p:nvCxnSpPr>
        <p:spPr>
          <a:xfrm>
            <a:off x="8296824" y="5274725"/>
            <a:ext cx="2620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B918B-FD8F-D2B9-5D99-C457474DA15A}"/>
              </a:ext>
            </a:extLst>
          </p:cNvPr>
          <p:cNvCxnSpPr>
            <a:cxnSpLocks/>
          </p:cNvCxnSpPr>
          <p:nvPr/>
        </p:nvCxnSpPr>
        <p:spPr>
          <a:xfrm>
            <a:off x="9567577" y="3954869"/>
            <a:ext cx="0" cy="255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7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4" name="Picture 23" descr="A grid with red and blue dots&#10;&#10;Description automatically generated">
            <a:extLst>
              <a:ext uri="{FF2B5EF4-FFF2-40B4-BE49-F238E27FC236}">
                <a16:creationId xmlns:a16="http://schemas.microsoft.com/office/drawing/2014/main" id="{13301DC3-E10E-1DD5-22F9-5AB7DEBAC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345" y="2323981"/>
            <a:ext cx="3642676" cy="3505504"/>
          </a:xfrm>
          <a:prstGeom prst="rect">
            <a:avLst/>
          </a:prstGeom>
        </p:spPr>
      </p:pic>
      <p:pic>
        <p:nvPicPr>
          <p:cNvPr id="27" name="Picture 26" descr="A diagram of a network&#10;&#10;Description automatically generated">
            <a:extLst>
              <a:ext uri="{FF2B5EF4-FFF2-40B4-BE49-F238E27FC236}">
                <a16:creationId xmlns:a16="http://schemas.microsoft.com/office/drawing/2014/main" id="{2C66B743-7554-DE42-6783-CA4A00663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204" y="2868387"/>
            <a:ext cx="5906012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1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DE25F4E3-6A25-0908-64DD-D868589B6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055199"/>
            <a:ext cx="5906013" cy="2310037"/>
          </a:xfrm>
          <a:prstGeom prst="rect">
            <a:avLst/>
          </a:prstGeom>
        </p:spPr>
      </p:pic>
      <p:pic>
        <p:nvPicPr>
          <p:cNvPr id="8" name="Picture 7" descr="A grid with red and blue squares&#10;&#10;Description automatically generated">
            <a:extLst>
              <a:ext uri="{FF2B5EF4-FFF2-40B4-BE49-F238E27FC236}">
                <a16:creationId xmlns:a16="http://schemas.microsoft.com/office/drawing/2014/main" id="{776138E5-DDA1-5E75-647A-B6A5EAA0C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2304" y="2369669"/>
            <a:ext cx="3406435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33F70"/>
                </a:solidFill>
                <a:latin typeface="Unbounded" pitchFamily="34" charset="0"/>
              </a:rPr>
              <a:t>3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Thiết lập bài toán con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mất tổng quát, giả sử đường đi TSP chỉ cắt hình vuông tại các điểm cho trước.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Quy hoạch động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Giải lần lượt các bài toán, từ bé đến lớn.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4D0B03-E50E-2234-59ED-AEF431E49E89}"/>
              </a:ext>
            </a:extLst>
          </p:cNvPr>
          <p:cNvSpPr/>
          <p:nvPr/>
        </p:nvSpPr>
        <p:spPr>
          <a:xfrm>
            <a:off x="8296824" y="1395759"/>
            <a:ext cx="5240866" cy="5118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1CAEC-9E86-E859-CCCF-452D7C25115B}"/>
              </a:ext>
            </a:extLst>
          </p:cNvPr>
          <p:cNvSpPr/>
          <p:nvPr/>
        </p:nvSpPr>
        <p:spPr>
          <a:xfrm>
            <a:off x="9567577" y="199077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4B761-2BF5-5232-0013-C2A1B0051B33}"/>
              </a:ext>
            </a:extLst>
          </p:cNvPr>
          <p:cNvSpPr/>
          <p:nvPr/>
        </p:nvSpPr>
        <p:spPr>
          <a:xfrm>
            <a:off x="12064353" y="259505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3A49DC-9114-02BB-4126-2B214ECEA2B3}"/>
              </a:ext>
            </a:extLst>
          </p:cNvPr>
          <p:cNvSpPr/>
          <p:nvPr/>
        </p:nvSpPr>
        <p:spPr>
          <a:xfrm>
            <a:off x="9220201" y="5274725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ABB23-251A-3B84-A4C5-997F550F6610}"/>
              </a:ext>
            </a:extLst>
          </p:cNvPr>
          <p:cNvSpPr/>
          <p:nvPr/>
        </p:nvSpPr>
        <p:spPr>
          <a:xfrm>
            <a:off x="10176933" y="441898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0EB24-2873-4414-94DC-B920F2487160}"/>
              </a:ext>
            </a:extLst>
          </p:cNvPr>
          <p:cNvSpPr/>
          <p:nvPr/>
        </p:nvSpPr>
        <p:spPr>
          <a:xfrm>
            <a:off x="12392779" y="5440063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530C8-1612-C10D-5545-57EDB45D1B79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10917257" y="1395759"/>
            <a:ext cx="0" cy="5118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43D730-95DA-1103-1766-27E5F70A808C}"/>
              </a:ext>
            </a:extLst>
          </p:cNvPr>
          <p:cNvCxnSpPr>
            <a:stCxn id="13" idx="1"/>
          </p:cNvCxnSpPr>
          <p:nvPr/>
        </p:nvCxnSpPr>
        <p:spPr>
          <a:xfrm>
            <a:off x="8296824" y="3954869"/>
            <a:ext cx="5240866" cy="3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DF65DC-7582-FFA4-49A1-02DB621EBB93}"/>
              </a:ext>
            </a:extLst>
          </p:cNvPr>
          <p:cNvCxnSpPr/>
          <p:nvPr/>
        </p:nvCxnSpPr>
        <p:spPr>
          <a:xfrm>
            <a:off x="8296824" y="5274725"/>
            <a:ext cx="2620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B918B-FD8F-D2B9-5D99-C457474DA15A}"/>
              </a:ext>
            </a:extLst>
          </p:cNvPr>
          <p:cNvCxnSpPr>
            <a:cxnSpLocks/>
          </p:cNvCxnSpPr>
          <p:nvPr/>
        </p:nvCxnSpPr>
        <p:spPr>
          <a:xfrm>
            <a:off x="9567577" y="3954869"/>
            <a:ext cx="0" cy="2559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ross 18">
            <a:extLst>
              <a:ext uri="{FF2B5EF4-FFF2-40B4-BE49-F238E27FC236}">
                <a16:creationId xmlns:a16="http://schemas.microsoft.com/office/drawing/2014/main" id="{58D85924-64A6-75C6-31E0-DA88ADE32B91}"/>
              </a:ext>
            </a:extLst>
          </p:cNvPr>
          <p:cNvSpPr/>
          <p:nvPr/>
        </p:nvSpPr>
        <p:spPr>
          <a:xfrm rot="2700000">
            <a:off x="8799394" y="3836614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ACFD5C47-160F-A984-C057-16AF9A2AC4D7}"/>
              </a:ext>
            </a:extLst>
          </p:cNvPr>
          <p:cNvSpPr/>
          <p:nvPr/>
        </p:nvSpPr>
        <p:spPr>
          <a:xfrm rot="2700000">
            <a:off x="9453312" y="3835897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A2845B9F-A987-4EA4-8A79-A80952B04658}"/>
              </a:ext>
            </a:extLst>
          </p:cNvPr>
          <p:cNvSpPr/>
          <p:nvPr/>
        </p:nvSpPr>
        <p:spPr>
          <a:xfrm rot="2700000">
            <a:off x="10110142" y="3824691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7A73406B-9CD8-18A1-5CEB-A5C1222BFC97}"/>
              </a:ext>
            </a:extLst>
          </p:cNvPr>
          <p:cNvSpPr/>
          <p:nvPr/>
        </p:nvSpPr>
        <p:spPr>
          <a:xfrm rot="2700000">
            <a:off x="10791824" y="3824691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E6DD9C82-06E5-EB44-A90F-90315CD5D88A}"/>
              </a:ext>
            </a:extLst>
          </p:cNvPr>
          <p:cNvSpPr/>
          <p:nvPr/>
        </p:nvSpPr>
        <p:spPr>
          <a:xfrm rot="2700000">
            <a:off x="11473506" y="3823973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D74922B1-D73E-DC4D-574D-B53B167669A1}"/>
              </a:ext>
            </a:extLst>
          </p:cNvPr>
          <p:cNvSpPr/>
          <p:nvPr/>
        </p:nvSpPr>
        <p:spPr>
          <a:xfrm rot="2700000">
            <a:off x="12189091" y="3823255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B595327A-DB3E-5DA2-7681-E37172226995}"/>
              </a:ext>
            </a:extLst>
          </p:cNvPr>
          <p:cNvSpPr/>
          <p:nvPr/>
        </p:nvSpPr>
        <p:spPr>
          <a:xfrm rot="2700000">
            <a:off x="12873253" y="3834408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1734598A-8DB8-41B8-9C18-87CF3AB90216}"/>
              </a:ext>
            </a:extLst>
          </p:cNvPr>
          <p:cNvSpPr/>
          <p:nvPr/>
        </p:nvSpPr>
        <p:spPr>
          <a:xfrm rot="2700000">
            <a:off x="10792526" y="2579988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BFDB7F1D-0857-4A95-7F82-8D1EC0BBF870}"/>
              </a:ext>
            </a:extLst>
          </p:cNvPr>
          <p:cNvSpPr/>
          <p:nvPr/>
        </p:nvSpPr>
        <p:spPr>
          <a:xfrm rot="2700000">
            <a:off x="10792525" y="5146612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39392492-1EEA-6AE9-7004-43696E945B77}"/>
              </a:ext>
            </a:extLst>
          </p:cNvPr>
          <p:cNvSpPr/>
          <p:nvPr/>
        </p:nvSpPr>
        <p:spPr>
          <a:xfrm rot="2700000">
            <a:off x="10792525" y="4501758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FF8E72E6-84E1-8333-871D-CE10A4219F84}"/>
              </a:ext>
            </a:extLst>
          </p:cNvPr>
          <p:cNvSpPr/>
          <p:nvPr/>
        </p:nvSpPr>
        <p:spPr>
          <a:xfrm rot="2700000">
            <a:off x="10792525" y="5787879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ED26F211-70C5-D921-0DF1-CD93653CABC6}"/>
              </a:ext>
            </a:extLst>
          </p:cNvPr>
          <p:cNvSpPr/>
          <p:nvPr/>
        </p:nvSpPr>
        <p:spPr>
          <a:xfrm rot="2700000">
            <a:off x="10792525" y="3187730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5AAE7925-1BDA-9984-E0B8-6B04AD7DBC19}"/>
              </a:ext>
            </a:extLst>
          </p:cNvPr>
          <p:cNvSpPr/>
          <p:nvPr/>
        </p:nvSpPr>
        <p:spPr>
          <a:xfrm rot="2700000">
            <a:off x="10791823" y="1967850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E5FB2652-B155-A6EC-5412-E526C050DE4F}"/>
              </a:ext>
            </a:extLst>
          </p:cNvPr>
          <p:cNvSpPr/>
          <p:nvPr/>
        </p:nvSpPr>
        <p:spPr>
          <a:xfrm rot="2700000">
            <a:off x="9453312" y="5146613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4DF4679B-13DE-FCE6-5224-10F244AA855D}"/>
              </a:ext>
            </a:extLst>
          </p:cNvPr>
          <p:cNvSpPr/>
          <p:nvPr/>
        </p:nvSpPr>
        <p:spPr>
          <a:xfrm rot="2700000">
            <a:off x="10110142" y="5155904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>
            <a:extLst>
              <a:ext uri="{FF2B5EF4-FFF2-40B4-BE49-F238E27FC236}">
                <a16:creationId xmlns:a16="http://schemas.microsoft.com/office/drawing/2014/main" id="{FB02D50F-54B9-1286-7EE1-7D3781B03FCC}"/>
              </a:ext>
            </a:extLst>
          </p:cNvPr>
          <p:cNvSpPr/>
          <p:nvPr/>
        </p:nvSpPr>
        <p:spPr>
          <a:xfrm rot="2700000">
            <a:off x="9786457" y="5141604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A855EEBA-0981-7836-F46F-5869B05A3840}"/>
              </a:ext>
            </a:extLst>
          </p:cNvPr>
          <p:cNvSpPr/>
          <p:nvPr/>
        </p:nvSpPr>
        <p:spPr>
          <a:xfrm rot="2700000">
            <a:off x="10438773" y="5142608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0CE5A05F-3DD9-E2D1-5D1B-CD91787E8FD1}"/>
              </a:ext>
            </a:extLst>
          </p:cNvPr>
          <p:cNvSpPr/>
          <p:nvPr/>
        </p:nvSpPr>
        <p:spPr>
          <a:xfrm rot="2700000">
            <a:off x="8799396" y="5155905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55C69591-6E69-EDE8-D8F3-6B7509CAF804}"/>
              </a:ext>
            </a:extLst>
          </p:cNvPr>
          <p:cNvSpPr/>
          <p:nvPr/>
        </p:nvSpPr>
        <p:spPr>
          <a:xfrm rot="2700000">
            <a:off x="8475711" y="5141605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B1E13DAC-3B79-FB2B-908B-06FE69A22588}"/>
              </a:ext>
            </a:extLst>
          </p:cNvPr>
          <p:cNvSpPr/>
          <p:nvPr/>
        </p:nvSpPr>
        <p:spPr>
          <a:xfrm rot="2700000">
            <a:off x="9128027" y="5142609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75BB7447-EAA3-6BFE-3B9C-76F5EA49E12C}"/>
              </a:ext>
            </a:extLst>
          </p:cNvPr>
          <p:cNvSpPr/>
          <p:nvPr/>
        </p:nvSpPr>
        <p:spPr>
          <a:xfrm rot="2700000">
            <a:off x="9453313" y="5787879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47D77109-1834-0C95-7C45-09BE916E7438}"/>
              </a:ext>
            </a:extLst>
          </p:cNvPr>
          <p:cNvSpPr/>
          <p:nvPr/>
        </p:nvSpPr>
        <p:spPr>
          <a:xfrm rot="2700000">
            <a:off x="9453313" y="5466785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CF6A3D33-9FB0-0551-96A6-1954C347A8D1}"/>
              </a:ext>
            </a:extLst>
          </p:cNvPr>
          <p:cNvSpPr/>
          <p:nvPr/>
        </p:nvSpPr>
        <p:spPr>
          <a:xfrm rot="2700000">
            <a:off x="9453311" y="6110292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83B98A5-9D6A-D3BC-4239-406B26AC35F6}"/>
              </a:ext>
            </a:extLst>
          </p:cNvPr>
          <p:cNvSpPr/>
          <p:nvPr/>
        </p:nvSpPr>
        <p:spPr>
          <a:xfrm rot="2700000">
            <a:off x="9448221" y="4480220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491A79AA-B83A-5166-2BEC-B72B93B05E3C}"/>
              </a:ext>
            </a:extLst>
          </p:cNvPr>
          <p:cNvSpPr/>
          <p:nvPr/>
        </p:nvSpPr>
        <p:spPr>
          <a:xfrm rot="2700000">
            <a:off x="9448221" y="4159126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5E745F00-65D3-C3A8-EA14-1DDF86DB2561}"/>
              </a:ext>
            </a:extLst>
          </p:cNvPr>
          <p:cNvSpPr/>
          <p:nvPr/>
        </p:nvSpPr>
        <p:spPr>
          <a:xfrm rot="2700000">
            <a:off x="9448219" y="4802633"/>
            <a:ext cx="250865" cy="260356"/>
          </a:xfrm>
          <a:prstGeom prst="plus">
            <a:avLst>
              <a:gd name="adj" fmla="val 367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2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A8E59-0789-542B-42A2-95502A8C9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628" y="2257929"/>
            <a:ext cx="8858274" cy="371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33217DB3-718E-1ADD-A86B-170DE9454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221" y="2804011"/>
            <a:ext cx="11049958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4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4" name="Picture 13" descr="A diagram of a foot&#10;&#10;Description automatically generated with medium confidence">
            <a:extLst>
              <a:ext uri="{FF2B5EF4-FFF2-40B4-BE49-F238E27FC236}">
                <a16:creationId xmlns:a16="http://schemas.microsoft.com/office/drawing/2014/main" id="{4DFE9DF0-95B4-C8DB-6BB5-EB86DA51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886" y="1523993"/>
            <a:ext cx="5584377" cy="5584377"/>
          </a:xfrm>
          <a:prstGeom prst="rect">
            <a:avLst/>
          </a:prstGeom>
        </p:spPr>
      </p:pic>
      <p:pic>
        <p:nvPicPr>
          <p:cNvPr id="16" name="Picture 1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2390D513-4EE5-AE17-BE59-F6272D0AA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136" y="1523993"/>
            <a:ext cx="5677374" cy="56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7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199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333149" y="3198852"/>
            <a:ext cx="6376749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Các ý tưởng chính</a:t>
            </a:r>
            <a:endParaRPr lang="en-US" sz="412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149" y="4168973"/>
            <a:ext cx="3321248" cy="8390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42818" y="5322570"/>
            <a:ext cx="2901910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Làm tròn dữ liệu</a:t>
            </a:r>
            <a:endParaRPr lang="en-US" sz="2065" dirty="0"/>
          </a:p>
        </p:txBody>
      </p:sp>
      <p:sp>
        <p:nvSpPr>
          <p:cNvPr id="8" name="Text 4"/>
          <p:cNvSpPr/>
          <p:nvPr/>
        </p:nvSpPr>
        <p:spPr>
          <a:xfrm>
            <a:off x="2542818" y="6103739"/>
            <a:ext cx="2901910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Các điểm dữ liệu được làm tròn để gộp các trường hợp quá giống nhau.</a:t>
            </a:r>
            <a:endParaRPr lang="en-US" sz="165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97" y="4168973"/>
            <a:ext cx="3321368" cy="8390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64066" y="5322570"/>
            <a:ext cx="3111699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Chia nhỏ bài toán</a:t>
            </a:r>
            <a:endParaRPr lang="en-US" sz="2065" dirty="0"/>
          </a:p>
        </p:txBody>
      </p:sp>
      <p:sp>
        <p:nvSpPr>
          <p:cNvPr id="11" name="Text 6"/>
          <p:cNvSpPr/>
          <p:nvPr/>
        </p:nvSpPr>
        <p:spPr>
          <a:xfrm>
            <a:off x="5864066" y="6103739"/>
            <a:ext cx="2902029" cy="1006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bài toán lớn thành các bài toán con.</a:t>
            </a:r>
            <a:endParaRPr lang="en-US" sz="1652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765" y="4168973"/>
            <a:ext cx="3321368" cy="8390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85434" y="5322570"/>
            <a:ext cx="262199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Quy hoạch động</a:t>
            </a:r>
            <a:endParaRPr lang="en-US" sz="2065" dirty="0"/>
          </a:p>
        </p:txBody>
      </p:sp>
      <p:sp>
        <p:nvSpPr>
          <p:cNvPr id="14" name="Text 8"/>
          <p:cNvSpPr/>
          <p:nvPr/>
        </p:nvSpPr>
        <p:spPr>
          <a:xfrm>
            <a:off x="9185434" y="6103739"/>
            <a:ext cx="2902029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Lưu lời giải các bài toán con trong bảng quy hoạch động để dễ dàng truy vấn khi cần.</a:t>
            </a:r>
            <a:endParaRPr lang="en-US" sz="1652" dirty="0"/>
          </a:p>
        </p:txBody>
      </p:sp>
      <p:pic>
        <p:nvPicPr>
          <p:cNvPr id="15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Đầu vào</a:t>
            </a:r>
            <a:endParaRPr lang="en-US" sz="218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5"/>
              <p:cNvSpPr/>
              <p:nvPr/>
            </p:nvSpPr>
            <p:spPr>
              <a:xfrm>
                <a:off x="2267783" y="3277076"/>
                <a:ext cx="4706541" cy="1066205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Một tập các đồ vật có kích thước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(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𝑤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 ×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h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)</m:t>
                    </m:r>
                  </m:oMath>
                </a14:m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 khác nhau.</a:t>
                </a:r>
              </a:p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Các bin có kích cỡ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(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𝑊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 ×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𝐻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)</m:t>
                    </m:r>
                  </m:oMath>
                </a14:m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 bằng nhau.</a:t>
                </a:r>
                <a:endParaRPr lang="en-US" sz="1750" dirty="0"/>
              </a:p>
            </p:txBody>
          </p:sp>
        </mc:Choice>
        <mc:Fallback xmlns="">
          <p:sp>
            <p:nvSpPr>
              <p:cNvPr id="7" name="Tex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83" y="3277076"/>
                <a:ext cx="4706541" cy="1066205"/>
              </a:xfrm>
              <a:prstGeom prst="rect">
                <a:avLst/>
              </a:prstGeom>
              <a:blipFill>
                <a:blip r:embed="rId3"/>
                <a:stretch>
                  <a:fillRect l="-907" b="-1436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Mục tiêu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Tìm cách xắp xếp mọi đồ vật vào trong các bin, sao cho số lượng bin sử dụng là tối thiểu.</a:t>
            </a:r>
            <a:endParaRPr lang="en-US" sz="1750" dirty="0"/>
          </a:p>
        </p:txBody>
      </p:sp>
      <p:pic>
        <p:nvPicPr>
          <p:cNvPr id="17" name="Image 0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22B2B7-EBF4-6EC4-6A62-B5059591F029}"/>
              </a:ext>
            </a:extLst>
          </p:cNvPr>
          <p:cNvSpPr/>
          <p:nvPr/>
        </p:nvSpPr>
        <p:spPr>
          <a:xfrm>
            <a:off x="8677275" y="1581150"/>
            <a:ext cx="1895475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91B19-C409-60DA-61F2-BEEF291D25CF}"/>
              </a:ext>
            </a:extLst>
          </p:cNvPr>
          <p:cNvSpPr/>
          <p:nvPr/>
        </p:nvSpPr>
        <p:spPr>
          <a:xfrm>
            <a:off x="10995779" y="994291"/>
            <a:ext cx="847725" cy="16536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85772-7BC4-4587-8CD1-C0A690BA978F}"/>
              </a:ext>
            </a:extLst>
          </p:cNvPr>
          <p:cNvSpPr/>
          <p:nvPr/>
        </p:nvSpPr>
        <p:spPr>
          <a:xfrm>
            <a:off x="9584947" y="3141583"/>
            <a:ext cx="1410832" cy="57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6997F-6474-B6CE-10BE-581E5F5A92BB}"/>
              </a:ext>
            </a:extLst>
          </p:cNvPr>
          <p:cNvSpPr/>
          <p:nvPr/>
        </p:nvSpPr>
        <p:spPr>
          <a:xfrm>
            <a:off x="12499239" y="1729860"/>
            <a:ext cx="1344157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20F73-98BD-FC01-37EF-2EB5CF6AC864}"/>
              </a:ext>
            </a:extLst>
          </p:cNvPr>
          <p:cNvSpPr/>
          <p:nvPr/>
        </p:nvSpPr>
        <p:spPr>
          <a:xfrm>
            <a:off x="11826029" y="3261360"/>
            <a:ext cx="832247" cy="1066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A6A22-368A-5F51-D830-EC167A76B759}"/>
              </a:ext>
            </a:extLst>
          </p:cNvPr>
          <p:cNvSpPr/>
          <p:nvPr/>
        </p:nvSpPr>
        <p:spPr>
          <a:xfrm>
            <a:off x="8637209" y="5734645"/>
            <a:ext cx="1895475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EE7A17-69CF-55E1-03CC-B37FAE5A7A38}"/>
              </a:ext>
            </a:extLst>
          </p:cNvPr>
          <p:cNvSpPr/>
          <p:nvPr/>
        </p:nvSpPr>
        <p:spPr>
          <a:xfrm rot="5400000">
            <a:off x="9040176" y="4502883"/>
            <a:ext cx="847725" cy="16536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E2A42-833C-E9B8-5A06-5353837354D1}"/>
              </a:ext>
            </a:extLst>
          </p:cNvPr>
          <p:cNvSpPr/>
          <p:nvPr/>
        </p:nvSpPr>
        <p:spPr>
          <a:xfrm>
            <a:off x="11360701" y="5745480"/>
            <a:ext cx="1344157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1D8659-770F-A535-7160-B4B44ABD7CF5}"/>
              </a:ext>
            </a:extLst>
          </p:cNvPr>
          <p:cNvSpPr/>
          <p:nvPr/>
        </p:nvSpPr>
        <p:spPr>
          <a:xfrm rot="5400000">
            <a:off x="11477977" y="4785122"/>
            <a:ext cx="832247" cy="10668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5DE22E-47BE-9ECF-0692-175CE7045EF1}"/>
              </a:ext>
            </a:extLst>
          </p:cNvPr>
          <p:cNvSpPr/>
          <p:nvPr/>
        </p:nvSpPr>
        <p:spPr>
          <a:xfrm rot="5400000">
            <a:off x="12286025" y="5820281"/>
            <a:ext cx="1410832" cy="5731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C57C2A-8832-B96C-1407-24F16468C1E0}"/>
              </a:ext>
            </a:extLst>
          </p:cNvPr>
          <p:cNvSpPr/>
          <p:nvPr/>
        </p:nvSpPr>
        <p:spPr>
          <a:xfrm>
            <a:off x="8637209" y="4795242"/>
            <a:ext cx="2150325" cy="2017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74B114-6152-AD01-1C80-5BE3CE55B948}"/>
              </a:ext>
            </a:extLst>
          </p:cNvPr>
          <p:cNvSpPr/>
          <p:nvPr/>
        </p:nvSpPr>
        <p:spPr>
          <a:xfrm>
            <a:off x="11345518" y="4795242"/>
            <a:ext cx="2150325" cy="20170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Ý tưởng chính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bin làm đôi tại các điểm nhất định, thành 2 bài toán con.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291358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Mục tiêu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Giải quyết bài toán trong thời gian đa thức, với sai số biết trước.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Biến bài toán bin packing 2D thành các bài toán bin packing 1D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C72BA9D-DB03-32BD-33CD-CE784D3B4546}"/>
              </a:ext>
            </a:extLst>
          </p:cNvPr>
          <p:cNvSpPr/>
          <p:nvPr/>
        </p:nvSpPr>
        <p:spPr>
          <a:xfrm>
            <a:off x="9725025" y="5372219"/>
            <a:ext cx="3305175" cy="1199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7D6E2-254D-595B-CEEE-8213B883AF1B}"/>
              </a:ext>
            </a:extLst>
          </p:cNvPr>
          <p:cNvSpPr/>
          <p:nvPr/>
        </p:nvSpPr>
        <p:spPr>
          <a:xfrm>
            <a:off x="9725025" y="4343281"/>
            <a:ext cx="1647825" cy="1015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5B4282-CDF4-773D-7709-8A26617E76D3}"/>
              </a:ext>
            </a:extLst>
          </p:cNvPr>
          <p:cNvSpPr/>
          <p:nvPr/>
        </p:nvSpPr>
        <p:spPr>
          <a:xfrm>
            <a:off x="11382375" y="4677846"/>
            <a:ext cx="1647825" cy="6943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2BD160-E52E-565F-6CFA-F6056C059618}"/>
              </a:ext>
            </a:extLst>
          </p:cNvPr>
          <p:cNvSpPr/>
          <p:nvPr/>
        </p:nvSpPr>
        <p:spPr>
          <a:xfrm>
            <a:off x="11382375" y="3976863"/>
            <a:ext cx="1647825" cy="6943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A41AC6-BE60-A010-5245-D5EABADB7464}"/>
              </a:ext>
            </a:extLst>
          </p:cNvPr>
          <p:cNvSpPr/>
          <p:nvPr/>
        </p:nvSpPr>
        <p:spPr>
          <a:xfrm>
            <a:off x="9725025" y="3648907"/>
            <a:ext cx="828675" cy="694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B9BCC9-E6F6-D292-A5DF-3123285DF71F}"/>
              </a:ext>
            </a:extLst>
          </p:cNvPr>
          <p:cNvSpPr/>
          <p:nvPr/>
        </p:nvSpPr>
        <p:spPr>
          <a:xfrm>
            <a:off x="10544175" y="3781425"/>
            <a:ext cx="828675" cy="5618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816BF6-A56E-EAD0-DC9A-D383EB0200EB}"/>
              </a:ext>
            </a:extLst>
          </p:cNvPr>
          <p:cNvSpPr/>
          <p:nvPr/>
        </p:nvSpPr>
        <p:spPr>
          <a:xfrm>
            <a:off x="10544174" y="3212961"/>
            <a:ext cx="828675" cy="5618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F35553-1E1B-97E5-5AB8-9BBF1C8D2593}"/>
              </a:ext>
            </a:extLst>
          </p:cNvPr>
          <p:cNvSpPr/>
          <p:nvPr/>
        </p:nvSpPr>
        <p:spPr>
          <a:xfrm>
            <a:off x="11382375" y="3406581"/>
            <a:ext cx="828675" cy="5618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14A562-0D5E-74AE-29CD-1C29E78ACC63}"/>
              </a:ext>
            </a:extLst>
          </p:cNvPr>
          <p:cNvSpPr/>
          <p:nvPr/>
        </p:nvSpPr>
        <p:spPr>
          <a:xfrm>
            <a:off x="12201525" y="3274063"/>
            <a:ext cx="828675" cy="694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4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394466"/>
            <a:ext cx="90909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Nội dung chính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PTAS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Giải thích về thuật toán xấp xỉ đa thức.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E-TSP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Lý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thuyết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xấp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xỉ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đa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thức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của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S.Arora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bài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toán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người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đưa</a:t>
            </a: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noProof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hàng</a:t>
            </a: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trong không gian Euclid.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42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1362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Mở rộng các ý tưởng chính của Arora để áp dụng cho bài toán 2D Bin packing.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Ý tưởng chính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bin làm đôi tại các điểm nhất định, thành 2 bài toán con.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291358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Mục tiêu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Giải quyết bài toán trong thời gian đa thức, với sai số biết trước.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Biến bài toán bin packing 2D thành các bài toán bin packing 1D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C72BA9D-DB03-32BD-33CD-CE784D3B4546}"/>
              </a:ext>
            </a:extLst>
          </p:cNvPr>
          <p:cNvSpPr/>
          <p:nvPr/>
        </p:nvSpPr>
        <p:spPr>
          <a:xfrm>
            <a:off x="9725025" y="4622661"/>
            <a:ext cx="3305175" cy="19489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7D6E2-254D-595B-CEEE-8213B883AF1B}"/>
              </a:ext>
            </a:extLst>
          </p:cNvPr>
          <p:cNvSpPr/>
          <p:nvPr/>
        </p:nvSpPr>
        <p:spPr>
          <a:xfrm>
            <a:off x="9725025" y="3277076"/>
            <a:ext cx="1647825" cy="13455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A41AC6-BE60-A010-5245-D5EABADB7464}"/>
              </a:ext>
            </a:extLst>
          </p:cNvPr>
          <p:cNvSpPr/>
          <p:nvPr/>
        </p:nvSpPr>
        <p:spPr>
          <a:xfrm>
            <a:off x="9725025" y="2122528"/>
            <a:ext cx="828675" cy="1154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8A7AC-92AE-AF9A-A265-83DE43888D45}"/>
              </a:ext>
            </a:extLst>
          </p:cNvPr>
          <p:cNvSpPr/>
          <p:nvPr/>
        </p:nvSpPr>
        <p:spPr>
          <a:xfrm>
            <a:off x="9725025" y="2796659"/>
            <a:ext cx="659945" cy="481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AE5EC-51B4-2898-F52C-6C84CC30DDD3}"/>
              </a:ext>
            </a:extLst>
          </p:cNvPr>
          <p:cNvSpPr/>
          <p:nvPr/>
        </p:nvSpPr>
        <p:spPr>
          <a:xfrm>
            <a:off x="9725024" y="2566868"/>
            <a:ext cx="736147" cy="221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BC23F0-C163-6601-DA46-6AB1B643CF84}"/>
              </a:ext>
            </a:extLst>
          </p:cNvPr>
          <p:cNvSpPr/>
          <p:nvPr/>
        </p:nvSpPr>
        <p:spPr>
          <a:xfrm>
            <a:off x="9725025" y="2259211"/>
            <a:ext cx="736147" cy="311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F5D68-D9CA-5CAF-8B6D-4FBAFA305CDD}"/>
              </a:ext>
            </a:extLst>
          </p:cNvPr>
          <p:cNvSpPr/>
          <p:nvPr/>
        </p:nvSpPr>
        <p:spPr>
          <a:xfrm>
            <a:off x="9725025" y="3896797"/>
            <a:ext cx="1476375" cy="7258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EF66D1-4A95-2360-B86F-CFCE59BAF58F}"/>
              </a:ext>
            </a:extLst>
          </p:cNvPr>
          <p:cNvSpPr/>
          <p:nvPr/>
        </p:nvSpPr>
        <p:spPr>
          <a:xfrm>
            <a:off x="9722983" y="3513995"/>
            <a:ext cx="1391331" cy="393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9195EC-2A7E-F3D2-50A2-FAFF19A0AEEC}"/>
              </a:ext>
            </a:extLst>
          </p:cNvPr>
          <p:cNvSpPr/>
          <p:nvPr/>
        </p:nvSpPr>
        <p:spPr>
          <a:xfrm>
            <a:off x="9722983" y="3282175"/>
            <a:ext cx="1554617" cy="221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EA6DC2-B0DE-F712-FBDA-5C2AA93D213D}"/>
              </a:ext>
            </a:extLst>
          </p:cNvPr>
          <p:cNvSpPr/>
          <p:nvPr/>
        </p:nvSpPr>
        <p:spPr>
          <a:xfrm>
            <a:off x="9720262" y="5505450"/>
            <a:ext cx="2872145" cy="1085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7174E-EC3F-4248-4A78-0D839C9E4F98}"/>
              </a:ext>
            </a:extLst>
          </p:cNvPr>
          <p:cNvSpPr/>
          <p:nvPr/>
        </p:nvSpPr>
        <p:spPr>
          <a:xfrm>
            <a:off x="9725026" y="5070453"/>
            <a:ext cx="2739118" cy="443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433C10-E3C7-22BB-33B0-C2086A25DB6C}"/>
              </a:ext>
            </a:extLst>
          </p:cNvPr>
          <p:cNvSpPr/>
          <p:nvPr/>
        </p:nvSpPr>
        <p:spPr>
          <a:xfrm>
            <a:off x="9720262" y="4622662"/>
            <a:ext cx="2983367" cy="4477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3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Khoảng chia</a:t>
            </a:r>
            <a:endParaRPr lang="en-US" sz="218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5"/>
              <p:cNvSpPr/>
              <p:nvPr/>
            </p:nvSpPr>
            <p:spPr>
              <a:xfrm>
                <a:off x="2267783" y="3277076"/>
                <a:ext cx="4706541" cy="1066205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Chọn lấy các vật phẩm có chiều dài</a:t>
                </a:r>
              </a:p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50" b="0" i="0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50" b="0" i="0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50" b="0" i="0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i</m:t>
                        </m:r>
                      </m:sub>
                    </m:sSub>
                    <m:r>
                      <a:rPr lang="en-US" sz="1750" b="0" i="0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 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∈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(</m:t>
                    </m:r>
                    <m:f>
                      <m:fPr>
                        <m:ctrlP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</m:ctrlPr>
                      </m:fPr>
                      <m:num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𝑎</m:t>
                        </m:r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−</m:t>
                        </m:r>
                        <m:r>
                          <a:rPr lang="en-US" sz="1750" i="1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  <m:t>𝜀</m:t>
                        </m:r>
                      </m:num>
                      <m:den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𝑘</m:t>
                        </m:r>
                      </m:den>
                    </m:f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 ,</m:t>
                    </m:r>
                    <m:f>
                      <m:fPr>
                        <m:ctrlP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</m:ctrlPr>
                      </m:fPr>
                      <m:num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𝑘</m:t>
                        </m:r>
                      </m:den>
                    </m:f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)</m:t>
                    </m:r>
                  </m:oMath>
                </a14:m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. Với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𝑘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=1, 2,…</m:t>
                    </m:r>
                  </m:oMath>
                </a14:m>
                <a:endParaRPr lang="en-US" sz="1750" dirty="0"/>
              </a:p>
            </p:txBody>
          </p:sp>
        </mc:Choice>
        <mc:Fallback>
          <p:sp>
            <p:nvSpPr>
              <p:cNvPr id="7" name="Tex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83" y="3277076"/>
                <a:ext cx="4706541" cy="1066205"/>
              </a:xfrm>
              <a:prstGeom prst="rect">
                <a:avLst/>
              </a:prstGeom>
              <a:blipFill>
                <a:blip r:embed="rId3"/>
                <a:stretch>
                  <a:fillRect l="-90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hape 9"/>
          <p:cNvSpPr/>
          <p:nvPr/>
        </p:nvSpPr>
        <p:spPr>
          <a:xfrm>
            <a:off x="2037993" y="4795242"/>
            <a:ext cx="5166122" cy="2291358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Ý nghĩa</a:t>
            </a:r>
            <a:endParaRPr lang="en-US" sz="218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11"/>
              <p:cNvSpPr/>
              <p:nvPr/>
            </p:nvSpPr>
            <p:spPr>
              <a:xfrm>
                <a:off x="2267783" y="5505450"/>
                <a:ext cx="4706541" cy="1066205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>
                  <a:lnSpc>
                    <a:spcPts val="2799"/>
                  </a:lnSpc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Ước lượng được sai số theo chiều ngang</a:t>
                </a:r>
              </a:p>
              <a:p>
                <a:pPr>
                  <a:lnSpc>
                    <a:spcPts val="2799"/>
                  </a:lnSpc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50" b="0" i="0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</m:ctrlPr>
                      </m:dPr>
                      <m:e>
                        <m:r>
                          <a:rPr lang="en-US" sz="175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  <m:t>1</m:t>
                        </m:r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  <m:t>+</m:t>
                        </m:r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  <m:t>𝜀</m:t>
                        </m:r>
                      </m:e>
                    </m:d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−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𝑂𝑃𝑇</m:t>
                    </m:r>
                  </m:oMath>
                </a14:m>
                <a:endParaRPr lang="en-US" sz="1750" dirty="0"/>
              </a:p>
            </p:txBody>
          </p:sp>
        </mc:Choice>
        <mc:Fallback>
          <p:sp>
            <p:nvSpPr>
              <p:cNvPr id="13" name="Tex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83" y="5505450"/>
                <a:ext cx="4706541" cy="1066205"/>
              </a:xfrm>
              <a:prstGeom prst="rect">
                <a:avLst/>
              </a:prstGeom>
              <a:blipFill>
                <a:blip r:embed="rId4"/>
                <a:stretch>
                  <a:fillRect l="-90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0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9" name="Picture 8" descr="A red and blue dotted pattern&#10;&#10;Description automatically generated">
            <a:extLst>
              <a:ext uri="{FF2B5EF4-FFF2-40B4-BE49-F238E27FC236}">
                <a16:creationId xmlns:a16="http://schemas.microsoft.com/office/drawing/2014/main" id="{7C5DADE3-4D97-D755-F571-E7892C626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0765" y="2262073"/>
            <a:ext cx="6343144" cy="48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08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2D Bin packing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Bài toán con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Sau khi chia đôi bin, coi 2 bin con đó như một bin riêng cần được sắp xếp.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291358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Tối ưu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Sử dụng max-heap để xếp các item mới trong thời gian O(log(n))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C72BA9D-DB03-32BD-33CD-CE784D3B4546}"/>
              </a:ext>
            </a:extLst>
          </p:cNvPr>
          <p:cNvSpPr/>
          <p:nvPr/>
        </p:nvSpPr>
        <p:spPr>
          <a:xfrm>
            <a:off x="9725025" y="1568530"/>
            <a:ext cx="3305175" cy="1199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E15B5-A378-B04E-57D5-DCDA7ABBB6AC}"/>
              </a:ext>
            </a:extLst>
          </p:cNvPr>
          <p:cNvSpPr/>
          <p:nvPr/>
        </p:nvSpPr>
        <p:spPr>
          <a:xfrm>
            <a:off x="9725025" y="345688"/>
            <a:ext cx="3305175" cy="2422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1927E-EF9A-639A-71BD-74B2F99EF265}"/>
              </a:ext>
            </a:extLst>
          </p:cNvPr>
          <p:cNvSpPr/>
          <p:nvPr/>
        </p:nvSpPr>
        <p:spPr>
          <a:xfrm>
            <a:off x="9725025" y="4575646"/>
            <a:ext cx="3305175" cy="119943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D6EA2-47F2-E545-3A08-01E0145B3C6C}"/>
              </a:ext>
            </a:extLst>
          </p:cNvPr>
          <p:cNvSpPr/>
          <p:nvPr/>
        </p:nvSpPr>
        <p:spPr>
          <a:xfrm>
            <a:off x="9725025" y="3352804"/>
            <a:ext cx="3305175" cy="24222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60A5A0-52EE-DF59-27CA-2727A5F1012B}"/>
              </a:ext>
            </a:extLst>
          </p:cNvPr>
          <p:cNvCxnSpPr>
            <a:stCxn id="10" idx="0"/>
            <a:endCxn id="9" idx="0"/>
          </p:cNvCxnSpPr>
          <p:nvPr/>
        </p:nvCxnSpPr>
        <p:spPr>
          <a:xfrm>
            <a:off x="11377613" y="3352804"/>
            <a:ext cx="0" cy="1222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9421A6-8228-1EF4-A2E3-865CA53719F2}"/>
              </a:ext>
            </a:extLst>
          </p:cNvPr>
          <p:cNvSpPr/>
          <p:nvPr/>
        </p:nvSpPr>
        <p:spPr>
          <a:xfrm>
            <a:off x="9511179" y="6482651"/>
            <a:ext cx="1652588" cy="12228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C9C78-8CBF-ABDE-427C-94714EA0EC54}"/>
              </a:ext>
            </a:extLst>
          </p:cNvPr>
          <p:cNvSpPr/>
          <p:nvPr/>
        </p:nvSpPr>
        <p:spPr>
          <a:xfrm>
            <a:off x="11737968" y="6482651"/>
            <a:ext cx="1652588" cy="12228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879E-6BD6-2586-EF5E-A6251300B896}"/>
              </a:ext>
            </a:extLst>
          </p:cNvPr>
          <p:cNvSpPr/>
          <p:nvPr/>
        </p:nvSpPr>
        <p:spPr>
          <a:xfrm>
            <a:off x="9515943" y="7128089"/>
            <a:ext cx="1456858" cy="5774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DCE5B-7B10-179F-7991-2B0973548E66}"/>
              </a:ext>
            </a:extLst>
          </p:cNvPr>
          <p:cNvSpPr/>
          <p:nvPr/>
        </p:nvSpPr>
        <p:spPr>
          <a:xfrm>
            <a:off x="11740349" y="7370956"/>
            <a:ext cx="1406939" cy="3213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D960B-2FFB-5A68-BAC1-5F5F0B320151}"/>
              </a:ext>
            </a:extLst>
          </p:cNvPr>
          <p:cNvSpPr/>
          <p:nvPr/>
        </p:nvSpPr>
        <p:spPr>
          <a:xfrm>
            <a:off x="11740349" y="6846849"/>
            <a:ext cx="1529602" cy="5227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PTAS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b="1">
                <a:solidFill>
                  <a:srgbClr val="333F70"/>
                </a:solidFill>
                <a:latin typeface="Unbounded" pitchFamily="34" charset="0"/>
              </a:rPr>
              <a:t>Polynomial Time Approximation Scheme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Định nghĩa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Là một họ các thuật toán xấp xỉ để giải một bài toán cụ thể.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37013" y="2983587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18234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Độ chính xác</a:t>
            </a:r>
            <a:endParaRPr lang="en-US" sz="218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10"/>
              <p:cNvSpPr/>
              <p:nvPr/>
            </p:nvSpPr>
            <p:spPr>
              <a:xfrm>
                <a:off x="8148399" y="3498652"/>
                <a:ext cx="4444008" cy="1421606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Biết trước sai số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𝜀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&gt;0</m:t>
                    </m:r>
                  </m:oMath>
                </a14:m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.</a:t>
                </a:r>
              </a:p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Kết quả thuật toán: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</m:ctrlPr>
                      </m:dPr>
                      <m:e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Open Sans" pitchFamily="34" charset="-122"/>
                            <a:cs typeface="Open Sans" pitchFamily="34" charset="-120"/>
                          </a:rPr>
                          <m:t>1+</m:t>
                        </m:r>
                        <m:r>
                          <a:rPr lang="en-US" sz="1750" b="0" i="1" smtClean="0">
                            <a:solidFill>
                              <a:srgbClr val="333F7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itchFamily="34" charset="-120"/>
                          </a:rPr>
                          <m:t>𝜀</m:t>
                        </m:r>
                      </m:e>
                    </m:d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Open Sans" pitchFamily="34" charset="-122"/>
                        <a:cs typeface="Open Sans" pitchFamily="34" charset="-120"/>
                      </a:rPr>
                      <m:t>𝑂𝑃𝑇</m:t>
                    </m:r>
                  </m:oMath>
                </a14:m>
                <a:endParaRPr lang="en-US" sz="175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endParaRPr>
              </a:p>
              <a:p>
                <a:pPr marL="0" indent="0">
                  <a:lnSpc>
                    <a:spcPts val="2799"/>
                  </a:lnSpc>
                  <a:buNone/>
                </a:pPr>
                <a:endParaRPr lang="en-US" sz="1750"/>
              </a:p>
            </p:txBody>
          </p:sp>
        </mc:Choice>
        <mc:Fallback xmlns="">
          <p:sp>
            <p:nvSpPr>
              <p:cNvPr id="12" name="Tex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399" y="3498652"/>
                <a:ext cx="4444008" cy="1421606"/>
              </a:xfrm>
              <a:prstGeom prst="rect">
                <a:avLst/>
              </a:prstGeom>
              <a:blipFill>
                <a:blip r:embed="rId3"/>
                <a:stretch>
                  <a:fillRect l="-96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148126" y="5357693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3676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Độ phức tạp</a:t>
            </a:r>
            <a:endParaRPr lang="en-US" sz="218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14"/>
              <p:cNvSpPr/>
              <p:nvPr/>
            </p:nvSpPr>
            <p:spPr>
              <a:xfrm>
                <a:off x="2760107" y="5872758"/>
                <a:ext cx="4444008" cy="1421606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>
                  <a:lnSpc>
                    <a:spcPts val="2799"/>
                  </a:lnSpc>
                  <a:buNone/>
                </a:pPr>
                <a:r>
                  <a:rPr lang="en-US" sz="175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Thời gian đa thức với mọi 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𝜀</m:t>
                    </m:r>
                    <m:r>
                      <a:rPr lang="en-US" sz="1750" b="0" i="1" smtClean="0">
                        <a:solidFill>
                          <a:srgbClr val="333F7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Open Sans" pitchFamily="34" charset="-120"/>
                      </a:rPr>
                      <m:t>&gt;0 </m:t>
                    </m:r>
                  </m:oMath>
                </a14:m>
                <a:r>
                  <a:rPr lang="en-US" sz="1750"/>
                  <a:t>cho trước.</a:t>
                </a:r>
                <a:endParaRPr lang="en-US" sz="1750" dirty="0"/>
              </a:p>
            </p:txBody>
          </p:sp>
        </mc:Choice>
        <mc:Fallback xmlns="">
          <p:sp>
            <p:nvSpPr>
              <p:cNvPr id="16" name="Tex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107" y="5872758"/>
                <a:ext cx="4444008" cy="1421606"/>
              </a:xfrm>
              <a:prstGeom prst="rect">
                <a:avLst/>
              </a:prstGeom>
              <a:blipFill>
                <a:blip r:embed="rId4"/>
                <a:stretch>
                  <a:fillRect l="-96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32727" y="5357693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38330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Ý nghĩa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Giải các bài toán NP-hard với sai số biết trước, trong thời gian đa thức.</a:t>
            </a:r>
            <a:endParaRPr lang="en-US" sz="1750" dirty="0"/>
          </a:p>
        </p:txBody>
      </p:sp>
      <p:pic>
        <p:nvPicPr>
          <p:cNvPr id="21" name="Image 0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428155"/>
            <a:ext cx="98055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Euclidean TSP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Đầu vào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Một tập các điểm trong không gian Euclid.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7783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Mục tiêu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Tìm đường đi ngắn nhắt đi qua mọi điểm và quay về điểm xuất phát.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9" name="Picture 18" descr="Red dots on a black background&#10;&#10;Description automatically generated">
            <a:extLst>
              <a:ext uri="{FF2B5EF4-FFF2-40B4-BE49-F238E27FC236}">
                <a16:creationId xmlns:a16="http://schemas.microsoft.com/office/drawing/2014/main" id="{769FD8BB-1513-D4BB-DAD5-596DF2878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869" y="2639329"/>
            <a:ext cx="4150470" cy="386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00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Ví dụ thúc đẩy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b="1">
                <a:solidFill>
                  <a:srgbClr val="333F70"/>
                </a:solidFill>
                <a:latin typeface="Unbounded" pitchFamily="34" charset="0"/>
              </a:rPr>
              <a:t>Euclidean TSP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Nhận xét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Một đường đi tối ưu toàn cục phải tối ưu địa phương.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Phương hướng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2" name="Picture 21" descr="Red dots on a black background&#10;&#10;Description automatically generated">
            <a:extLst>
              <a:ext uri="{FF2B5EF4-FFF2-40B4-BE49-F238E27FC236}">
                <a16:creationId xmlns:a16="http://schemas.microsoft.com/office/drawing/2014/main" id="{6AC7803D-609B-0837-F8B8-98E47861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869" y="2639329"/>
            <a:ext cx="4150470" cy="386748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36D05D-E4EF-81C5-0B67-058901F17782}"/>
              </a:ext>
            </a:extLst>
          </p:cNvPr>
          <p:cNvSpPr/>
          <p:nvPr/>
        </p:nvSpPr>
        <p:spPr>
          <a:xfrm>
            <a:off x="10703169" y="5029020"/>
            <a:ext cx="1594339" cy="157693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47997FEF-1A36-D9C3-B6F8-2FE42115168C}"/>
              </a:ext>
            </a:extLst>
          </p:cNvPr>
          <p:cNvSpPr/>
          <p:nvPr/>
        </p:nvSpPr>
        <p:spPr>
          <a:xfrm rot="2700000">
            <a:off x="12172077" y="5051000"/>
            <a:ext cx="250865" cy="260356"/>
          </a:xfrm>
          <a:prstGeom prst="plus">
            <a:avLst>
              <a:gd name="adj" fmla="val 36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F7D6492-D1DE-C1CA-6B1D-2B6BF671B600}"/>
              </a:ext>
            </a:extLst>
          </p:cNvPr>
          <p:cNvSpPr/>
          <p:nvPr/>
        </p:nvSpPr>
        <p:spPr>
          <a:xfrm rot="2700000">
            <a:off x="10577736" y="5398785"/>
            <a:ext cx="250865" cy="260356"/>
          </a:xfrm>
          <a:prstGeom prst="plus">
            <a:avLst>
              <a:gd name="adj" fmla="val 36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8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Ví dụ thúc đẩy</a:t>
            </a:r>
          </a:p>
          <a:p>
            <a:pPr marL="0" indent="0">
              <a:lnSpc>
                <a:spcPts val="5468"/>
              </a:lnSpc>
              <a:buNone/>
            </a:pPr>
            <a:r>
              <a:rPr lang="en-US" sz="2800" b="1">
                <a:solidFill>
                  <a:srgbClr val="333F70"/>
                </a:solidFill>
                <a:latin typeface="Unbounded" pitchFamily="34" charset="0"/>
              </a:rPr>
              <a:t>Euclidean TSP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Nhận xét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Một đường đi tối ưu toàn cục phải tối ưu địa phương.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Phương hướng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4D0B03-E50E-2234-59ED-AEF431E49E89}"/>
              </a:ext>
            </a:extLst>
          </p:cNvPr>
          <p:cNvSpPr/>
          <p:nvPr/>
        </p:nvSpPr>
        <p:spPr>
          <a:xfrm>
            <a:off x="8296824" y="1395759"/>
            <a:ext cx="5240866" cy="5118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1CAEC-9E86-E859-CCCF-452D7C25115B}"/>
              </a:ext>
            </a:extLst>
          </p:cNvPr>
          <p:cNvSpPr/>
          <p:nvPr/>
        </p:nvSpPr>
        <p:spPr>
          <a:xfrm>
            <a:off x="9042401" y="336542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4B761-2BF5-5232-0013-C2A1B0051B33}"/>
              </a:ext>
            </a:extLst>
          </p:cNvPr>
          <p:cNvSpPr/>
          <p:nvPr/>
        </p:nvSpPr>
        <p:spPr>
          <a:xfrm>
            <a:off x="12988278" y="232398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3A49DC-9114-02BB-4126-2B214ECEA2B3}"/>
              </a:ext>
            </a:extLst>
          </p:cNvPr>
          <p:cNvSpPr/>
          <p:nvPr/>
        </p:nvSpPr>
        <p:spPr>
          <a:xfrm>
            <a:off x="9398001" y="498179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ABB23-251A-3B84-A4C5-997F550F6610}"/>
              </a:ext>
            </a:extLst>
          </p:cNvPr>
          <p:cNvSpPr/>
          <p:nvPr/>
        </p:nvSpPr>
        <p:spPr>
          <a:xfrm>
            <a:off x="10445942" y="445646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0EB24-2873-4414-94DC-B920F2487160}"/>
              </a:ext>
            </a:extLst>
          </p:cNvPr>
          <p:cNvSpPr/>
          <p:nvPr/>
        </p:nvSpPr>
        <p:spPr>
          <a:xfrm>
            <a:off x="12377658" y="5440063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62515803-1D8D-CAAB-D331-31463117618B}"/>
              </a:ext>
            </a:extLst>
          </p:cNvPr>
          <p:cNvSpPr/>
          <p:nvPr/>
        </p:nvSpPr>
        <p:spPr>
          <a:xfrm rot="2700000">
            <a:off x="8188783" y="2757027"/>
            <a:ext cx="250865" cy="260356"/>
          </a:xfrm>
          <a:prstGeom prst="plus">
            <a:avLst>
              <a:gd name="adj" fmla="val 36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28E977E8-9CF6-BA87-0B75-FBB33ADD8B20}"/>
              </a:ext>
            </a:extLst>
          </p:cNvPr>
          <p:cNvSpPr/>
          <p:nvPr/>
        </p:nvSpPr>
        <p:spPr>
          <a:xfrm rot="2700000">
            <a:off x="13412257" y="1912634"/>
            <a:ext cx="250865" cy="260356"/>
          </a:xfrm>
          <a:prstGeom prst="plus">
            <a:avLst>
              <a:gd name="adj" fmla="val 367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Tiền xử lý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mất tổng quát, làm tròn tọa độ.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Chia nhỏ bài toán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 đến khi gặp trường hợp cơ bản nhất.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3" name="Picture 22" descr="A grid with black and blue dots&#10;&#10;Description automatically generated">
            <a:extLst>
              <a:ext uri="{FF2B5EF4-FFF2-40B4-BE49-F238E27FC236}">
                <a16:creationId xmlns:a16="http://schemas.microsoft.com/office/drawing/2014/main" id="{15576B4B-998D-82F7-D9EE-B41481053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049" y="2108873"/>
            <a:ext cx="4131468" cy="41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Tiền xử lý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mất tổng quát, làm tròn tọa độ.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Chia nhỏ bài toán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 đến khi gặp trường hợp cơ bản nhất.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4D0B03-E50E-2234-59ED-AEF431E49E89}"/>
              </a:ext>
            </a:extLst>
          </p:cNvPr>
          <p:cNvSpPr/>
          <p:nvPr/>
        </p:nvSpPr>
        <p:spPr>
          <a:xfrm>
            <a:off x="8296824" y="1395759"/>
            <a:ext cx="5240866" cy="5118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1CAEC-9E86-E859-CCCF-452D7C25115B}"/>
              </a:ext>
            </a:extLst>
          </p:cNvPr>
          <p:cNvSpPr/>
          <p:nvPr/>
        </p:nvSpPr>
        <p:spPr>
          <a:xfrm>
            <a:off x="9567577" y="199077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4B761-2BF5-5232-0013-C2A1B0051B33}"/>
              </a:ext>
            </a:extLst>
          </p:cNvPr>
          <p:cNvSpPr/>
          <p:nvPr/>
        </p:nvSpPr>
        <p:spPr>
          <a:xfrm>
            <a:off x="12064353" y="259505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3A49DC-9114-02BB-4126-2B214ECEA2B3}"/>
              </a:ext>
            </a:extLst>
          </p:cNvPr>
          <p:cNvSpPr/>
          <p:nvPr/>
        </p:nvSpPr>
        <p:spPr>
          <a:xfrm>
            <a:off x="9220201" y="5274725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ABB23-251A-3B84-A4C5-997F550F6610}"/>
              </a:ext>
            </a:extLst>
          </p:cNvPr>
          <p:cNvSpPr/>
          <p:nvPr/>
        </p:nvSpPr>
        <p:spPr>
          <a:xfrm>
            <a:off x="10176933" y="441898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0EB24-2873-4414-94DC-B920F2487160}"/>
              </a:ext>
            </a:extLst>
          </p:cNvPr>
          <p:cNvSpPr/>
          <p:nvPr/>
        </p:nvSpPr>
        <p:spPr>
          <a:xfrm>
            <a:off x="12392779" y="5440063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3523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Arora PTAS</a:t>
            </a:r>
          </a:p>
        </p:txBody>
      </p:sp>
      <p:sp>
        <p:nvSpPr>
          <p:cNvPr id="5" name="Shape 3"/>
          <p:cNvSpPr/>
          <p:nvPr/>
        </p:nvSpPr>
        <p:spPr>
          <a:xfrm>
            <a:off x="2037993" y="294191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1228" y="298358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1823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Tiền xử lý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498652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mất tổng quát, làm tròn tọa độ.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37993" y="50290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2148721" y="5070691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2760107" y="5105339"/>
            <a:ext cx="30128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>
                <a:solidFill>
                  <a:srgbClr val="333F70"/>
                </a:solidFill>
                <a:latin typeface="Unbounded" pitchFamily="34" charset="0"/>
              </a:rPr>
              <a:t>Chia nhỏ bài toán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2760107" y="558575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Chia nhỏ bài toán đến khi gặp trường hợp cơ bản nhất.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4D0B03-E50E-2234-59ED-AEF431E49E89}"/>
              </a:ext>
            </a:extLst>
          </p:cNvPr>
          <p:cNvSpPr/>
          <p:nvPr/>
        </p:nvSpPr>
        <p:spPr>
          <a:xfrm>
            <a:off x="8296824" y="1395759"/>
            <a:ext cx="5240866" cy="5118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91CAEC-9E86-E859-CCCF-452D7C25115B}"/>
              </a:ext>
            </a:extLst>
          </p:cNvPr>
          <p:cNvSpPr/>
          <p:nvPr/>
        </p:nvSpPr>
        <p:spPr>
          <a:xfrm>
            <a:off x="9567577" y="199077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84B761-2BF5-5232-0013-C2A1B0051B33}"/>
              </a:ext>
            </a:extLst>
          </p:cNvPr>
          <p:cNvSpPr/>
          <p:nvPr/>
        </p:nvSpPr>
        <p:spPr>
          <a:xfrm>
            <a:off x="12064353" y="2595051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3A49DC-9114-02BB-4126-2B214ECEA2B3}"/>
              </a:ext>
            </a:extLst>
          </p:cNvPr>
          <p:cNvSpPr/>
          <p:nvPr/>
        </p:nvSpPr>
        <p:spPr>
          <a:xfrm>
            <a:off x="9220201" y="5274725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7ABB23-251A-3B84-A4C5-997F550F6610}"/>
              </a:ext>
            </a:extLst>
          </p:cNvPr>
          <p:cNvSpPr/>
          <p:nvPr/>
        </p:nvSpPr>
        <p:spPr>
          <a:xfrm>
            <a:off x="10176933" y="4418980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B0EB24-2873-4414-94DC-B920F2487160}"/>
              </a:ext>
            </a:extLst>
          </p:cNvPr>
          <p:cNvSpPr/>
          <p:nvPr/>
        </p:nvSpPr>
        <p:spPr>
          <a:xfrm>
            <a:off x="12392779" y="5440063"/>
            <a:ext cx="177800" cy="177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530C8-1612-C10D-5545-57EDB45D1B79}"/>
              </a:ext>
            </a:extLst>
          </p:cNvPr>
          <p:cNvCxnSpPr>
            <a:stCxn id="13" idx="2"/>
            <a:endCxn id="13" idx="0"/>
          </p:cNvCxnSpPr>
          <p:nvPr/>
        </p:nvCxnSpPr>
        <p:spPr>
          <a:xfrm flipV="1">
            <a:off x="10917257" y="1395759"/>
            <a:ext cx="0" cy="5118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43D730-95DA-1103-1766-27E5F70A808C}"/>
              </a:ext>
            </a:extLst>
          </p:cNvPr>
          <p:cNvCxnSpPr>
            <a:stCxn id="13" idx="1"/>
          </p:cNvCxnSpPr>
          <p:nvPr/>
        </p:nvCxnSpPr>
        <p:spPr>
          <a:xfrm>
            <a:off x="8296824" y="3954869"/>
            <a:ext cx="5240866" cy="3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4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778</Words>
  <Application>Microsoft Office PowerPoint</Application>
  <PresentationFormat>Custom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Hải Phạm Hoàng</cp:lastModifiedBy>
  <cp:revision>8</cp:revision>
  <dcterms:created xsi:type="dcterms:W3CDTF">2024-05-23T01:42:27Z</dcterms:created>
  <dcterms:modified xsi:type="dcterms:W3CDTF">2024-05-24T10:39:52Z</dcterms:modified>
</cp:coreProperties>
</file>