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E4F9-601E-875A-171F-0B081D85B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69872-0A63-06B4-8917-97DC3D34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B190-2F2E-DF74-2E24-318D0A3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1201-0B96-0C54-75DA-9BCC2945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674E-2958-43AE-86E9-75808D0A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FB77-6816-5467-2E5E-DBBD64B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40E02-CFBD-7DAC-0DDF-8B31F591D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B012-1C46-B106-6B3C-7FDD660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469D-2C5C-C414-0DBD-DC4E156A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351A-568E-F930-849F-7142B4B2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528C-3A65-8C46-2DAF-615188BB6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F6451-46FA-9245-BC86-B25B95A2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E55A-000D-3D67-816D-EE30988F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D553-3E75-9F46-2F9C-F3A4E27D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475C-22E6-3C2F-92B5-A3CE3341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204D-D9A2-2117-4230-E5673E7B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A9F6-564E-F2FF-F682-FE387D1C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9F56-17BE-5A4C-C364-86BE408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40C1-A37A-912E-A82A-FC216FB9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996A-EFF3-8136-0D74-CD7387F6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8356-26E6-8712-F036-6ECD0FB6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F8FB1-2FC2-9625-B455-21A61097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C857-800E-7E9F-FD43-70F298D8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EA57-41DE-71B2-B258-88C501BD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47C0-90C9-0AA1-906F-3A49B70C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43D-2930-204C-E25D-F3BD741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4506-CEEB-D063-992B-D0BC5C9D2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52BA-751B-82CA-C0C0-02C8431E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B2766-F5C2-C751-69C7-34D28F49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FA5B4-FD89-69AC-B42C-11C3819B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CBAB-F462-B80F-9585-6B50935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8F40-C0BC-7395-CDF0-566209CF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6DDA-3687-F4DE-DD33-8016DA71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13FF-E6BB-63CC-A8CE-515E0D5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26D9A-FA1F-24BF-13C4-82108E05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BC473-B632-82A3-B977-0C848AC14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E8AB2-88E3-34CD-EF67-4FF964E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D10E2-45A7-03DA-5EAD-2A28B7B2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A6B5F-731C-D7E2-F5BF-0E5527E8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4092-131D-3D0B-1D3C-5F5B4CF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3B8E1-1E09-09ED-8667-84D0E498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68A2D-BAD8-D45B-D124-45ABB544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6AA9E-CAB6-2308-4074-29BE0827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3CE80-5391-7AE0-F060-9C9FC836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172BD-3500-5FA7-0DC6-69AE96E3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F837-BD5A-4EC7-6AF0-50B53E7A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DF5C-B2B5-11E0-BFB7-8F792301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6D7D-4FE4-86BE-15DD-860A98E7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77294-308F-5B83-B0A5-3BD7CB68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B14A-86FD-A91D-FF73-B829A77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493F-0764-9928-F83A-E143063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E436-A09D-3995-A190-23BC825D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E141-0389-4B98-D55A-E7F67299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B22F5-313F-5DE6-1910-F74E6E01B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FC984-B95A-AAA6-16C2-012923247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E47C7-D53E-DB10-372F-FA7B784A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97D5-5C3E-0D6A-4275-AC7220B3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7DD29-94B3-7E9F-9A0D-DA5961E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ED5F-75C3-4E6B-0C49-EFF3246B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C502-942F-74D5-B3A6-3B1E99770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CEC6-09CB-BB9C-BDF8-2E34972C9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8E013-43E9-4FDD-A49D-3F98A79E54D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8149-D8A2-3106-D2AB-BAF9ED662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E0A7-54FE-B681-06F9-77655343A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E6C94-F998-4203-9E7E-1100158209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80C3E-B00A-02D2-DEAC-634155252F7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915787" y="63500"/>
            <a:ext cx="3889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78D7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[Open]</a:t>
            </a:r>
          </a:p>
        </p:txBody>
      </p:sp>
    </p:spTree>
    <p:extLst>
      <p:ext uri="{BB962C8B-B14F-4D97-AF65-F5344CB8AC3E}">
        <p14:creationId xmlns:p14="http://schemas.microsoft.com/office/powerpoint/2010/main" val="373534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C79F-6E64-180A-3418-F12D9B88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MOSc manuscript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31786-743C-2E7F-AEF3-A41981322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Hazwani Danil, 4/6/2025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34AA-03D8-9628-AEF5-3AEFC5D6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B80A-2087-3218-FC7B-2C4A43BC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Mean and range follow-up for PAMR, RAM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Expanded descriptive stats according to references paper.</a:t>
            </a:r>
          </a:p>
        </p:txBody>
      </p:sp>
    </p:spTree>
    <p:extLst>
      <p:ext uri="{BB962C8B-B14F-4D97-AF65-F5344CB8AC3E}">
        <p14:creationId xmlns:p14="http://schemas.microsoft.com/office/powerpoint/2010/main" val="4048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5FCF39-552A-1B10-358D-6E786E6DA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551707"/>
              </p:ext>
            </p:extLst>
          </p:nvPr>
        </p:nvGraphicFramePr>
        <p:xfrm>
          <a:off x="2320290" y="1257300"/>
          <a:ext cx="7795895" cy="2571751"/>
        </p:xfrm>
        <a:graphic>
          <a:graphicData uri="http://schemas.openxmlformats.org/drawingml/2006/table">
            <a:tbl>
              <a:tblPr firstRow="1" firstCol="1" bandRow="1"/>
              <a:tblGrid>
                <a:gridCol w="1674265">
                  <a:extLst>
                    <a:ext uri="{9D8B030D-6E8A-4147-A177-3AD203B41FA5}">
                      <a16:colId xmlns:a16="http://schemas.microsoft.com/office/drawing/2014/main" val="434865098"/>
                    </a:ext>
                  </a:extLst>
                </a:gridCol>
                <a:gridCol w="1530802">
                  <a:extLst>
                    <a:ext uri="{9D8B030D-6E8A-4147-A177-3AD203B41FA5}">
                      <a16:colId xmlns:a16="http://schemas.microsoft.com/office/drawing/2014/main" val="3683127087"/>
                    </a:ext>
                  </a:extLst>
                </a:gridCol>
                <a:gridCol w="1147707">
                  <a:extLst>
                    <a:ext uri="{9D8B030D-6E8A-4147-A177-3AD203B41FA5}">
                      <a16:colId xmlns:a16="http://schemas.microsoft.com/office/drawing/2014/main" val="2961171548"/>
                    </a:ext>
                  </a:extLst>
                </a:gridCol>
                <a:gridCol w="1147707">
                  <a:extLst>
                    <a:ext uri="{9D8B030D-6E8A-4147-A177-3AD203B41FA5}">
                      <a16:colId xmlns:a16="http://schemas.microsoft.com/office/drawing/2014/main" val="2584666440"/>
                    </a:ext>
                  </a:extLst>
                </a:gridCol>
                <a:gridCol w="1147707">
                  <a:extLst>
                    <a:ext uri="{9D8B030D-6E8A-4147-A177-3AD203B41FA5}">
                      <a16:colId xmlns:a16="http://schemas.microsoft.com/office/drawing/2014/main" val="693817285"/>
                    </a:ext>
                  </a:extLst>
                </a:gridCol>
                <a:gridCol w="1147707">
                  <a:extLst>
                    <a:ext uri="{9D8B030D-6E8A-4147-A177-3AD203B41FA5}">
                      <a16:colId xmlns:a16="http://schemas.microsoft.com/office/drawing/2014/main" val="3944749768"/>
                    </a:ext>
                  </a:extLst>
                </a:gridCol>
              </a:tblGrid>
              <a:tr h="109385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11979"/>
                  </a:ext>
                </a:extLst>
              </a:tr>
              <a:tr h="73894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 period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AMNR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12.59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3.14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28614"/>
                  </a:ext>
                </a:extLst>
              </a:tr>
              <a:tr h="7389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RAM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6.85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4.9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25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E3E27-FECD-C562-AF73-8C9C4784B25E}"/>
              </a:ext>
            </a:extLst>
          </p:cNvPr>
          <p:cNvSpPr txBox="1"/>
          <p:nvPr/>
        </p:nvSpPr>
        <p:spPr>
          <a:xfrm>
            <a:off x="2248853" y="3901699"/>
            <a:ext cx="6097904" cy="113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Nak value of mean follow-up time, range follow-up time for both.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pasti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SD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follow up period.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6D5BD9CC-D130-6D11-AD18-7AB77C88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470" y="182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B4D34-41D0-3055-A4D4-9F8CA50B1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8" y="80010"/>
            <a:ext cx="8930502" cy="6637422"/>
          </a:xfrm>
        </p:spPr>
      </p:pic>
    </p:spTree>
    <p:extLst>
      <p:ext uri="{BB962C8B-B14F-4D97-AF65-F5344CB8AC3E}">
        <p14:creationId xmlns:p14="http://schemas.microsoft.com/office/powerpoint/2010/main" val="38835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E729B6-97E6-BF8B-C3A1-C938365DE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16770"/>
              </p:ext>
            </p:extLst>
          </p:nvPr>
        </p:nvGraphicFramePr>
        <p:xfrm>
          <a:off x="278904" y="153170"/>
          <a:ext cx="6361926" cy="6696903"/>
        </p:xfrm>
        <a:graphic>
          <a:graphicData uri="http://schemas.openxmlformats.org/drawingml/2006/table">
            <a:tbl>
              <a:tblPr firstRow="1" firstCol="1" bandRow="1"/>
              <a:tblGrid>
                <a:gridCol w="1133161">
                  <a:extLst>
                    <a:ext uri="{9D8B030D-6E8A-4147-A177-3AD203B41FA5}">
                      <a16:colId xmlns:a16="http://schemas.microsoft.com/office/drawing/2014/main" val="1122896253"/>
                    </a:ext>
                  </a:extLst>
                </a:gridCol>
                <a:gridCol w="1133161">
                  <a:extLst>
                    <a:ext uri="{9D8B030D-6E8A-4147-A177-3AD203B41FA5}">
                      <a16:colId xmlns:a16="http://schemas.microsoft.com/office/drawing/2014/main" val="2566701638"/>
                    </a:ext>
                  </a:extLst>
                </a:gridCol>
                <a:gridCol w="1133161">
                  <a:extLst>
                    <a:ext uri="{9D8B030D-6E8A-4147-A177-3AD203B41FA5}">
                      <a16:colId xmlns:a16="http://schemas.microsoft.com/office/drawing/2014/main" val="3656242414"/>
                    </a:ext>
                  </a:extLst>
                </a:gridCol>
                <a:gridCol w="1026668">
                  <a:extLst>
                    <a:ext uri="{9D8B030D-6E8A-4147-A177-3AD203B41FA5}">
                      <a16:colId xmlns:a16="http://schemas.microsoft.com/office/drawing/2014/main" val="3070394622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1506399271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2307714372"/>
                    </a:ext>
                  </a:extLst>
                </a:gridCol>
                <a:gridCol w="102799">
                  <a:extLst>
                    <a:ext uri="{9D8B030D-6E8A-4147-A177-3AD203B41FA5}">
                      <a16:colId xmlns:a16="http://schemas.microsoft.com/office/drawing/2014/main" val="4065558638"/>
                    </a:ext>
                  </a:extLst>
                </a:gridCol>
                <a:gridCol w="173446">
                  <a:extLst>
                    <a:ext uri="{9D8B030D-6E8A-4147-A177-3AD203B41FA5}">
                      <a16:colId xmlns:a16="http://schemas.microsoft.com/office/drawing/2014/main" val="2249977627"/>
                    </a:ext>
                  </a:extLst>
                </a:gridCol>
              </a:tblGrid>
              <a:tr h="160193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Variables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Category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124138"/>
                  </a:ext>
                </a:extLst>
              </a:tr>
              <a:tr h="16019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AMNR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PAMR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94009"/>
                  </a:ext>
                </a:extLst>
              </a:tr>
              <a:tr h="16019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N= 16(%)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N=13 (%)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N=13 (%)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361918"/>
                  </a:ext>
                </a:extLst>
              </a:tr>
              <a:tr h="16536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Gender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 (75.0)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10529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(25.0)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 (76.9)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 (76.9)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20212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M:F ratio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3:1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1:3.3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3012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19142"/>
                  </a:ext>
                </a:extLst>
              </a:tr>
              <a:tr h="160193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10-19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5(31.25)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864251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20-29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5(31.25)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(15.4)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810475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30-39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1(6.25)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4(30.8)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94967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40-49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1(6.25)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164933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50-59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3(18.75)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2(15.4)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2(15.4)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87186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60-69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1(6.25)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585431"/>
                  </a:ext>
                </a:extLst>
              </a:tr>
              <a:tr h="320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70-79 years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72046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Mean 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31.3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37.2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758466"/>
                  </a:ext>
                </a:extLst>
              </a:tr>
              <a:tr h="320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Age range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12-62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14-64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22-72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745443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826221"/>
                  </a:ext>
                </a:extLst>
              </a:tr>
              <a:tr h="160193"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Known site of occurrence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Side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Right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 (43.8)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 (61.5)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 (69.2)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347756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Left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(25.0)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(30.8)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(30.8)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702351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Bilateral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 (31.2)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10025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50362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Subsite(s)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Anterior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(6.3)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62058"/>
                  </a:ext>
                </a:extLst>
              </a:tr>
              <a:tr h="160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Middle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17172"/>
                  </a:ext>
                </a:extLst>
              </a:tr>
              <a:tr h="165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Posterior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(12.5)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 (38.5)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 (46.1)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660555"/>
                  </a:ext>
                </a:extLst>
              </a:tr>
              <a:tr h="16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Mandible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 (31.2)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(30.8)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155205"/>
                  </a:ext>
                </a:extLst>
              </a:tr>
              <a:tr h="16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Bilateral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 (31.2)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77849"/>
                  </a:ext>
                </a:extLst>
              </a:tr>
              <a:tr h="16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Non specified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(18.8)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(15.3)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581628"/>
                  </a:ext>
                </a:extLst>
              </a:tr>
              <a:tr h="160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767296"/>
                  </a:ext>
                </a:extLst>
              </a:tr>
              <a:tr h="160142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Known treatment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Conservative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 (37.5)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11(84.6)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(15.4)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84650"/>
                  </a:ext>
                </a:extLst>
              </a:tr>
              <a:tr h="1601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 (56.3)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 (76.9)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143735"/>
                  </a:ext>
                </a:extLst>
              </a:tr>
              <a:tr h="1601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Non specified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(6.2)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622770"/>
                  </a:ext>
                </a:extLst>
              </a:tr>
              <a:tr h="16014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112597"/>
                  </a:ext>
                </a:extLst>
              </a:tr>
              <a:tr h="160142">
                <a:tc rowSpan="6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Known ameloblastoma histopathological variant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Follicular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 (31.3)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 (61.5)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 (46.1)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004147"/>
                  </a:ext>
                </a:extLst>
              </a:tr>
              <a:tr h="1601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Plexiform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 (56.3)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189652"/>
                  </a:ext>
                </a:extLst>
              </a:tr>
              <a:tr h="33129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Acanthomatous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(6.2)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37594"/>
                  </a:ext>
                </a:extLst>
              </a:tr>
              <a:tr h="1601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Basal cell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07159"/>
                  </a:ext>
                </a:extLst>
              </a:tr>
              <a:tr h="1601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Mixed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(6.2)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(15.4)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31737"/>
                  </a:ext>
                </a:extLst>
              </a:tr>
              <a:tr h="155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9" marR="5580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0231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CDC288-6307-AE99-8914-0D8F08016501}"/>
              </a:ext>
            </a:extLst>
          </p:cNvPr>
          <p:cNvSpPr txBox="1"/>
          <p:nvPr/>
        </p:nvSpPr>
        <p:spPr>
          <a:xfrm>
            <a:off x="7098030" y="1188720"/>
            <a:ext cx="4126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Nak follow mcm table stats </a:t>
            </a:r>
            <a:r>
              <a:rPr lang="en-US" dirty="0" err="1"/>
              <a:t>sebelah</a:t>
            </a:r>
            <a:r>
              <a:rPr lang="en-US" dirty="0"/>
              <a:t>. Add on % with recurrence, follow-up duration, HR (hazard ratio)- </a:t>
            </a:r>
            <a:r>
              <a:rPr lang="en-US" dirty="0" err="1"/>
              <a:t>tak</a:t>
            </a:r>
            <a:r>
              <a:rPr lang="en-US" dirty="0"/>
              <a:t> sure </a:t>
            </a:r>
            <a:r>
              <a:rPr lang="en-US" dirty="0" err="1"/>
              <a:t>kita</a:t>
            </a:r>
            <a:r>
              <a:rPr lang="en-US" dirty="0"/>
              <a:t> punya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. 95% CI  (lower &amp; higher), p-value. If possible </a:t>
            </a:r>
            <a:r>
              <a:rPr lang="en-US" dirty="0" err="1"/>
              <a:t>najmi</a:t>
            </a:r>
            <a:r>
              <a:rPr lang="en-US" dirty="0"/>
              <a:t> run stats </a:t>
            </a:r>
            <a:r>
              <a:rPr lang="en-US" dirty="0" err="1"/>
              <a:t>pastu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table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edit.</a:t>
            </a:r>
          </a:p>
        </p:txBody>
      </p:sp>
      <p:pic>
        <p:nvPicPr>
          <p:cNvPr id="2" name="Graphic 1" descr="Badge Tick1 with solid fill">
            <a:extLst>
              <a:ext uri="{FF2B5EF4-FFF2-40B4-BE49-F238E27FC236}">
                <a16:creationId xmlns:a16="http://schemas.microsoft.com/office/drawing/2014/main" id="{7CF54F19-3F98-F3F2-D9D8-C1B16D64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470" y="18288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4620-EA84-7F81-1B0D-9100A6DEA0ED}"/>
              </a:ext>
            </a:extLst>
          </p:cNvPr>
          <p:cNvSpPr txBox="1"/>
          <p:nvPr/>
        </p:nvSpPr>
        <p:spPr>
          <a:xfrm>
            <a:off x="7905149" y="455414"/>
            <a:ext cx="428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Refer Excel Tab - </a:t>
            </a:r>
            <a:r>
              <a:rPr lang="en-GB" sz="1800" b="1" i="0" u="none" strike="noStrike" dirty="0" err="1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LatestOutput</a:t>
            </a:r>
            <a:r>
              <a:rPr lang="en-GB" sz="1800" b="1" i="0" u="none" strike="noStrike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6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B953-33E9-8DE5-D744-1E631BBC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Demographic and clinicopathological characteristics- descriptive analysis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72EE35-6711-7396-3938-72082258A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366252"/>
              </p:ext>
            </p:extLst>
          </p:nvPr>
        </p:nvGraphicFramePr>
        <p:xfrm>
          <a:off x="1062990" y="880110"/>
          <a:ext cx="4983480" cy="7819590"/>
        </p:xfrm>
        <a:graphic>
          <a:graphicData uri="http://schemas.openxmlformats.org/drawingml/2006/table">
            <a:tbl>
              <a:tblPr firstRow="1" firstCol="1" bandRow="1"/>
              <a:tblGrid>
                <a:gridCol w="909963">
                  <a:extLst>
                    <a:ext uri="{9D8B030D-6E8A-4147-A177-3AD203B41FA5}">
                      <a16:colId xmlns:a16="http://schemas.microsoft.com/office/drawing/2014/main" val="2359881154"/>
                    </a:ext>
                  </a:extLst>
                </a:gridCol>
                <a:gridCol w="909963">
                  <a:extLst>
                    <a:ext uri="{9D8B030D-6E8A-4147-A177-3AD203B41FA5}">
                      <a16:colId xmlns:a16="http://schemas.microsoft.com/office/drawing/2014/main" val="1082259242"/>
                    </a:ext>
                  </a:extLst>
                </a:gridCol>
                <a:gridCol w="909963">
                  <a:extLst>
                    <a:ext uri="{9D8B030D-6E8A-4147-A177-3AD203B41FA5}">
                      <a16:colId xmlns:a16="http://schemas.microsoft.com/office/drawing/2014/main" val="3871585967"/>
                    </a:ext>
                  </a:extLst>
                </a:gridCol>
                <a:gridCol w="824445">
                  <a:extLst>
                    <a:ext uri="{9D8B030D-6E8A-4147-A177-3AD203B41FA5}">
                      <a16:colId xmlns:a16="http://schemas.microsoft.com/office/drawing/2014/main" val="4172029510"/>
                    </a:ext>
                  </a:extLst>
                </a:gridCol>
                <a:gridCol w="666327">
                  <a:extLst>
                    <a:ext uri="{9D8B030D-6E8A-4147-A177-3AD203B41FA5}">
                      <a16:colId xmlns:a16="http://schemas.microsoft.com/office/drawing/2014/main" val="2626183588"/>
                    </a:ext>
                  </a:extLst>
                </a:gridCol>
                <a:gridCol w="666327">
                  <a:extLst>
                    <a:ext uri="{9D8B030D-6E8A-4147-A177-3AD203B41FA5}">
                      <a16:colId xmlns:a16="http://schemas.microsoft.com/office/drawing/2014/main" val="149434902"/>
                    </a:ext>
                  </a:extLst>
                </a:gridCol>
                <a:gridCol w="96492">
                  <a:extLst>
                    <a:ext uri="{9D8B030D-6E8A-4147-A177-3AD203B41FA5}">
                      <a16:colId xmlns:a16="http://schemas.microsoft.com/office/drawing/2014/main" val="257506671"/>
                    </a:ext>
                  </a:extLst>
                </a:gridCol>
              </a:tblGrid>
              <a:tr h="127698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Category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43880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AMNR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PAMR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02182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N= 16(%)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N=13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N=13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155815"/>
                  </a:ext>
                </a:extLst>
              </a:tr>
              <a:tr h="13169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 (75.0)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52620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(25.0)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(76.9)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(76.9)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999825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M:F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3:1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1:3.3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16194"/>
                  </a:ext>
                </a:extLst>
              </a:tr>
              <a:tr h="127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617618"/>
                  </a:ext>
                </a:extLst>
              </a:tr>
              <a:tr h="127698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10-19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5(31.25)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404119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20-29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5(31.25)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(15.4)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335711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30-39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1(6.25)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4(30.8)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861009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40-49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1(6.25)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554992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50-59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3(18.75)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2(15.4)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2(15.4)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909890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60-69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1(6.25)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04879"/>
                  </a:ext>
                </a:extLst>
              </a:tr>
              <a:tr h="255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70-79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35062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Mean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37.2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095029"/>
                  </a:ext>
                </a:extLst>
              </a:tr>
              <a:tr h="255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12-62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14-64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22-72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88436"/>
                  </a:ext>
                </a:extLst>
              </a:tr>
              <a:tr h="1275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36916"/>
                  </a:ext>
                </a:extLst>
              </a:tr>
              <a:tr h="127698"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Known site of occurrence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 (43.8)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 (61.5)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 (69.2)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40560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(25.0)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(30.8)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(30.8)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204962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Bilateral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(31.2)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17455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392061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Subsite(s)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Anterior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(6.3)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337967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Middle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111826"/>
                  </a:ext>
                </a:extLst>
              </a:tr>
              <a:tr h="131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Posterior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(12.5)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(38.5)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 (46.1)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420525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Mandible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(31.2)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(30.8)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708205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Bilateral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(31.2)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4524"/>
                  </a:ext>
                </a:extLst>
              </a:tr>
              <a:tr h="127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 specified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(18.8)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(15.3)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060336"/>
                  </a:ext>
                </a:extLst>
              </a:tr>
              <a:tr h="127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5056"/>
                  </a:ext>
                </a:extLst>
              </a:tr>
              <a:tr h="127698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Known treatment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Conservative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 (37.5)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11(84.6)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(15.4)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48970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Radical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 (56.3)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(76.9)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41446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 specified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(6.2)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83766"/>
                  </a:ext>
                </a:extLst>
              </a:tr>
              <a:tr h="12769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37306"/>
                  </a:ext>
                </a:extLst>
              </a:tr>
              <a:tr h="717593">
                <a:tc rowSpan="6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Known ameloblastoma histopathological variant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Follicular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(31.3)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 (61.5)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 (46.1)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73498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Plexiform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 (56.3)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721110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Acanthomatous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(6.2)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03576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Basal cell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(0.0)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1(7.7)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642565"/>
                  </a:ext>
                </a:extLst>
              </a:tr>
              <a:tr h="12769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Mixed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(6.2)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(15.4)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(23.1)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134949"/>
                  </a:ext>
                </a:extLst>
              </a:tr>
              <a:tr h="1262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58" marR="3485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3303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DF729F-EDC6-EFA5-071F-A5CC1F244457}"/>
              </a:ext>
            </a:extLst>
          </p:cNvPr>
          <p:cNvSpPr txBox="1"/>
          <p:nvPr/>
        </p:nvSpPr>
        <p:spPr>
          <a:xfrm>
            <a:off x="7623810" y="1885950"/>
            <a:ext cx="3406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Kita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known treatment </a:t>
            </a:r>
            <a:r>
              <a:rPr lang="en-US" dirty="0" err="1"/>
              <a:t>tu</a:t>
            </a:r>
            <a:r>
              <a:rPr lang="en-US" dirty="0"/>
              <a:t>, Duration to recurrence. </a:t>
            </a:r>
            <a:r>
              <a:rPr lang="en-US" dirty="0" err="1"/>
              <a:t>Untuk</a:t>
            </a:r>
            <a:r>
              <a:rPr lang="en-US" dirty="0"/>
              <a:t> AMNR </a:t>
            </a:r>
            <a:r>
              <a:rPr lang="en-US" dirty="0" err="1"/>
              <a:t>takde</a:t>
            </a:r>
            <a:r>
              <a:rPr lang="en-US" dirty="0"/>
              <a:t>, just between </a:t>
            </a:r>
            <a:r>
              <a:rPr lang="en-US" b="1" dirty="0"/>
              <a:t>PAMR </a:t>
            </a:r>
            <a:r>
              <a:rPr lang="en-US" b="1" dirty="0" err="1"/>
              <a:t>dengan</a:t>
            </a:r>
            <a:r>
              <a:rPr lang="en-US" b="1" dirty="0"/>
              <a:t> RAM- </a:t>
            </a:r>
            <a:r>
              <a:rPr lang="en-US" b="1" dirty="0" err="1"/>
              <a:t>rujuk</a:t>
            </a:r>
            <a:r>
              <a:rPr lang="en-US" b="1" dirty="0"/>
              <a:t> </a:t>
            </a:r>
            <a:r>
              <a:rPr lang="en-US" b="1" dirty="0" err="1"/>
              <a:t>dekat</a:t>
            </a:r>
            <a:r>
              <a:rPr lang="en-US" b="1" dirty="0"/>
              <a:t> main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B9834-40EE-EE21-2C25-62AAB44F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20" y="3689636"/>
            <a:ext cx="4883401" cy="863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B9D43-6678-FE16-6753-689D12CC27BF}"/>
              </a:ext>
            </a:extLst>
          </p:cNvPr>
          <p:cNvSpPr txBox="1"/>
          <p:nvPr/>
        </p:nvSpPr>
        <p:spPr>
          <a:xfrm>
            <a:off x="6548420" y="5217396"/>
            <a:ext cx="49834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		AMNR	PAMR	RAM</a:t>
            </a:r>
          </a:p>
          <a:p>
            <a:r>
              <a:rPr lang="en-US" sz="1400" b="1" u="sng" dirty="0"/>
              <a:t>			mean(SD)		</a:t>
            </a:r>
          </a:p>
          <a:p>
            <a:r>
              <a:rPr lang="en-US" sz="1400" b="1" dirty="0"/>
              <a:t>Duration to recurrence  </a:t>
            </a:r>
            <a:r>
              <a:rPr lang="en-US" sz="1400" dirty="0"/>
              <a:t>	     -	12.50(3.14)	   0	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30506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BCB-733B-22E7-94D9-7772313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6050" cy="617855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Association between IL-1α, IL-6 and CD 10 expression levels with histopathological variants in AMNR, PAMR and 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77476E-A607-4111-C2EB-720398E67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42" y="1086704"/>
            <a:ext cx="7553448" cy="5771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1AEA0-A149-8550-92C0-4788076890D6}"/>
              </a:ext>
            </a:extLst>
          </p:cNvPr>
          <p:cNvSpPr txBox="1"/>
          <p:nvPr/>
        </p:nvSpPr>
        <p:spPr>
          <a:xfrm>
            <a:off x="8298180" y="1645920"/>
            <a:ext cx="3406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Nak </a:t>
            </a:r>
            <a:r>
              <a:rPr lang="en-US" dirty="0" err="1"/>
              <a:t>kena</a:t>
            </a:r>
            <a:r>
              <a:rPr lang="en-US" dirty="0"/>
              <a:t> expand table 5 </a:t>
            </a:r>
            <a:r>
              <a:rPr lang="en-US" dirty="0" err="1"/>
              <a:t>ni</a:t>
            </a:r>
            <a:r>
              <a:rPr lang="en-US" dirty="0"/>
              <a:t>, refine </a:t>
            </a:r>
            <a:r>
              <a:rPr lang="en-US" dirty="0" err="1"/>
              <a:t>untuk</a:t>
            </a:r>
            <a:r>
              <a:rPr lang="en-US" dirty="0"/>
              <a:t> IL-alpha yang </a:t>
            </a:r>
            <a:r>
              <a:rPr lang="en-US" dirty="0" err="1"/>
              <a:t>ada</a:t>
            </a:r>
            <a:r>
              <a:rPr lang="en-US" dirty="0"/>
              <a:t> statistical significant. Nak determine which variant yang actually </a:t>
            </a:r>
            <a:r>
              <a:rPr lang="en-US" dirty="0" err="1"/>
              <a:t>ada</a:t>
            </a:r>
            <a:r>
              <a:rPr lang="en-US" dirty="0"/>
              <a:t> significant </a:t>
            </a:r>
            <a:r>
              <a:rPr lang="en-US" dirty="0" err="1"/>
              <a:t>dengan</a:t>
            </a:r>
            <a:r>
              <a:rPr lang="en-US" dirty="0"/>
              <a:t> marker </a:t>
            </a:r>
            <a:r>
              <a:rPr lang="en-US" dirty="0" err="1"/>
              <a:t>tu.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BB0F7-049F-9250-E69D-8E777F2301A4}"/>
              </a:ext>
            </a:extLst>
          </p:cNvPr>
          <p:cNvSpPr txBox="1"/>
          <p:nvPr/>
        </p:nvSpPr>
        <p:spPr>
          <a:xfrm>
            <a:off x="8487051" y="3457755"/>
            <a:ext cx="321726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Consider collapsing categories for more reliable results. Chi-squared statistic (overall): 36.7649 </a:t>
            </a:r>
            <a:b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P-value (overall): 0.1841 </a:t>
            </a:r>
            <a:b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Conclusion: There is no overall statistically significant association between </a:t>
            </a:r>
            <a:r>
              <a:rPr lang="en-GB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Category_subtype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and IL1a intensity (p &gt;= 0.05).</a:t>
            </a:r>
            <a:endParaRPr lang="en-MY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1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1080</Words>
  <Application>Microsoft Office PowerPoint</Application>
  <PresentationFormat>Widescreen</PresentationFormat>
  <Paragraphs>386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Times New Roman</vt:lpstr>
      <vt:lpstr>Office Theme</vt:lpstr>
      <vt:lpstr>MOSc manuscript correction</vt:lpstr>
      <vt:lpstr>Result-</vt:lpstr>
      <vt:lpstr>PowerPoint Presentation</vt:lpstr>
      <vt:lpstr>PowerPoint Presentation</vt:lpstr>
      <vt:lpstr>PowerPoint Presentation</vt:lpstr>
      <vt:lpstr>Demographic and clinicopathological characteristics- descriptive analysis</vt:lpstr>
      <vt:lpstr>Association between IL-1α, IL-6 and CD 10 expression levels with histopathological variants in AMNR, PAMR and 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Nurhazwani Mohd Danil</dc:creator>
  <cp:lastModifiedBy>Ahmad Najmi Ariffin (GP/PETH)</cp:lastModifiedBy>
  <cp:revision>10</cp:revision>
  <dcterms:created xsi:type="dcterms:W3CDTF">2025-05-30T20:15:46Z</dcterms:created>
  <dcterms:modified xsi:type="dcterms:W3CDTF">2025-06-04T05:40:43Z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2025-06-04T05:34:24Z</vt:lpwstr>
  </property>
  <property fmtid="{D5CDD505-2E9C-101B-9397-08002B2CF9AE}" pid="4" name="MSIP_Label_c03ad7b2-93d4-41e9-a098-b1febc82f3d0_Method">
    <vt:lpwstr>Privileged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5a6f8f91-b0ee-4b61-8f6f-1ac249edeeeb</vt:lpwstr>
  </property>
  <property fmtid="{D5CDD505-2E9C-101B-9397-08002B2CF9AE}" pid="8" name="MSIP_Label_c03ad7b2-93d4-41e9-a098-b1febc82f3d0_ContentBits">
    <vt:lpwstr>1</vt:lpwstr>
  </property>
  <property fmtid="{D5CDD505-2E9C-101B-9397-08002B2CF9AE}" pid="9" name="MSIP_Label_c03ad7b2-93d4-41e9-a098-b1febc82f3d0_Tag">
    <vt:lpwstr>10, 0, 1, 1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[Open]</vt:lpwstr>
  </property>
</Properties>
</file>