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8"/>
  </p:notesMasterIdLst>
  <p:sldIdLst>
    <p:sldId id="265" r:id="rId3"/>
    <p:sldId id="256" r:id="rId4"/>
    <p:sldId id="264" r:id="rId5"/>
    <p:sldId id="257" r:id="rId6"/>
    <p:sldId id="258" r:id="rId7"/>
  </p:sldIdLst>
  <p:sldSz cx="7569200" cy="10693400"/>
  <p:notesSz cx="756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30" y="-8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08602-5E3B-4AF2-8262-7F4F54BBC490}" type="datetimeFigureOut">
              <a:rPr lang="en-MY" smtClean="0"/>
              <a:t>13/2/2022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8250" y="1336675"/>
            <a:ext cx="25527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5146675"/>
            <a:ext cx="60547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9C33-5793-443A-969F-3548467124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451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4F97C-525B-409F-AEAC-8B549A11CB6B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113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1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02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osm.gov.m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osm.gov.my" TargetMode="External"/><Relationship Id="rId2" Type="http://schemas.openxmlformats.org/officeDocument/2006/relationships/hyperlink" Target="http://www.dosm.gov.m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ta@dosm.gov.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400" y="3098098"/>
            <a:ext cx="6639255" cy="5438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6"/>
              </a:spcBef>
            </a:pPr>
            <a:endParaRPr sz="900" dirty="0"/>
          </a:p>
          <a:p>
            <a:pPr marL="2351086" marR="2297092" algn="ctr">
              <a:lnSpc>
                <a:spcPct val="116000"/>
              </a:lnSpc>
              <a:spcBef>
                <a:spcPts val="5000"/>
              </a:spcBef>
            </a:pPr>
            <a:r>
              <a:rPr sz="1200" b="1" spc="-4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200" b="1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b="1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b="1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b="1" spc="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b="1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l</a:t>
            </a:r>
            <a:r>
              <a:rPr sz="1200" b="1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um</a:t>
            </a:r>
            <a:r>
              <a:rPr sz="1200" b="1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b="1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/ </a:t>
            </a:r>
            <a:r>
              <a:rPr sz="1200" i="1" spc="-3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nounc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:</a:t>
            </a:r>
            <a:endParaRPr sz="1200" dirty="0">
              <a:latin typeface="Century Gothic" panose="020B0502020202020204" pitchFamily="34" charset="0"/>
              <a:cs typeface="Minion Pro"/>
            </a:endParaRPr>
          </a:p>
          <a:p>
            <a:pPr marL="301392" marR="247402" indent="0" algn="ctr">
              <a:lnSpc>
                <a:spcPts val="1440"/>
              </a:lnSpc>
              <a:spcBef>
                <a:spcPts val="1368"/>
              </a:spcBef>
            </a:pPr>
            <a:r>
              <a:rPr sz="1200" spc="-3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J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b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-3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er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an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g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ka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al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ys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 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ed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an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g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jal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</a:t>
            </a:r>
            <a:r>
              <a:rPr sz="1200" spc="3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v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ei </a:t>
            </a:r>
            <a:r>
              <a:rPr sz="1200" spc="-3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n, </a:t>
            </a:r>
            <a:r>
              <a:rPr sz="1200" spc="-3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er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b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l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j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si 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h 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-2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da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h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 (HIES/</a:t>
            </a:r>
            <a:r>
              <a:rPr sz="1200" spc="-2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B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A) 2022 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b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ul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 </a:t>
            </a:r>
            <a:r>
              <a:rPr sz="1200" spc="4" dirty="0" err="1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</a:t>
            </a:r>
            <a:r>
              <a:rPr sz="1200" spc="-9" dirty="0" err="1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 err="1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0" dirty="0" err="1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 </a:t>
            </a:r>
            <a:r>
              <a:rPr lang="en-US"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             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1 </a:t>
            </a:r>
            <a:r>
              <a:rPr sz="1200" spc="-3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J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 2022 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hi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g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ga 31 D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b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er 2022. </a:t>
            </a:r>
            <a:r>
              <a:rPr sz="1200" spc="-3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J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b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ini 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g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h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ar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g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 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j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 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 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o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den y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an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g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l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h u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b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ri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l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 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 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eg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w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 </a:t>
            </a:r>
            <a:r>
              <a:rPr sz="1200" spc="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O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 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j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y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</a:t>
            </a:r>
            <a:r>
              <a:rPr sz="1200" spc="3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v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ei in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.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il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 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l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y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  <a:hlinkClick r:id="rId2"/>
              </a:rPr>
              <a:t>i </a:t>
            </a:r>
            <a:r>
              <a:rPr sz="1200" spc="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  <a:hlinkClick r:id="rId2"/>
              </a:rPr>
              <a:t>ww</a:t>
            </a:r>
            <a:r>
              <a:rPr sz="1200" spc="-8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  <a:hlinkClick r:id="rId2"/>
              </a:rPr>
              <a:t>w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  <a:hlinkClick r:id="rId2"/>
              </a:rPr>
              <a:t>.dosm.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  <a:hlinkClick r:id="rId2"/>
              </a:rPr>
              <a:t>g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  <a:hlinkClick r:id="rId2"/>
              </a:rPr>
              <a:t>o</a:t>
            </a:r>
            <a:r>
              <a:rPr sz="1200" spc="-8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  <a:hlinkClick r:id="rId2"/>
              </a:rPr>
              <a:t>v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  <a:hlinkClick r:id="rId2"/>
              </a:rPr>
              <a:t>.</a:t>
            </a:r>
            <a:r>
              <a:rPr sz="1200" spc="-2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  <a:hlinkClick r:id="rId2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  <a:hlinkClick r:id="rId2"/>
              </a:rPr>
              <a:t>y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 u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l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 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l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j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t.</a:t>
            </a:r>
            <a:endParaRPr sz="1200" dirty="0">
              <a:latin typeface="Century Gothic" panose="020B0502020202020204" pitchFamily="34" charset="0"/>
              <a:cs typeface="Minion Pro"/>
            </a:endParaRPr>
          </a:p>
          <a:p>
            <a:pPr marL="331628" marR="277633" indent="-5" algn="ctr">
              <a:lnSpc>
                <a:spcPct val="100041"/>
              </a:lnSpc>
              <a:spcBef>
                <a:spcPts val="1399"/>
              </a:spcBef>
            </a:pP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116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ep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tm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31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f</a:t>
            </a:r>
            <a:r>
              <a:rPr sz="1200" i="1" spc="-7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2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st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cs</a:t>
            </a:r>
            <a:r>
              <a:rPr sz="1200" i="1" spc="-1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3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l</a:t>
            </a:r>
            <a:r>
              <a:rPr sz="1200" i="1" spc="-2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6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96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con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u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g</a:t>
            </a:r>
            <a:r>
              <a:rPr sz="1200" i="1" spc="56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lang="en-MY" sz="1200" i="1" spc="56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the </a:t>
            </a:r>
            <a:r>
              <a:rPr sz="1200" i="1" spc="-3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H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us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ho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l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3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4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ncom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e,</a:t>
            </a:r>
            <a:r>
              <a:rPr sz="1200" i="1" spc="-96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x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p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u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1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B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 </a:t>
            </a:r>
            <a:r>
              <a:rPr sz="1200" i="1" spc="-3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Su</a:t>
            </a:r>
            <a:r>
              <a:rPr sz="1200" i="1" spc="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v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</a:t>
            </a:r>
            <a:r>
              <a:rPr sz="1200" i="1" spc="-117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(HIES/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B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A)</a:t>
            </a:r>
            <a:r>
              <a:rPr sz="1200" i="1" spc="-4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2022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f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-2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1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87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3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J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an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u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2022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u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l</a:t>
            </a:r>
            <a:r>
              <a:rPr sz="1200" i="1" spc="37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31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1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1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b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er</a:t>
            </a:r>
            <a:r>
              <a:rPr sz="1200" i="1" spc="57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2022.</a:t>
            </a:r>
            <a:r>
              <a:rPr sz="1200" i="1" spc="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116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ep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tm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 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g</a:t>
            </a:r>
            <a:r>
              <a:rPr sz="1200" i="1" spc="-2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f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ul</a:t>
            </a:r>
            <a:r>
              <a:rPr sz="1200" i="1" spc="-1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l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</a:t>
            </a:r>
            <a:r>
              <a:rPr sz="1200" i="1" spc="6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1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-1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k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1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wle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g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2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3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o-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p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2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6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p</a:t>
            </a:r>
            <a:r>
              <a:rPr sz="1200" i="1" spc="-2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v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ide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b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</a:t>
            </a:r>
            <a:r>
              <a:rPr sz="1200" i="1" spc="-4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3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1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le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7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2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es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p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on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2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ts</a:t>
            </a:r>
            <a:r>
              <a:rPr sz="1200" i="1" spc="121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-27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h</a:t>
            </a:r>
            <a:r>
              <a:rPr sz="1200" i="1" spc="-1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2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 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nfo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2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-27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-10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’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ffi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10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’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k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g</a:t>
            </a:r>
            <a:r>
              <a:rPr sz="1200" i="1" spc="6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3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u</a:t>
            </a:r>
            <a:r>
              <a:rPr sz="1200" i="1" spc="2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v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</a:t>
            </a:r>
            <a:r>
              <a:rPr sz="1200" i="1" spc="-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36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u</a:t>
            </a:r>
            <a:r>
              <a:rPr sz="1200" i="1" spc="-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cces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s.</a:t>
            </a:r>
            <a:r>
              <a:rPr sz="1200" i="1" spc="7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Ple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3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v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7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  <a:hlinkClick r:id="rId2"/>
              </a:rPr>
              <a:t>ww</a:t>
            </a:r>
            <a:r>
              <a:rPr sz="1200" i="1" spc="-7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  <a:hlinkClick r:id="rId2"/>
              </a:rPr>
              <a:t>w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  <a:hlinkClick r:id="rId2"/>
              </a:rPr>
              <a:t>.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  <a:hlinkClick r:id="rId2"/>
              </a:rPr>
              <a:t>do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  <a:hlinkClick r:id="rId2"/>
              </a:rPr>
              <a:t>s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  <a:hlinkClick r:id="rId2"/>
              </a:rPr>
              <a:t>m.g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  <a:hlinkClick r:id="rId2"/>
              </a:rPr>
              <a:t>o</a:t>
            </a:r>
            <a:r>
              <a:rPr sz="1200" i="1" spc="-7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  <a:hlinkClick r:id="rId2"/>
              </a:rPr>
              <a:t>v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  <a:hlinkClick r:id="rId2"/>
              </a:rPr>
              <a:t>.</a:t>
            </a:r>
            <a:r>
              <a:rPr sz="1200" i="1" spc="-2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  <a:hlinkClick r:id="rId2"/>
              </a:rPr>
              <a:t>m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  <a:hlinkClick r:id="rId2"/>
              </a:rPr>
              <a:t>y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fo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 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f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u</a:t>
            </a:r>
            <a:r>
              <a:rPr sz="1200" i="1" spc="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er</a:t>
            </a:r>
            <a:r>
              <a:rPr sz="1200" i="1" spc="-6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nf</a:t>
            </a:r>
            <a:r>
              <a:rPr lang="en-MY" sz="1200" i="1" spc="-9" dirty="0" err="1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orma</a:t>
            </a:r>
            <a:r>
              <a:rPr lang="en-MY" sz="1200" i="1" spc="-44" dirty="0" err="1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tion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.</a:t>
            </a:r>
            <a:endParaRPr sz="1200" dirty="0">
              <a:latin typeface="Century Gothic" panose="020B0502020202020204" pitchFamily="34" charset="0"/>
              <a:cs typeface="Times New Roman"/>
            </a:endParaRPr>
          </a:p>
          <a:p>
            <a:pPr marL="296433" marR="242440" indent="10" algn="ctr">
              <a:lnSpc>
                <a:spcPts val="1440"/>
              </a:lnSpc>
              <a:spcBef>
                <a:spcPts val="1481"/>
              </a:spcBef>
            </a:pP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Di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l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ba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h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wa </a:t>
            </a:r>
            <a:r>
              <a:rPr sz="1200" spc="-2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er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j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al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ys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te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la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h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g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sy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ti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h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-2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H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 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is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ti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 </a:t>
            </a:r>
            <a:r>
              <a:rPr sz="1200" spc="-2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eg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ra (</a:t>
            </a:r>
            <a:r>
              <a:rPr sz="1200" spc="-3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y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ts 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y) 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 20 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O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to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b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er </a:t>
            </a:r>
            <a:r>
              <a:rPr sz="1200" spc="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ti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 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ta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h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un. </a:t>
            </a:r>
            <a:r>
              <a:rPr sz="1200" spc="-1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200" spc="-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 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am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bu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-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 </a:t>
            </a:r>
            <a:r>
              <a:rPr sz="1200" spc="-3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y</a:t>
            </a:r>
            <a:r>
              <a:rPr sz="1200" spc="-1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200" spc="-25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ts 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</a:t>
            </a:r>
            <a:r>
              <a:rPr sz="1200" spc="-19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y a</a:t>
            </a:r>
            <a:r>
              <a:rPr sz="1200" spc="4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dala</a:t>
            </a:r>
            <a:r>
              <a:rPr sz="1200" spc="0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h 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“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g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3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w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or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l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1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w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h 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w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7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7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u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2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”</a:t>
            </a:r>
            <a:endParaRPr sz="1200" dirty="0">
              <a:latin typeface="Century Gothic" panose="020B0502020202020204" pitchFamily="34" charset="0"/>
              <a:cs typeface="Times New Roman"/>
            </a:endParaRPr>
          </a:p>
          <a:p>
            <a:pPr marL="403729" marR="349723" algn="ctr">
              <a:lnSpc>
                <a:spcPct val="95825"/>
              </a:lnSpc>
              <a:spcBef>
                <a:spcPts val="1399"/>
              </a:spcBef>
            </a:pP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Ple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3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b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96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nfo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3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th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41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3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G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v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6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f</a:t>
            </a:r>
            <a:r>
              <a:rPr sz="1200" i="1" spc="-7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3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l</a:t>
            </a:r>
            <a:r>
              <a:rPr sz="1200" i="1" spc="-2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1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as</a:t>
            </a:r>
            <a:r>
              <a:rPr sz="1200" i="1" spc="-87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de</a:t>
            </a:r>
            <a:r>
              <a:rPr sz="1200" i="1" spc="-1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l</a:t>
            </a:r>
            <a:r>
              <a:rPr sz="1200" i="1" spc="-1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2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3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on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l</a:t>
            </a:r>
            <a:r>
              <a:rPr sz="1200" i="1" spc="-1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2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st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cs</a:t>
            </a:r>
            <a:r>
              <a:rPr sz="1200" i="1" spc="2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2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</a:t>
            </a:r>
            <a:r>
              <a:rPr sz="1200" i="1" spc="-5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(</a:t>
            </a:r>
            <a:r>
              <a:rPr sz="1200" i="1" spc="-59" dirty="0" err="1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0" dirty="0" err="1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</a:t>
            </a:r>
            <a:r>
              <a:rPr sz="1200" i="1" spc="-14" dirty="0" err="1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9" dirty="0" err="1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25" dirty="0" err="1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0" dirty="0" err="1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ts</a:t>
            </a:r>
            <a:r>
              <a:rPr lang="en-MY"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2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y)</a:t>
            </a:r>
            <a:r>
              <a:rPr sz="1200" i="1" spc="-6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b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er</a:t>
            </a:r>
            <a:r>
              <a:rPr sz="1200" i="1" spc="-6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20</a:t>
            </a:r>
            <a:r>
              <a:rPr sz="1200" i="1" spc="-8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1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h 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ye</a:t>
            </a:r>
            <a:r>
              <a:rPr sz="1200" i="1" spc="-1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7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.</a:t>
            </a:r>
            <a:r>
              <a:rPr sz="1200" i="1" spc="1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5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ts</a:t>
            </a:r>
            <a:r>
              <a:rPr sz="1200" i="1" spc="-3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2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y</a:t>
            </a:r>
            <a:r>
              <a:rPr sz="1200" i="1" spc="-5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m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1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endParaRPr sz="1200" dirty="0">
              <a:latin typeface="Century Gothic" panose="020B0502020202020204" pitchFamily="34" charset="0"/>
              <a:cs typeface="Times New Roman"/>
            </a:endParaRPr>
          </a:p>
          <a:p>
            <a:pPr marL="1952282" marR="1898286" algn="ctr">
              <a:lnSpc>
                <a:spcPct val="95825"/>
              </a:lnSpc>
              <a:spcBef>
                <a:spcPts val="60"/>
              </a:spcBef>
            </a:pP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“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in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g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th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32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w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or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l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1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w</a:t>
            </a:r>
            <a:r>
              <a:rPr sz="1200" i="1" spc="-1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i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h</a:t>
            </a:r>
            <a:r>
              <a:rPr sz="1200" i="1" spc="13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d</a:t>
            </a:r>
            <a:r>
              <a:rPr sz="1200" i="1" spc="-2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w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e</a:t>
            </a:r>
            <a:r>
              <a:rPr sz="1200" i="1" spc="-78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c</a:t>
            </a:r>
            <a:r>
              <a:rPr sz="1200" i="1" spc="-1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a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n</a:t>
            </a:r>
            <a:r>
              <a:rPr sz="1200" i="1" spc="-75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 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r</a:t>
            </a:r>
            <a:r>
              <a:rPr sz="1200" i="1" spc="4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u</a:t>
            </a:r>
            <a:r>
              <a:rPr sz="1200" i="1" spc="-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s</a:t>
            </a:r>
            <a:r>
              <a:rPr sz="1200" i="1" spc="-29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t</a:t>
            </a:r>
            <a:r>
              <a:rPr sz="1200" i="1" spc="0" dirty="0">
                <a:solidFill>
                  <a:srgbClr val="363435"/>
                </a:solidFill>
                <a:latin typeface="Century Gothic" panose="020B0502020202020204" pitchFamily="34" charset="0"/>
                <a:cs typeface="Times New Roman"/>
              </a:rPr>
              <a:t>”</a:t>
            </a:r>
            <a:endParaRPr sz="1200" dirty="0">
              <a:latin typeface="Century Gothic" panose="020B0502020202020204" pitchFamily="34" charset="0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4386" y="443971"/>
            <a:ext cx="2213929" cy="1213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375" y="3702177"/>
            <a:ext cx="6639255" cy="5438648"/>
          </a:xfrm>
          <a:custGeom>
            <a:avLst/>
            <a:gdLst/>
            <a:ahLst/>
            <a:cxnLst/>
            <a:rect l="l" t="t" r="r" b="b"/>
            <a:pathLst>
              <a:path w="6639255" h="5438648">
                <a:moveTo>
                  <a:pt x="0" y="5438648"/>
                </a:moveTo>
                <a:lnTo>
                  <a:pt x="6639255" y="5438648"/>
                </a:lnTo>
                <a:lnTo>
                  <a:pt x="6639255" y="0"/>
                </a:lnTo>
                <a:lnTo>
                  <a:pt x="0" y="0"/>
                </a:lnTo>
                <a:lnTo>
                  <a:pt x="0" y="5438648"/>
                </a:lnTo>
                <a:close/>
              </a:path>
            </a:pathLst>
          </a:custGeom>
          <a:ln w="635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8385" y="1802907"/>
            <a:ext cx="4382638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200"/>
              </a:lnSpc>
              <a:spcBef>
                <a:spcPts val="160"/>
              </a:spcBef>
            </a:pPr>
            <a:r>
              <a:rPr sz="4500" b="1" spc="0" baseline="2088" dirty="0">
                <a:solidFill>
                  <a:srgbClr val="4C4C4C"/>
                </a:solidFill>
                <a:latin typeface="Century Gothic" panose="020B0502020202020204" pitchFamily="34" charset="0"/>
                <a:cs typeface="AardvarkBold"/>
              </a:rPr>
              <a:t>Statistik Subnasional</a:t>
            </a:r>
            <a:endParaRPr sz="3000" dirty="0">
              <a:latin typeface="Century Gothic" panose="020B0502020202020204" pitchFamily="34" charset="0"/>
              <a:cs typeface="Aardvark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4695" y="9480337"/>
            <a:ext cx="2842041" cy="360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188" marR="145618" algn="ctr">
              <a:lnSpc>
                <a:spcPts val="1420"/>
              </a:lnSpc>
              <a:spcBef>
                <a:spcPts val="71"/>
              </a:spcBef>
            </a:pPr>
            <a:r>
              <a:rPr sz="1800" b="1" spc="-54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J</a:t>
            </a:r>
            <a:r>
              <a:rPr sz="1800" b="1" spc="0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800" b="1" spc="-44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B</a:t>
            </a:r>
            <a:r>
              <a:rPr sz="1800" b="1" spc="-89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800" b="1" spc="-104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800" b="1" spc="0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AN </a:t>
            </a:r>
            <a:r>
              <a:rPr sz="1800" b="1" spc="-4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800" b="1" spc="0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800" b="1" spc="9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800" b="1" spc="0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800" b="1" spc="-9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N</a:t>
            </a:r>
            <a:r>
              <a:rPr sz="1800" b="1" spc="0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G</a:t>
            </a:r>
            <a:r>
              <a:rPr sz="1800" b="1" spc="-9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K</a:t>
            </a:r>
            <a:r>
              <a:rPr sz="1800" b="1" spc="0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AAN MA</a:t>
            </a:r>
            <a:r>
              <a:rPr sz="1800" b="1" spc="29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L</a:t>
            </a:r>
            <a:r>
              <a:rPr sz="1800" b="1" spc="-100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800" b="1" spc="-34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Y</a:t>
            </a:r>
            <a:r>
              <a:rPr sz="1800" b="1" spc="-14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800" b="1" spc="-44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800" b="1" spc="0" baseline="6021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endParaRPr sz="1200" dirty="0">
              <a:latin typeface="Century Gothic" panose="020B0502020202020204" pitchFamily="34" charset="0"/>
              <a:cs typeface="Minion Pro"/>
            </a:endParaRPr>
          </a:p>
          <a:p>
            <a:pPr algn="ctr">
              <a:lnSpc>
                <a:spcPts val="1420"/>
              </a:lnSpc>
            </a:pPr>
            <a:r>
              <a:rPr sz="1800" i="1" spc="-19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D</a:t>
            </a:r>
            <a:r>
              <a:rPr sz="1800" i="1" spc="0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E</a:t>
            </a:r>
            <a:r>
              <a:rPr sz="1800" i="1" spc="-94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P</a:t>
            </a:r>
            <a:r>
              <a:rPr sz="1800" i="1" spc="0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800" i="1" spc="-34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R</a:t>
            </a:r>
            <a:r>
              <a:rPr sz="1800" i="1" spc="-14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800" i="1" spc="0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MENT </a:t>
            </a:r>
            <a:r>
              <a:rPr sz="1800" i="1" spc="-19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O</a:t>
            </a:r>
            <a:r>
              <a:rPr sz="1800" i="1" spc="0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F </a:t>
            </a:r>
            <a:r>
              <a:rPr sz="1800" i="1" spc="-19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800" i="1" spc="-89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800" i="1" spc="-100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800" i="1" spc="0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TI</a:t>
            </a:r>
            <a:r>
              <a:rPr sz="1800" i="1" spc="-19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S</a:t>
            </a:r>
            <a:r>
              <a:rPr sz="1800" i="1" spc="0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T</a:t>
            </a:r>
            <a:r>
              <a:rPr sz="1800" i="1" spc="-9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800" i="1" spc="0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CS MA</a:t>
            </a:r>
            <a:r>
              <a:rPr sz="1800" i="1" spc="19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L</a:t>
            </a:r>
            <a:r>
              <a:rPr sz="1800" i="1" spc="-109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r>
              <a:rPr sz="1800" i="1" spc="-4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YS</a:t>
            </a:r>
            <a:r>
              <a:rPr sz="1800" i="1" spc="-14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I</a:t>
            </a:r>
            <a:r>
              <a:rPr sz="1800" i="1" spc="0" baseline="5986" dirty="0">
                <a:solidFill>
                  <a:srgbClr val="363435"/>
                </a:solidFill>
                <a:latin typeface="Century Gothic" panose="020B0502020202020204" pitchFamily="34" charset="0"/>
                <a:cs typeface="Minion Pro"/>
              </a:rPr>
              <a:t>A</a:t>
            </a:r>
            <a:endParaRPr sz="1200" dirty="0">
              <a:latin typeface="Century Gothic" panose="020B0502020202020204" pitchFamily="34" charset="0"/>
              <a:cs typeface="Minion Pro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38757CA-7D8C-44B5-A958-6E35E06B56C0}"/>
              </a:ext>
            </a:extLst>
          </p:cNvPr>
          <p:cNvSpPr txBox="1"/>
          <p:nvPr/>
        </p:nvSpPr>
        <p:spPr>
          <a:xfrm>
            <a:off x="736600" y="2222500"/>
            <a:ext cx="60198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ctr" defTabSz="914400" rtl="0" eaLnBrk="1" fontAlgn="auto" latinLnBrk="0" hangingPunct="1">
              <a:lnSpc>
                <a:spcPts val="38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400" b="1" i="0" u="none" strike="noStrike" kern="1200" cap="none" spc="0" normalizeH="0" baseline="2321" noProof="0" dirty="0">
                <a:ln>
                  <a:noFill/>
                </a:ln>
                <a:solidFill>
                  <a:srgbClr val="00A89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ardvarkBold"/>
              </a:rPr>
              <a:t>PARLIMEN</a:t>
            </a:r>
            <a:r>
              <a:rPr kumimoji="0" lang="en-MY" sz="5400" b="1" i="0" u="none" strike="noStrike" kern="1200" cap="none" spc="0" normalizeH="0" baseline="2321" noProof="0" dirty="0">
                <a:ln>
                  <a:noFill/>
                </a:ln>
                <a:solidFill>
                  <a:srgbClr val="00A89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ardvarkBold"/>
              </a:rPr>
              <a:t> DAN DUN</a:t>
            </a:r>
          </a:p>
          <a:p>
            <a:pPr marL="12700" lvl="0" algn="ctr">
              <a:lnSpc>
                <a:spcPts val="3800"/>
              </a:lnSpc>
              <a:spcBef>
                <a:spcPts val="190"/>
              </a:spcBef>
              <a:defRPr/>
            </a:pPr>
            <a:r>
              <a:rPr kumimoji="0" lang="en-MY" sz="5400" b="1" i="0" u="none" strike="noStrike" kern="1200" cap="none" spc="0" normalizeH="0" baseline="2321" noProof="0" dirty="0">
                <a:ln>
                  <a:noFill/>
                </a:ln>
                <a:solidFill>
                  <a:srgbClr val="00A89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ardvarkBold"/>
              </a:rPr>
              <a:t>PARLIMEN </a:t>
            </a:r>
            <a:r>
              <a:rPr lang="en-MY" sz="5400" b="1" baseline="2321" dirty="0">
                <a:solidFill>
                  <a:srgbClr val="00A89E"/>
                </a:solidFill>
                <a:latin typeface="Century Gothic" panose="020B0502020202020204" pitchFamily="34" charset="0"/>
                <a:cs typeface="AardvarkBold"/>
              </a:rPr>
              <a:t>TASEK GELUGOR</a:t>
            </a:r>
            <a:endParaRPr kumimoji="0" lang="en-MY" sz="5400" b="1" i="0" u="none" strike="noStrike" kern="1200" cap="none" spc="0" normalizeH="0" baseline="2321" noProof="0" dirty="0">
              <a:ln>
                <a:noFill/>
              </a:ln>
              <a:solidFill>
                <a:srgbClr val="00A89E"/>
              </a:solidFill>
              <a:effectLst/>
              <a:uLnTx/>
              <a:uFillTx/>
              <a:latin typeface="Century Gothic" panose="020B0502020202020204" pitchFamily="34" charset="0"/>
              <a:cs typeface="AardvarkBold"/>
            </a:endParaRPr>
          </a:p>
          <a:p>
            <a:pPr marL="12700" marR="0" lvl="0" indent="0" algn="ctr" defTabSz="914400" rtl="0" eaLnBrk="1" fontAlgn="auto" latinLnBrk="0" hangingPunct="1">
              <a:lnSpc>
                <a:spcPts val="38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ardvarkBold"/>
              <a:ea typeface="+mn-ea"/>
              <a:cs typeface="AardvarkBold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9ABA79B-BDD0-4B67-A9EC-FA93388DB1B1}"/>
              </a:ext>
            </a:extLst>
          </p:cNvPr>
          <p:cNvSpPr txBox="1"/>
          <p:nvPr/>
        </p:nvSpPr>
        <p:spPr>
          <a:xfrm>
            <a:off x="2108897" y="3213100"/>
            <a:ext cx="3324905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ctr" defTabSz="914400" rtl="0" eaLnBrk="1" fontAlgn="auto" latinLnBrk="0" hangingPunct="1">
              <a:lnSpc>
                <a:spcPts val="35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4950" b="1" i="0" u="none" strike="noStrike" kern="1200" cap="none" spc="0" normalizeH="0" baseline="1899" noProof="0" dirty="0">
                <a:ln>
                  <a:noFill/>
                </a:ln>
                <a:solidFill>
                  <a:srgbClr val="00A89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AardvarkBold"/>
              </a:rPr>
              <a:t>PULAU PINANG</a:t>
            </a:r>
            <a:endParaRPr kumimoji="0" sz="3300" b="0" i="0" u="none" strike="noStrike" kern="1200" cap="none" spc="0" normalizeH="0" baseline="0" noProof="0" dirty="0">
              <a:ln>
                <a:noFill/>
              </a:ln>
              <a:solidFill>
                <a:srgbClr val="00A89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Aardvark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79552" y="505319"/>
            <a:ext cx="3504377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ic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-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eh</a:t>
            </a:r>
            <a:r>
              <a:rPr kumimoji="0" sz="1000" b="0" i="0" u="none" strike="noStrike" kern="1200" cap="none" spc="-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/</a:t>
            </a:r>
            <a:r>
              <a:rPr kumimoji="0" sz="1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bl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shed</a:t>
            </a:r>
            <a:r>
              <a:rPr kumimoji="0" sz="1000" b="0" i="1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1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ed</a:t>
            </a:r>
            <a:r>
              <a:rPr kumimoji="0" sz="1000" b="0" i="1" u="none" strike="noStrike" kern="1200" cap="none" spc="-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: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552" y="800725"/>
            <a:ext cx="2556487" cy="1121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 lvl="0" indent="0" algn="l" defTabSz="914400" rtl="0" eaLnBrk="1" fontAlgn="auto" latinLnBrk="0" hangingPunct="1">
              <a:lnSpc>
                <a:spcPts val="1140"/>
              </a:lnSpc>
              <a:spcBef>
                <a:spcPts val="5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Ja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000" b="0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era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gk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000" b="0" i="0" u="none" strike="noStrike" kern="1200" cap="none" spc="-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ys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18973" lvl="0" indent="0" algn="l" defTabSz="914400" rtl="0" eaLnBrk="1" fontAlgn="auto" latinLnBrk="0" hangingPunct="1">
              <a:lnSpc>
                <a:spcPct val="102172"/>
              </a:lnSpc>
              <a:spcBef>
                <a:spcPts val="1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epa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rt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ic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s,</a:t>
            </a:r>
            <a:r>
              <a:rPr kumimoji="0" sz="1000" b="0" i="1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ala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18973" lvl="0" indent="0" algn="l" defTabSz="914400" rtl="0" eaLnBrk="1" fontAlgn="auto" latinLnBrk="0" hangingPunct="1">
              <a:lnSpc>
                <a:spcPct val="102172"/>
              </a:lnSpc>
              <a:spcBef>
                <a:spcPts val="53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Bl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6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,</a:t>
            </a:r>
            <a:r>
              <a:rPr kumimoji="0" sz="1000" b="0" i="0" u="none" strike="noStrike" kern="1200" cap="none" spc="-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pl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,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0" lvl="0" indent="0" algn="l" defTabSz="914400" rtl="0" eaLnBrk="1" fontAlgn="auto" latinLnBrk="0" hangingPunct="1">
              <a:lnSpc>
                <a:spcPct val="102172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sat</a:t>
            </a:r>
            <a:r>
              <a:rPr kumimoji="0" sz="1000" b="0" i="0" u="none" strike="noStrike" kern="1200" cap="none" spc="-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bi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Ker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j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Per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1510663" lvl="0" indent="0" algn="l" defTabSz="914400" rtl="0" eaLnBrk="1" fontAlgn="auto" latinLnBrk="0" hangingPunct="1">
              <a:lnSpc>
                <a:spcPct val="120833"/>
              </a:lnSpc>
              <a:spcBef>
                <a:spcPts val="2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62514</a:t>
            </a:r>
            <a:r>
              <a:rPr kumimoji="0" sz="1000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j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, </a:t>
            </a:r>
            <a:r>
              <a:rPr kumimoji="0" sz="1000" b="0" i="0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552" y="2143873"/>
            <a:ext cx="395666" cy="598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.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18973" lvl="0" indent="0" algn="l" defTabSz="914400" rtl="0" eaLnBrk="1" fontAlgn="auto" latinLnBrk="0" hangingPunct="1">
              <a:lnSpc>
                <a:spcPct val="102172"/>
              </a:lnSpc>
              <a:spcBef>
                <a:spcPts val="48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ak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0" lvl="0" indent="0" algn="l" defTabSz="914400" rtl="0" eaLnBrk="1" fontAlgn="auto" latinLnBrk="0" hangingPunct="1">
              <a:lnSpc>
                <a:spcPct val="102172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9184" y="2143873"/>
            <a:ext cx="79393" cy="598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: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0" lvl="0" indent="0" algn="l" defTabSz="914400" rtl="0" eaLnBrk="1" fontAlgn="auto" latinLnBrk="0" hangingPunct="1">
              <a:lnSpc>
                <a:spcPct val="102172"/>
              </a:lnSpc>
              <a:spcBef>
                <a:spcPts val="48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: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0" lvl="0" indent="0" algn="l" defTabSz="914400" rtl="0" eaLnBrk="1" fontAlgn="auto" latinLnBrk="0" hangingPunct="1">
              <a:lnSpc>
                <a:spcPct val="102172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: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2781" y="2143873"/>
            <a:ext cx="1668812" cy="598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656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0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3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-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8885</a:t>
            </a:r>
            <a:r>
              <a:rPr kumimoji="0" sz="1000" b="0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7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0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00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0" lvl="0" indent="0" algn="l" defTabSz="914400" rtl="0" eaLnBrk="1" fontAlgn="auto" latinLnBrk="0" hangingPunct="1">
              <a:lnSpc>
                <a:spcPct val="145833"/>
              </a:lnSpc>
              <a:spcBef>
                <a:spcPts val="2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0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3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-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8888</a:t>
            </a:r>
            <a:r>
              <a:rPr kumimoji="0" sz="1000" b="0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9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2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48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: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/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/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w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w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w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.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d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o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s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m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.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g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ov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2"/>
              </a:rPr>
              <a:t>.my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552" y="2814433"/>
            <a:ext cx="2691153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ac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oo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/T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w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</a:t>
            </a:r>
            <a:r>
              <a:rPr kumimoji="0" sz="10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/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m:</a:t>
            </a:r>
            <a:r>
              <a:rPr kumimoji="0" sz="1000" b="0" i="0" u="none" strike="noStrike" kern="1200" cap="none" spc="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Mala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sia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9552" y="3037318"/>
            <a:ext cx="790538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mel</a:t>
            </a:r>
            <a:r>
              <a:rPr kumimoji="0" sz="1000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/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9238" y="3037318"/>
            <a:ext cx="5022223" cy="374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1625" marR="18973" lvl="0" indent="-301625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:</a:t>
            </a:r>
            <a:r>
              <a:rPr kumimoji="0" sz="1000" b="0" i="0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in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f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o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@d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o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s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m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.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g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o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v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.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m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3"/>
              </a:rPr>
              <a:t>y</a:t>
            </a:r>
            <a:r>
              <a:rPr kumimoji="0" sz="1000" b="0" i="0" u="none" strike="noStrike" kern="1200" cap="none" spc="-7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(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/</a:t>
            </a:r>
            <a:r>
              <a:rPr kumimoji="0" sz="1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1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nq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)</a:t>
            </a:r>
          </a:p>
          <a:p>
            <a:pPr marL="12700" marR="0" lvl="0" indent="0" algn="l" defTabSz="914400" rtl="0" eaLnBrk="1" fontAlgn="auto" latinLnBrk="0" hangingPunct="1">
              <a:lnSpc>
                <a:spcPct val="102172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a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@do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s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m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.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g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o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v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.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m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  <a:hlinkClick r:id="rId4"/>
              </a:rPr>
              <a:t>y</a:t>
            </a:r>
            <a:r>
              <a:rPr kumimoji="0" sz="1000" b="0" i="0" u="none" strike="noStrike" kern="1200" cap="none" spc="-9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(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5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&amp;</a:t>
            </a:r>
            <a:r>
              <a:rPr kumimoji="0" sz="1000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erm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in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6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/</a:t>
            </a:r>
            <a:r>
              <a:rPr kumimoji="0" sz="1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-1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q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est</a:t>
            </a:r>
            <a:r>
              <a:rPr kumimoji="0" sz="1000" b="0" i="1" u="none" strike="noStrike" kern="1200" cap="none" spc="-2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&amp;</a:t>
            </a:r>
            <a:r>
              <a:rPr kumimoji="0" sz="1000" b="0" i="1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nq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9552" y="3820654"/>
            <a:ext cx="1436450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Ha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rga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/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Pri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:</a:t>
            </a:r>
            <a:r>
              <a:rPr kumimoji="0" sz="1000" b="0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2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5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.00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9552" y="4381486"/>
            <a:ext cx="3739428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da</a:t>
            </a:r>
            <a:r>
              <a:rPr kumimoji="0" sz="1000" b="0" i="0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Februa</a:t>
            </a:r>
            <a:r>
              <a:rPr kumimoji="0" sz="1000" b="0" i="0" u="none" strike="noStrike" kern="1200" cap="none" spc="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2022/</a:t>
            </a:r>
            <a:r>
              <a:rPr kumimoji="0" sz="1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bl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shed</a:t>
            </a:r>
            <a:r>
              <a:rPr kumimoji="0" sz="1000" b="0" i="1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Feb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ry</a:t>
            </a:r>
            <a:r>
              <a:rPr kumimoji="0" sz="1000" b="0" i="1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2022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552" y="5128500"/>
            <a:ext cx="2541288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Hakci</a:t>
            </a:r>
            <a:r>
              <a:rPr kumimoji="0" sz="1000" b="0" i="0" u="none" strike="noStrike" kern="1200" cap="none" spc="-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-3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</a:t>
            </a:r>
            <a:r>
              <a:rPr kumimoji="0" sz="1000" b="0" i="0" u="none" strike="noStrike" kern="1200" cap="none" spc="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-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0" u="none" strike="noStrike" kern="1200" cap="none" spc="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iha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/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1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re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erve</a:t>
            </a:r>
            <a:r>
              <a:rPr kumimoji="0" sz="1000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9552" y="5689332"/>
            <a:ext cx="6614846" cy="525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703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da</a:t>
            </a:r>
            <a:r>
              <a:rPr kumimoji="0" sz="1000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baha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ipa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2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eh</a:t>
            </a:r>
            <a:r>
              <a:rPr kumimoji="0" sz="1000" b="0" i="0" u="none" strike="noStrike" kern="1200" cap="none" spc="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bi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sem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,</a:t>
            </a:r>
            <a:r>
              <a:rPr kumimoji="0" sz="1000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mpa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0" lvl="0" indent="0" algn="l" defTabSz="914400" rtl="0" eaLnBrk="1" fontAlgn="auto" latinLnBrk="0" hangingPunct="1">
              <a:lnSpc>
                <a:spcPct val="102172"/>
              </a:lnSpc>
              <a:spcBef>
                <a:spcPts val="19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ala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ap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-ap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5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al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ap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6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j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al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se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0" u="none" strike="noStrike" kern="1200" cap="none" spc="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ap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ipa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da</a:t>
            </a:r>
            <a:r>
              <a:rPr kumimoji="0" sz="1000" b="0" i="0" u="none" strike="noStrike" kern="1200" cap="none" spc="3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J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aba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23356" lvl="0" indent="0" algn="l" defTabSz="914400" rtl="0" eaLnBrk="1" fontAlgn="auto" latinLnBrk="0" hangingPunct="1">
              <a:lnSpc>
                <a:spcPct val="102172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Pera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kaa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ala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.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552" y="6321792"/>
            <a:ext cx="6609797" cy="339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Pengg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000" b="0" i="0" u="none" strike="noStrike" kern="1200" cap="none" spc="18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0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seb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000" b="0" i="0" u="none" strike="noStrike" kern="1200" cap="none" spc="1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aklu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16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ri</a:t>
            </a:r>
            <a:r>
              <a:rPr kumimoji="0" sz="1000" b="0" i="0" u="none" strike="noStrike" kern="1200" cap="none" spc="18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tan</a:t>
            </a:r>
            <a:r>
              <a:rPr kumimoji="0" sz="1000" b="0" i="0" u="none" strike="noStrike" kern="1200" cap="none" spc="17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ma</a:t>
            </a:r>
            <a:r>
              <a:rPr kumimoji="0" sz="1000" b="0" i="0" u="none" strike="noStrike" kern="1200" cap="none" spc="17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da</a:t>
            </a:r>
            <a:r>
              <a:rPr kumimoji="0" sz="100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000" b="0" i="0" u="none" strike="noStrike" kern="1200" cap="none" spc="18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sal</a:t>
            </a:r>
            <a:r>
              <a:rPr kumimoji="0" sz="1000" b="0" i="0" u="none" strike="noStrike" kern="1200" cap="none" spc="18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17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18973" lvl="0" indent="0" algn="l" defTabSz="914400" rtl="0" eaLnBrk="1" fontAlgn="auto" latinLnBrk="0" hangingPunct="1">
              <a:lnSpc>
                <a:spcPct val="102172"/>
              </a:lnSpc>
              <a:spcBef>
                <a:spcPts val="19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sem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-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akla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akka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5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t: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552" y="6766800"/>
            <a:ext cx="2680087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“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Su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</a:t>
            </a:r>
            <a:r>
              <a:rPr kumimoji="0" sz="1000" b="0" i="0" u="none" strike="noStrike" kern="1200" cap="none" spc="-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:</a:t>
            </a:r>
            <a:r>
              <a:rPr kumimoji="0" sz="1000" b="0" i="0" u="none" strike="noStrike" kern="1200" cap="none" spc="-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J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aba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3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Pera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kaa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0" u="none" strike="noStrike" kern="1200" cap="none" spc="-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ala</a:t>
            </a:r>
            <a:r>
              <a:rPr kumimoji="0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</a:t>
            </a:r>
            <a:r>
              <a:rPr kumimoji="0" sz="10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”.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552" y="7328013"/>
            <a:ext cx="6612340" cy="339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-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rt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 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1" u="none" strike="noStrike" kern="1200" cap="none" spc="-1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ed</a:t>
            </a:r>
            <a:r>
              <a:rPr kumimoji="0" sz="1000" b="0" i="1" u="none" strike="noStrike" kern="1200" cap="none" spc="-4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1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ed</a:t>
            </a:r>
            <a:r>
              <a:rPr kumimoji="0" sz="100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1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1" u="none" strike="noStrike" kern="1200" cap="none" spc="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1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1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-2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 s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red</a:t>
            </a:r>
            <a:r>
              <a:rPr kumimoji="0" sz="10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ta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18973" lvl="0" indent="0" algn="l" defTabSz="914400" rtl="0" eaLnBrk="1" fontAlgn="auto" latinLnBrk="0" hangingPunct="1">
              <a:lnSpc>
                <a:spcPct val="102172"/>
              </a:lnSpc>
              <a:spcBef>
                <a:spcPts val="19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se</a:t>
            </a:r>
            <a:r>
              <a:rPr kumimoji="0" sz="1000" b="0" i="1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w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ou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-1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w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en</a:t>
            </a:r>
            <a:r>
              <a:rPr kumimoji="0" sz="1000" b="0" i="1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erm</a:t>
            </a:r>
            <a:r>
              <a:rPr kumimoji="0" sz="1000" b="0" i="1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1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De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rt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 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ti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s,</a:t>
            </a:r>
            <a:r>
              <a:rPr kumimoji="0" sz="1000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ala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.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52" y="7773021"/>
            <a:ext cx="616300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se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repr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000" b="0" i="1" u="none" strike="noStrike" kern="1200" cap="none" spc="-5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w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1" u="none" strike="noStrike" kern="1200" cap="none" spc="-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 </a:t>
            </a:r>
            <a:r>
              <a:rPr kumimoji="0" sz="1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w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ou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ap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ou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000" b="0" i="1" u="none" strike="noStrike" kern="1200" cap="none" spc="-3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q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uo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-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llo</a:t>
            </a:r>
            <a:r>
              <a:rPr kumimoji="0" sz="10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w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g: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52" y="8032101"/>
            <a:ext cx="28062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35"/>
              </a:lnSpc>
              <a:spcBef>
                <a:spcPts val="5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“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-2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:</a:t>
            </a:r>
            <a:r>
              <a:rPr kumimoji="0" sz="1000" b="0" i="1" u="none" strike="noStrike" kern="1200" cap="none" spc="-1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-4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</a:t>
            </a:r>
            <a:r>
              <a:rPr kumimoji="0" sz="1000" b="0" i="1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c</a:t>
            </a:r>
            <a:r>
              <a:rPr kumimoji="0" sz="1000" b="0" i="1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,</a:t>
            </a:r>
            <a:r>
              <a:rPr kumimoji="0" sz="1000" b="0" i="1" u="none" strike="noStrike" kern="1200" cap="none" spc="-3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000" b="0" i="1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ala</a:t>
            </a:r>
            <a:r>
              <a:rPr kumimoji="0" sz="1000" b="0" i="1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000" b="0" i="1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000" b="0" i="1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.”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9552" y="8780385"/>
            <a:ext cx="143645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lvl="0">
              <a:lnSpc>
                <a:spcPts val="1135"/>
              </a:lnSpc>
              <a:spcBef>
                <a:spcPts val="56"/>
              </a:spcBef>
              <a:defRPr/>
            </a:pPr>
            <a:r>
              <a:rPr lang="en-MY" sz="1000" spc="14" dirty="0">
                <a:latin typeface="Century Gothic"/>
                <a:cs typeface="Century Gothic"/>
              </a:rPr>
              <a:t>ISBN 978-967-0009-27-8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6582664" y="336867"/>
            <a:ext cx="886256" cy="402018"/>
          </a:xfrm>
          <a:custGeom>
            <a:avLst/>
            <a:gdLst/>
            <a:ahLst/>
            <a:cxnLst/>
            <a:rect l="l" t="t" r="r" b="b"/>
            <a:pathLst>
              <a:path w="886256" h="402018">
                <a:moveTo>
                  <a:pt x="0" y="402018"/>
                </a:moveTo>
                <a:lnTo>
                  <a:pt x="886256" y="402018"/>
                </a:lnTo>
                <a:lnTo>
                  <a:pt x="886256" y="0"/>
                </a:lnTo>
                <a:lnTo>
                  <a:pt x="0" y="0"/>
                </a:lnTo>
                <a:lnTo>
                  <a:pt x="0" y="402018"/>
                </a:lnTo>
                <a:close/>
              </a:path>
            </a:pathLst>
          </a:custGeom>
          <a:solidFill>
            <a:srgbClr val="088587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88125" y="752077"/>
            <a:ext cx="880745" cy="126000"/>
          </a:xfrm>
          <a:custGeom>
            <a:avLst/>
            <a:gdLst/>
            <a:ahLst/>
            <a:cxnLst/>
            <a:rect l="l" t="t" r="r" b="b"/>
            <a:pathLst>
              <a:path w="880745" h="126000">
                <a:moveTo>
                  <a:pt x="0" y="126000"/>
                </a:moveTo>
                <a:lnTo>
                  <a:pt x="880745" y="126000"/>
                </a:lnTo>
                <a:lnTo>
                  <a:pt x="880745" y="0"/>
                </a:lnTo>
                <a:lnTo>
                  <a:pt x="0" y="0"/>
                </a:lnTo>
                <a:lnTo>
                  <a:pt x="0" y="126000"/>
                </a:lnTo>
                <a:close/>
              </a:path>
            </a:pathLst>
          </a:custGeom>
          <a:solidFill>
            <a:srgbClr val="099DA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7931" y="336905"/>
            <a:ext cx="698690" cy="402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03219" y="73558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38881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-377" y="929088"/>
            <a:ext cx="720001" cy="60114"/>
          </a:xfrm>
          <a:custGeom>
            <a:avLst/>
            <a:gdLst/>
            <a:ahLst/>
            <a:cxnLst/>
            <a:rect l="l" t="t" r="r" b="b"/>
            <a:pathLst>
              <a:path w="720001" h="60114">
                <a:moveTo>
                  <a:pt x="720001" y="0"/>
                </a:moveTo>
                <a:lnTo>
                  <a:pt x="377" y="0"/>
                </a:lnTo>
                <a:lnTo>
                  <a:pt x="377" y="60114"/>
                </a:lnTo>
                <a:lnTo>
                  <a:pt x="720001" y="60114"/>
                </a:lnTo>
                <a:lnTo>
                  <a:pt x="720001" y="0"/>
                </a:lnTo>
                <a:close/>
              </a:path>
            </a:pathLst>
          </a:custGeom>
          <a:solidFill>
            <a:srgbClr val="088587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6660" y="1022179"/>
            <a:ext cx="181721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760"/>
              </a:lnSpc>
              <a:spcBef>
                <a:spcPts val="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4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KA</a:t>
            </a:r>
            <a:r>
              <a:rPr kumimoji="0" sz="1600" b="1" i="0" u="none" strike="noStrike" kern="1200" cap="none" spc="14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600" b="1" i="0" u="none" strike="noStrike" kern="1200" cap="none" spc="-4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600" b="1" i="0" u="none" strike="noStrike" kern="1200" cap="none" spc="-4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600" b="1" i="0" u="none" strike="noStrike" kern="1200" cap="none" spc="9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600" b="1" i="0" u="none" strike="noStrike" kern="1200" cap="none" spc="-4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600" b="1" i="0" u="none" strike="noStrike" kern="1200" cap="none" spc="14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600" b="1" i="0" u="none" strike="noStrike" kern="1200" cap="none" spc="-4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600" b="1" i="0" u="none" strike="noStrike" kern="1200" cap="none" spc="14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600" b="1" i="0" u="none" strike="noStrike" kern="1200" cap="none" spc="-4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660" y="1437676"/>
            <a:ext cx="5883261" cy="7720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MY" sz="1100" dirty="0">
                <a:latin typeface="Century Gothic" panose="020B0502020202020204" pitchFamily="34" charset="0"/>
              </a:rPr>
              <a:t>Statistik </a:t>
            </a:r>
            <a:r>
              <a:rPr lang="en-MY" sz="1100" dirty="0" err="1">
                <a:latin typeface="Century Gothic" panose="020B0502020202020204" pitchFamily="34" charset="0"/>
              </a:rPr>
              <a:t>Subnasional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Parlimen</a:t>
            </a:r>
            <a:r>
              <a:rPr lang="en-MY" sz="1100" dirty="0">
                <a:latin typeface="Century Gothic" panose="020B0502020202020204" pitchFamily="34" charset="0"/>
              </a:rPr>
              <a:t> dan Dewan </a:t>
            </a:r>
            <a:r>
              <a:rPr lang="en-MY" sz="1100" dirty="0" err="1">
                <a:latin typeface="Century Gothic" panose="020B0502020202020204" pitchFamily="34" charset="0"/>
              </a:rPr>
              <a:t>Undangan</a:t>
            </a:r>
            <a:r>
              <a:rPr lang="en-MY" sz="1100" dirty="0">
                <a:latin typeface="Century Gothic" panose="020B0502020202020204" pitchFamily="34" charset="0"/>
              </a:rPr>
              <a:t> Negeri (DUN), </a:t>
            </a:r>
            <a:r>
              <a:rPr lang="en-MY" sz="1100" dirty="0" err="1">
                <a:latin typeface="Century Gothic" panose="020B0502020202020204" pitchFamily="34" charset="0"/>
              </a:rPr>
              <a:t>Tasek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Gelugor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merupakan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penerbitan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statistik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ekonomi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sosial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komprehensif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dengan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liputan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sehingga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ke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peringkat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Parlimen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Tasek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Gelugor</a:t>
            </a:r>
            <a:r>
              <a:rPr lang="en-MY" sz="1100" dirty="0"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MY" sz="1100" dirty="0">
                <a:latin typeface="Century Gothic" panose="020B0502020202020204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MY" sz="1100" dirty="0" err="1">
                <a:latin typeface="Century Gothic" panose="020B0502020202020204" pitchFamily="34" charset="0"/>
              </a:rPr>
              <a:t>Penerbitan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ini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diterbitkan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julung</a:t>
            </a:r>
            <a:r>
              <a:rPr lang="en-MY" sz="1100" dirty="0">
                <a:latin typeface="Century Gothic" panose="020B0502020202020204" pitchFamily="34" charset="0"/>
              </a:rPr>
              <a:t> kali </a:t>
            </a:r>
            <a:r>
              <a:rPr lang="en-MY" sz="1100" dirty="0" err="1">
                <a:latin typeface="Century Gothic" panose="020B0502020202020204" pitchFamily="34" charset="0"/>
              </a:rPr>
              <a:t>sempena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Banci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Penduduk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Perumahan</a:t>
            </a:r>
            <a:r>
              <a:rPr lang="en-MY" sz="1100" dirty="0">
                <a:latin typeface="Century Gothic" panose="020B0502020202020204" pitchFamily="34" charset="0"/>
              </a:rPr>
              <a:t> 2020. </a:t>
            </a:r>
            <a:r>
              <a:rPr lang="en-MY" sz="1100" dirty="0" err="1">
                <a:latin typeface="Century Gothic" panose="020B0502020202020204" pitchFamily="34" charset="0"/>
              </a:rPr>
              <a:t>Secara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umumnya</a:t>
            </a:r>
            <a:r>
              <a:rPr lang="en-MY" sz="1100" dirty="0">
                <a:latin typeface="Century Gothic" panose="020B0502020202020204" pitchFamily="34" charset="0"/>
              </a:rPr>
              <a:t>, </a:t>
            </a:r>
            <a:r>
              <a:rPr lang="en-MY" sz="1100" dirty="0" err="1">
                <a:latin typeface="Century Gothic" panose="020B0502020202020204" pitchFamily="34" charset="0"/>
              </a:rPr>
              <a:t>statistik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dalam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penerbitan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ini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meliputi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statistik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sosioekonomi</a:t>
            </a:r>
            <a:r>
              <a:rPr lang="en-MY" sz="1100" dirty="0">
                <a:latin typeface="Century Gothic" panose="020B0502020202020204" pitchFamily="34" charset="0"/>
              </a:rPr>
              <a:t> yang </a:t>
            </a:r>
            <a:r>
              <a:rPr lang="en-MY" sz="1100" dirty="0" err="1">
                <a:latin typeface="Century Gothic" panose="020B0502020202020204" pitchFamily="34" charset="0"/>
              </a:rPr>
              <a:t>terdiri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daripada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indikator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maklumat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asas</a:t>
            </a:r>
            <a:r>
              <a:rPr lang="en-MY" sz="1100" dirty="0">
                <a:latin typeface="Century Gothic" panose="020B0502020202020204" pitchFamily="34" charset="0"/>
              </a:rPr>
              <a:t>; </a:t>
            </a:r>
            <a:r>
              <a:rPr lang="en-MY" sz="1100" dirty="0" err="1">
                <a:latin typeface="Century Gothic" panose="020B0502020202020204" pitchFamily="34" charset="0"/>
              </a:rPr>
              <a:t>penduduk</a:t>
            </a:r>
            <a:r>
              <a:rPr lang="en-MY" sz="1100" dirty="0">
                <a:latin typeface="Century Gothic" panose="020B0502020202020204" pitchFamily="34" charset="0"/>
              </a:rPr>
              <a:t>; </a:t>
            </a:r>
            <a:r>
              <a:rPr lang="en-MY" sz="1100" dirty="0" err="1">
                <a:latin typeface="Century Gothic" panose="020B0502020202020204" pitchFamily="34" charset="0"/>
              </a:rPr>
              <a:t>perumahan</a:t>
            </a:r>
            <a:r>
              <a:rPr lang="en-MY" sz="1100" dirty="0">
                <a:latin typeface="Century Gothic" panose="020B0502020202020204" pitchFamily="34" charset="0"/>
              </a:rPr>
              <a:t>; </a:t>
            </a:r>
            <a:r>
              <a:rPr lang="en-MY" sz="1100" dirty="0" err="1">
                <a:latin typeface="Century Gothic" panose="020B0502020202020204" pitchFamily="34" charset="0"/>
              </a:rPr>
              <a:t>guna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tenaga</a:t>
            </a:r>
            <a:r>
              <a:rPr lang="en-MY" sz="1100" dirty="0">
                <a:latin typeface="Century Gothic" panose="020B0502020202020204" pitchFamily="34" charset="0"/>
              </a:rPr>
              <a:t>; </a:t>
            </a:r>
            <a:r>
              <a:rPr lang="en-MY" sz="1100" dirty="0" err="1">
                <a:latin typeface="Century Gothic" panose="020B0502020202020204" pitchFamily="34" charset="0"/>
              </a:rPr>
              <a:t>pendapatan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isi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rumah</a:t>
            </a:r>
            <a:r>
              <a:rPr lang="en-MY" sz="1100" dirty="0">
                <a:latin typeface="Century Gothic" panose="020B0502020202020204" pitchFamily="34" charset="0"/>
              </a:rPr>
              <a:t>; </a:t>
            </a:r>
            <a:r>
              <a:rPr lang="en-MY" sz="1100" dirty="0" err="1">
                <a:latin typeface="Century Gothic" panose="020B0502020202020204" pitchFamily="34" charset="0"/>
              </a:rPr>
              <a:t>pendidikan</a:t>
            </a:r>
            <a:r>
              <a:rPr lang="en-MY" sz="1100" dirty="0">
                <a:latin typeface="Century Gothic" panose="020B0502020202020204" pitchFamily="34" charset="0"/>
              </a:rPr>
              <a:t>; </a:t>
            </a:r>
            <a:r>
              <a:rPr lang="en-MY" sz="1100" dirty="0" err="1">
                <a:latin typeface="Century Gothic" panose="020B0502020202020204" pitchFamily="34" charset="0"/>
              </a:rPr>
              <a:t>kesihatan</a:t>
            </a:r>
            <a:r>
              <a:rPr lang="en-MY" sz="1100" dirty="0">
                <a:latin typeface="Century Gothic" panose="020B0502020202020204" pitchFamily="34" charset="0"/>
              </a:rPr>
              <a:t>; </a:t>
            </a:r>
            <a:r>
              <a:rPr lang="en-MY" sz="1100" dirty="0" err="1">
                <a:latin typeface="Century Gothic" panose="020B0502020202020204" pitchFamily="34" charset="0"/>
              </a:rPr>
              <a:t>kemiskinan</a:t>
            </a:r>
            <a:r>
              <a:rPr lang="en-MY" sz="1100" dirty="0">
                <a:latin typeface="Century Gothic" panose="020B0502020202020204" pitchFamily="34" charset="0"/>
              </a:rPr>
              <a:t>; </a:t>
            </a:r>
            <a:r>
              <a:rPr lang="en-MY" sz="1100" dirty="0" err="1">
                <a:latin typeface="Century Gothic" panose="020B0502020202020204" pitchFamily="34" charset="0"/>
              </a:rPr>
              <a:t>keselamatan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awam</a:t>
            </a:r>
            <a:r>
              <a:rPr lang="en-MY" sz="1100" dirty="0">
                <a:latin typeface="Century Gothic" panose="020B0502020202020204" pitchFamily="34" charset="0"/>
              </a:rPr>
              <a:t>; internet dan media </a:t>
            </a:r>
            <a:r>
              <a:rPr lang="en-MY" sz="1100" dirty="0" err="1">
                <a:latin typeface="Century Gothic" panose="020B0502020202020204" pitchFamily="34" charset="0"/>
              </a:rPr>
              <a:t>sosial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kemudahan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asas</a:t>
            </a:r>
            <a:r>
              <a:rPr lang="en-MY" sz="1100" dirty="0">
                <a:latin typeface="Century Gothic" panose="020B0502020202020204" pitchFamily="34" charset="0"/>
              </a:rPr>
              <a:t>. </a:t>
            </a:r>
            <a:r>
              <a:rPr lang="en-MY" sz="1100" dirty="0" err="1">
                <a:latin typeface="Century Gothic" panose="020B0502020202020204" pitchFamily="34" charset="0"/>
              </a:rPr>
              <a:t>Bilangan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pertubuhan</a:t>
            </a:r>
            <a:r>
              <a:rPr lang="en-MY" sz="1100" dirty="0">
                <a:latin typeface="Century Gothic" panose="020B0502020202020204" pitchFamily="34" charset="0"/>
              </a:rPr>
              <a:t>/</a:t>
            </a:r>
            <a:r>
              <a:rPr lang="en-MY" sz="1100" dirty="0" err="1">
                <a:latin typeface="Century Gothic" panose="020B0502020202020204" pitchFamily="34" charset="0"/>
              </a:rPr>
              <a:t>syarikat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perniagaan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mengikut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sektor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ekonomi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pertubuhan</a:t>
            </a:r>
            <a:r>
              <a:rPr lang="en-MY" sz="1100" dirty="0">
                <a:latin typeface="Century Gothic" panose="020B0502020202020204" pitchFamily="34" charset="0"/>
              </a:rPr>
              <a:t>/</a:t>
            </a:r>
            <a:r>
              <a:rPr lang="en-MY" sz="1100" dirty="0" err="1">
                <a:latin typeface="Century Gothic" panose="020B0502020202020204" pitchFamily="34" charset="0"/>
              </a:rPr>
              <a:t>syarikat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perniagaan</a:t>
            </a:r>
            <a:r>
              <a:rPr lang="en-MY" sz="1100" dirty="0">
                <a:latin typeface="Century Gothic" panose="020B0502020202020204" pitchFamily="34" charset="0"/>
              </a:rPr>
              <a:t> yang </a:t>
            </a:r>
            <a:r>
              <a:rPr lang="en-MY" sz="1100" dirty="0" err="1">
                <a:latin typeface="Century Gothic" panose="020B0502020202020204" pitchFamily="34" charset="0"/>
              </a:rPr>
              <a:t>beroperasi</a:t>
            </a:r>
            <a:r>
              <a:rPr lang="en-MY" sz="1100" dirty="0">
                <a:latin typeface="Century Gothic" panose="020B0502020202020204" pitchFamily="34" charset="0"/>
              </a:rPr>
              <a:t> di </a:t>
            </a:r>
            <a:r>
              <a:rPr lang="en-MY" sz="1100" dirty="0" err="1">
                <a:latin typeface="Century Gothic" panose="020B0502020202020204" pitchFamily="34" charset="0"/>
              </a:rPr>
              <a:t>kawasan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ini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seperti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stesen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minyak</a:t>
            </a:r>
            <a:r>
              <a:rPr lang="en-MY" sz="1100" dirty="0">
                <a:latin typeface="Century Gothic" panose="020B0502020202020204" pitchFamily="34" charset="0"/>
              </a:rPr>
              <a:t>, </a:t>
            </a:r>
            <a:r>
              <a:rPr lang="en-MY" sz="1100" dirty="0" err="1">
                <a:latin typeface="Century Gothic" panose="020B0502020202020204" pitchFamily="34" charset="0"/>
              </a:rPr>
              <a:t>tadika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swasta</a:t>
            </a:r>
            <a:r>
              <a:rPr lang="en-MY" sz="1100" dirty="0">
                <a:latin typeface="Century Gothic" panose="020B0502020202020204" pitchFamily="34" charset="0"/>
              </a:rPr>
              <a:t>, </a:t>
            </a:r>
            <a:r>
              <a:rPr lang="en-MY" sz="1100" dirty="0" err="1">
                <a:latin typeface="Century Gothic" panose="020B0502020202020204" pitchFamily="34" charset="0"/>
              </a:rPr>
              <a:t>kedai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dobi</a:t>
            </a:r>
            <a:r>
              <a:rPr lang="en-MY" sz="1100" dirty="0">
                <a:latin typeface="Century Gothic" panose="020B0502020202020204" pitchFamily="34" charset="0"/>
              </a:rPr>
              <a:t>, </a:t>
            </a:r>
            <a:r>
              <a:rPr lang="en-MY" sz="1100" dirty="0" err="1">
                <a:latin typeface="Century Gothic" panose="020B0502020202020204" pitchFamily="34" charset="0"/>
              </a:rPr>
              <a:t>kedai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runcit</a:t>
            </a:r>
            <a:r>
              <a:rPr lang="en-MY" sz="1100" dirty="0">
                <a:latin typeface="Century Gothic" panose="020B0502020202020204" pitchFamily="34" charset="0"/>
              </a:rPr>
              <a:t>, </a:t>
            </a:r>
            <a:r>
              <a:rPr lang="en-MY" sz="1100" dirty="0" err="1">
                <a:latin typeface="Century Gothic" panose="020B0502020202020204" pitchFamily="34" charset="0"/>
              </a:rPr>
              <a:t>bengkel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kereta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klinik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gigi</a:t>
            </a:r>
            <a:r>
              <a:rPr lang="en-MY" sz="1100" dirty="0">
                <a:latin typeface="Century Gothic" panose="020B0502020202020204" pitchFamily="34" charset="0"/>
              </a:rPr>
              <a:t> juga </a:t>
            </a:r>
            <a:r>
              <a:rPr lang="en-MY" sz="1100" dirty="0" err="1">
                <a:latin typeface="Century Gothic" panose="020B0502020202020204" pitchFamily="34" charset="0"/>
              </a:rPr>
              <a:t>dimuatkan</a:t>
            </a:r>
            <a:r>
              <a:rPr lang="en-MY" sz="1100" dirty="0">
                <a:latin typeface="Century Gothic" panose="020B0502020202020204" pitchFamily="34" charset="0"/>
              </a:rPr>
              <a:t> di </a:t>
            </a:r>
            <a:r>
              <a:rPr lang="en-MY" sz="1100" dirty="0" err="1">
                <a:latin typeface="Century Gothic" panose="020B0502020202020204" pitchFamily="34" charset="0"/>
              </a:rPr>
              <a:t>dalam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penerbitan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ini</a:t>
            </a:r>
            <a:r>
              <a:rPr lang="en-MY" sz="1100" dirty="0">
                <a:latin typeface="Century Gothic" panose="020B0502020202020204" pitchFamily="34" charset="0"/>
              </a:rPr>
              <a:t>. </a:t>
            </a:r>
            <a:r>
              <a:rPr lang="en-MY" sz="1100" dirty="0" err="1">
                <a:latin typeface="Century Gothic" panose="020B0502020202020204" pitchFamily="34" charset="0"/>
              </a:rPr>
              <a:t>Penerbitan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ini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akan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terus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dikemaskini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menjadi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rujukan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penting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dalam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pelaksanaan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keputusan</a:t>
            </a:r>
            <a:r>
              <a:rPr lang="en-MY" sz="1100" dirty="0">
                <a:latin typeface="Century Gothic" panose="020B0502020202020204" pitchFamily="34" charset="0"/>
              </a:rPr>
              <a:t>, input </a:t>
            </a:r>
            <a:r>
              <a:rPr lang="en-MY" sz="1100" dirty="0" err="1">
                <a:latin typeface="Century Gothic" panose="020B0502020202020204" pitchFamily="34" charset="0"/>
              </a:rPr>
              <a:t>kepada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penggubalan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dasar</a:t>
            </a:r>
            <a:r>
              <a:rPr lang="en-MY" sz="1100" dirty="0">
                <a:latin typeface="Century Gothic" panose="020B0502020202020204" pitchFamily="34" charset="0"/>
              </a:rPr>
              <a:t>, </a:t>
            </a:r>
            <a:r>
              <a:rPr lang="en-MY" sz="1100" dirty="0" err="1">
                <a:latin typeface="Century Gothic" panose="020B0502020202020204" pitchFamily="34" charset="0"/>
              </a:rPr>
              <a:t>pemantauan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penilaian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keberkesanan</a:t>
            </a:r>
            <a:r>
              <a:rPr lang="en-MY" sz="1100" dirty="0">
                <a:latin typeface="Century Gothic" panose="020B0502020202020204" pitchFamily="34" charset="0"/>
              </a:rPr>
              <a:t> program </a:t>
            </a:r>
            <a:r>
              <a:rPr lang="en-MY" sz="1100" dirty="0" err="1">
                <a:latin typeface="Century Gothic" panose="020B0502020202020204" pitchFamily="34" charset="0"/>
              </a:rPr>
              <a:t>pembangunan</a:t>
            </a:r>
            <a:r>
              <a:rPr lang="en-MY" sz="1100" dirty="0">
                <a:latin typeface="Century Gothic" panose="020B0502020202020204" pitchFamily="34" charset="0"/>
              </a:rPr>
              <a:t> negara </a:t>
            </a:r>
            <a:r>
              <a:rPr lang="en-MY" sz="1100" dirty="0" err="1">
                <a:latin typeface="Century Gothic" panose="020B0502020202020204" pitchFamily="34" charset="0"/>
              </a:rPr>
              <a:t>serta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penyelidikan</a:t>
            </a:r>
            <a:r>
              <a:rPr lang="en-MY" sz="1100" dirty="0">
                <a:latin typeface="Century Gothic" panose="020B0502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MY" sz="1100" dirty="0">
                <a:latin typeface="Century Gothic" panose="020B0502020202020204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MY" sz="1100" dirty="0" err="1">
                <a:latin typeface="Century Gothic" panose="020B0502020202020204" pitchFamily="34" charset="0"/>
              </a:rPr>
              <a:t>Penerbitan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ini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terbahagi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kepada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dua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jenis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sumber</a:t>
            </a:r>
            <a:r>
              <a:rPr lang="en-MY" sz="1100" dirty="0">
                <a:latin typeface="Century Gothic" panose="020B0502020202020204" pitchFamily="34" charset="0"/>
              </a:rPr>
              <a:t> data. </a:t>
            </a:r>
            <a:r>
              <a:rPr lang="en-MY" sz="1100" dirty="0" err="1">
                <a:latin typeface="Century Gothic" panose="020B0502020202020204" pitchFamily="34" charset="0"/>
              </a:rPr>
              <a:t>Sumber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pertama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memaparkan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statistik</a:t>
            </a:r>
            <a:r>
              <a:rPr lang="en-MY" sz="1100" dirty="0">
                <a:latin typeface="Century Gothic" panose="020B0502020202020204" pitchFamily="34" charset="0"/>
              </a:rPr>
              <a:t> yang </a:t>
            </a:r>
            <a:r>
              <a:rPr lang="en-MY" sz="1100" dirty="0" err="1">
                <a:latin typeface="Century Gothic" panose="020B0502020202020204" pitchFamily="34" charset="0"/>
              </a:rPr>
              <a:t>diperoleh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berdasarkan</a:t>
            </a:r>
            <a:r>
              <a:rPr lang="en-MY" sz="1100" dirty="0">
                <a:latin typeface="Century Gothic" panose="020B0502020202020204" pitchFamily="34" charset="0"/>
              </a:rPr>
              <a:t> data primer </a:t>
            </a:r>
            <a:r>
              <a:rPr lang="en-MY" sz="1100" dirty="0" err="1">
                <a:latin typeface="Century Gothic" panose="020B0502020202020204" pitchFamily="34" charset="0"/>
              </a:rPr>
              <a:t>dari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Jabatan</a:t>
            </a:r>
            <a:r>
              <a:rPr lang="en-MY" sz="1100" dirty="0">
                <a:latin typeface="Century Gothic" panose="020B0502020202020204" pitchFamily="34" charset="0"/>
              </a:rPr>
              <a:t> Perangkaan Malaysia </a:t>
            </a:r>
            <a:r>
              <a:rPr lang="en-MY" sz="1100" dirty="0" err="1">
                <a:latin typeface="Century Gothic" panose="020B0502020202020204" pitchFamily="34" charset="0"/>
              </a:rPr>
              <a:t>seperti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Banci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Penduduk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Perumahan</a:t>
            </a:r>
            <a:r>
              <a:rPr lang="en-MY" sz="1100" dirty="0">
                <a:latin typeface="Century Gothic" panose="020B0502020202020204" pitchFamily="34" charset="0"/>
              </a:rPr>
              <a:t> 2020 dan lain-lain </a:t>
            </a:r>
            <a:r>
              <a:rPr lang="en-MY" sz="1100" dirty="0" err="1">
                <a:latin typeface="Century Gothic" panose="020B0502020202020204" pitchFamily="34" charset="0"/>
              </a:rPr>
              <a:t>banci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survei</a:t>
            </a:r>
            <a:r>
              <a:rPr lang="en-MY" sz="1100" dirty="0">
                <a:latin typeface="Century Gothic" panose="020B0502020202020204" pitchFamily="34" charset="0"/>
              </a:rPr>
              <a:t> di </a:t>
            </a:r>
            <a:r>
              <a:rPr lang="en-MY" sz="1100" dirty="0" err="1">
                <a:latin typeface="Century Gothic" panose="020B0502020202020204" pitchFamily="34" charset="0"/>
              </a:rPr>
              <a:t>Jabatan</a:t>
            </a:r>
            <a:r>
              <a:rPr lang="en-MY" sz="1100" dirty="0">
                <a:latin typeface="Century Gothic" panose="020B0502020202020204" pitchFamily="34" charset="0"/>
              </a:rPr>
              <a:t>. </a:t>
            </a:r>
            <a:r>
              <a:rPr lang="en-MY" sz="1100" dirty="0" err="1">
                <a:latin typeface="Century Gothic" panose="020B0502020202020204" pitchFamily="34" charset="0"/>
              </a:rPr>
              <a:t>Manakala</a:t>
            </a:r>
            <a:r>
              <a:rPr lang="en-MY" sz="1100" dirty="0">
                <a:latin typeface="Century Gothic" panose="020B0502020202020204" pitchFamily="34" charset="0"/>
              </a:rPr>
              <a:t>, </a:t>
            </a:r>
            <a:r>
              <a:rPr lang="en-MY" sz="1100" dirty="0" err="1">
                <a:latin typeface="Century Gothic" panose="020B0502020202020204" pitchFamily="34" charset="0"/>
              </a:rPr>
              <a:t>sumber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kedua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merupakan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statistik</a:t>
            </a:r>
            <a:r>
              <a:rPr lang="en-MY" sz="1100" dirty="0">
                <a:latin typeface="Century Gothic" panose="020B0502020202020204" pitchFamily="34" charset="0"/>
              </a:rPr>
              <a:t> yang </a:t>
            </a:r>
            <a:r>
              <a:rPr lang="en-MY" sz="1100" dirty="0" err="1">
                <a:latin typeface="Century Gothic" panose="020B0502020202020204" pitchFamily="34" charset="0"/>
              </a:rPr>
              <a:t>diperoleh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daripada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sumber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pentadbiran</a:t>
            </a:r>
            <a:r>
              <a:rPr lang="en-MY" sz="1100" dirty="0">
                <a:latin typeface="Century Gothic" panose="020B0502020202020204" pitchFamily="34" charset="0"/>
              </a:rPr>
              <a:t> yang </a:t>
            </a:r>
            <a:r>
              <a:rPr lang="en-MY" sz="1100" dirty="0" err="1">
                <a:latin typeface="Century Gothic" panose="020B0502020202020204" pitchFamily="34" charset="0"/>
              </a:rPr>
              <a:t>dikumpul</a:t>
            </a:r>
            <a:r>
              <a:rPr lang="en-MY" sz="1100" dirty="0">
                <a:latin typeface="Century Gothic" panose="020B0502020202020204" pitchFamily="34" charset="0"/>
              </a:rPr>
              <a:t> oleh Kementerian/</a:t>
            </a:r>
            <a:r>
              <a:rPr lang="en-MY" sz="1100" dirty="0" err="1">
                <a:latin typeface="Century Gothic" panose="020B0502020202020204" pitchFamily="34" charset="0"/>
              </a:rPr>
              <a:t>Jabatan</a:t>
            </a:r>
            <a:r>
              <a:rPr lang="en-MY" sz="1100" dirty="0">
                <a:latin typeface="Century Gothic" panose="020B0502020202020204" pitchFamily="34" charset="0"/>
              </a:rPr>
              <a:t> /</a:t>
            </a:r>
            <a:r>
              <a:rPr lang="en-MY" sz="1100" dirty="0" err="1">
                <a:latin typeface="Century Gothic" panose="020B0502020202020204" pitchFamily="34" charset="0"/>
              </a:rPr>
              <a:t>Agensi</a:t>
            </a:r>
            <a:r>
              <a:rPr lang="en-MY" sz="1100" dirty="0">
                <a:latin typeface="Century Gothic" panose="020B0502020202020204" pitchFamily="34" charset="0"/>
              </a:rPr>
              <a:t> lain di Malaysia.</a:t>
            </a:r>
          </a:p>
          <a:p>
            <a:pPr algn="just">
              <a:lnSpc>
                <a:spcPct val="150000"/>
              </a:lnSpc>
            </a:pPr>
            <a:r>
              <a:rPr lang="en-MY" sz="1100" dirty="0">
                <a:latin typeface="Century Gothic" panose="020B0502020202020204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MY" sz="1100" dirty="0" err="1">
                <a:latin typeface="Century Gothic" panose="020B0502020202020204" pitchFamily="34" charset="0"/>
              </a:rPr>
              <a:t>Jabatan</a:t>
            </a:r>
            <a:r>
              <a:rPr lang="en-MY" sz="1100" dirty="0">
                <a:latin typeface="Century Gothic" panose="020B0502020202020204" pitchFamily="34" charset="0"/>
              </a:rPr>
              <a:t> Perangkaan Malaysia </a:t>
            </a:r>
            <a:r>
              <a:rPr lang="en-MY" sz="1100" dirty="0" err="1">
                <a:latin typeface="Century Gothic" panose="020B0502020202020204" pitchFamily="34" charset="0"/>
              </a:rPr>
              <a:t>merakamkan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setinggi-tinggi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penghargaan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kepada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semua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pihak</a:t>
            </a:r>
            <a:r>
              <a:rPr lang="en-MY" sz="1100" dirty="0">
                <a:latin typeface="Century Gothic" panose="020B0502020202020204" pitchFamily="34" charset="0"/>
              </a:rPr>
              <a:t> yang </a:t>
            </a:r>
            <a:r>
              <a:rPr lang="en-MY" sz="1100" dirty="0" err="1">
                <a:latin typeface="Century Gothic" panose="020B0502020202020204" pitchFamily="34" charset="0"/>
              </a:rPr>
              <a:t>telah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menyumbang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secara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langsung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atau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tidak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langsung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dalam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menjayakan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penerbitan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ini</a:t>
            </a:r>
            <a:r>
              <a:rPr lang="en-MY" sz="1100" dirty="0">
                <a:latin typeface="Century Gothic" panose="020B0502020202020204" pitchFamily="34" charset="0"/>
              </a:rPr>
              <a:t>. </a:t>
            </a:r>
            <a:r>
              <a:rPr lang="en-MY" sz="1100" dirty="0" err="1">
                <a:latin typeface="Century Gothic" panose="020B0502020202020204" pitchFamily="34" charset="0"/>
              </a:rPr>
              <a:t>Semoga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penerbitan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ini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dapat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meningkatkan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ketersediaan</a:t>
            </a:r>
            <a:r>
              <a:rPr lang="en-MY" sz="1100" dirty="0">
                <a:latin typeface="Century Gothic" panose="020B0502020202020204" pitchFamily="34" charset="0"/>
              </a:rPr>
              <a:t> data </a:t>
            </a:r>
            <a:r>
              <a:rPr lang="en-MY" sz="1100" dirty="0" err="1">
                <a:latin typeface="Century Gothic" panose="020B0502020202020204" pitchFamily="34" charset="0"/>
              </a:rPr>
              <a:t>sosial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ekonomi</a:t>
            </a:r>
            <a:r>
              <a:rPr lang="en-MY" sz="1100" dirty="0">
                <a:latin typeface="Century Gothic" panose="020B0502020202020204" pitchFamily="34" charset="0"/>
              </a:rPr>
              <a:t> yang </a:t>
            </a:r>
            <a:r>
              <a:rPr lang="en-MY" sz="1100" dirty="0" err="1">
                <a:latin typeface="Century Gothic" panose="020B0502020202020204" pitchFamily="34" charset="0"/>
              </a:rPr>
              <a:t>berkaitan</a:t>
            </a:r>
            <a:r>
              <a:rPr lang="en-MY" sz="1100" dirty="0">
                <a:latin typeface="Century Gothic" panose="020B0502020202020204" pitchFamily="34" charset="0"/>
              </a:rPr>
              <a:t> di </a:t>
            </a:r>
            <a:r>
              <a:rPr lang="en-MY" sz="1100" dirty="0" err="1">
                <a:latin typeface="Century Gothic" panose="020B0502020202020204" pitchFamily="34" charset="0"/>
              </a:rPr>
              <a:t>peringkat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lokaliti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menyumbang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ke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arah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pembangunan</a:t>
            </a:r>
            <a:r>
              <a:rPr lang="en-MY" sz="1100" dirty="0">
                <a:latin typeface="Century Gothic" panose="020B0502020202020204" pitchFamily="34" charset="0"/>
              </a:rPr>
              <a:t> negara yang </a:t>
            </a:r>
            <a:r>
              <a:rPr lang="en-MY" sz="1100" dirty="0" err="1">
                <a:latin typeface="Century Gothic" panose="020B0502020202020204" pitchFamily="34" charset="0"/>
              </a:rPr>
              <a:t>lestari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maju</a:t>
            </a:r>
            <a:r>
              <a:rPr lang="en-MY" sz="1100" dirty="0">
                <a:latin typeface="Century Gothic" panose="020B0502020202020204" pitchFamily="34" charset="0"/>
              </a:rPr>
              <a:t>. </a:t>
            </a:r>
            <a:r>
              <a:rPr lang="en-MY" sz="1100" dirty="0" err="1">
                <a:latin typeface="Century Gothic" panose="020B0502020202020204" pitchFamily="34" charset="0"/>
              </a:rPr>
              <a:t>Setiap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maklum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balas</a:t>
            </a:r>
            <a:r>
              <a:rPr lang="en-MY" sz="1100" dirty="0">
                <a:latin typeface="Century Gothic" panose="020B0502020202020204" pitchFamily="34" charset="0"/>
              </a:rPr>
              <a:t> dan </a:t>
            </a:r>
            <a:r>
              <a:rPr lang="en-MY" sz="1100" dirty="0" err="1">
                <a:latin typeface="Century Gothic" panose="020B0502020202020204" pitchFamily="34" charset="0"/>
              </a:rPr>
              <a:t>cadangan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daripada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semua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pihak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untuk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penambahbaikan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penerbitan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ini</a:t>
            </a:r>
            <a:r>
              <a:rPr lang="en-MY" sz="1100" dirty="0">
                <a:latin typeface="Century Gothic" panose="020B0502020202020204" pitchFamily="34" charset="0"/>
              </a:rPr>
              <a:t> pada masa </a:t>
            </a:r>
            <a:r>
              <a:rPr lang="en-MY" sz="1100" dirty="0" err="1">
                <a:latin typeface="Century Gothic" panose="020B0502020202020204" pitchFamily="34" charset="0"/>
              </a:rPr>
              <a:t>hadapan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amatlah</a:t>
            </a:r>
            <a:r>
              <a:rPr lang="en-MY" sz="1100" dirty="0">
                <a:latin typeface="Century Gothic" panose="020B0502020202020204" pitchFamily="34" charset="0"/>
              </a:rPr>
              <a:t> </a:t>
            </a:r>
            <a:r>
              <a:rPr lang="en-MY" sz="1100" dirty="0" err="1">
                <a:latin typeface="Century Gothic" panose="020B0502020202020204" pitchFamily="34" charset="0"/>
              </a:rPr>
              <a:t>dihargai</a:t>
            </a:r>
            <a:r>
              <a:rPr lang="en-MY" sz="11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6660" y="9359580"/>
            <a:ext cx="2387764" cy="514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250"/>
              </a:lnSpc>
              <a:spcBef>
                <a:spcPts val="6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AT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’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SRI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DR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.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100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 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ZIR M</a:t>
            </a:r>
            <a:r>
              <a:rPr kumimoji="0" sz="1100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IN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21031" lvl="0" indent="0" algn="l" defTabSz="914400" rtl="0" eaLnBrk="1" fontAlgn="auto" latinLnBrk="0" hangingPunct="1">
              <a:lnSpc>
                <a:spcPct val="10217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etua 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ngka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w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0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y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</a:p>
          <a:p>
            <a:pPr marL="12700" marR="21031" lvl="0" indent="0" algn="l" defTabSz="914400" rtl="0" eaLnBrk="1" fontAlgn="auto" latinLnBrk="0" hangingPunct="1">
              <a:lnSpc>
                <a:spcPct val="102172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F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03219" y="336867"/>
            <a:ext cx="3179445" cy="398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2664" y="336867"/>
            <a:ext cx="886256" cy="398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3219" y="735583"/>
            <a:ext cx="3179445" cy="142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82664" y="735583"/>
            <a:ext cx="886256" cy="142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34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653022" y="182181"/>
            <a:ext cx="886256" cy="402018"/>
          </a:xfrm>
          <a:custGeom>
            <a:avLst/>
            <a:gdLst/>
            <a:ahLst/>
            <a:cxnLst/>
            <a:rect l="l" t="t" r="r" b="b"/>
            <a:pathLst>
              <a:path w="886256" h="402018">
                <a:moveTo>
                  <a:pt x="0" y="402018"/>
                </a:moveTo>
                <a:lnTo>
                  <a:pt x="886256" y="402018"/>
                </a:lnTo>
                <a:lnTo>
                  <a:pt x="886256" y="0"/>
                </a:lnTo>
                <a:lnTo>
                  <a:pt x="0" y="0"/>
                </a:lnTo>
                <a:lnTo>
                  <a:pt x="0" y="402018"/>
                </a:lnTo>
                <a:close/>
              </a:path>
            </a:pathLst>
          </a:custGeom>
          <a:solidFill>
            <a:srgbClr val="088587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58483" y="597264"/>
            <a:ext cx="880745" cy="126000"/>
          </a:xfrm>
          <a:custGeom>
            <a:avLst/>
            <a:gdLst/>
            <a:ahLst/>
            <a:cxnLst/>
            <a:rect l="l" t="t" r="r" b="b"/>
            <a:pathLst>
              <a:path w="880745" h="126000">
                <a:moveTo>
                  <a:pt x="0" y="126000"/>
                </a:moveTo>
                <a:lnTo>
                  <a:pt x="880745" y="126000"/>
                </a:lnTo>
                <a:lnTo>
                  <a:pt x="880745" y="0"/>
                </a:lnTo>
                <a:lnTo>
                  <a:pt x="0" y="0"/>
                </a:lnTo>
                <a:lnTo>
                  <a:pt x="0" y="126000"/>
                </a:lnTo>
                <a:close/>
              </a:path>
            </a:pathLst>
          </a:custGeom>
          <a:solidFill>
            <a:srgbClr val="099DA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8289" y="182219"/>
            <a:ext cx="698690" cy="40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3577" y="58077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38881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377" y="929088"/>
            <a:ext cx="720001" cy="60114"/>
          </a:xfrm>
          <a:custGeom>
            <a:avLst/>
            <a:gdLst/>
            <a:ahLst/>
            <a:cxnLst/>
            <a:rect l="l" t="t" r="r" b="b"/>
            <a:pathLst>
              <a:path w="720001" h="60114">
                <a:moveTo>
                  <a:pt x="720001" y="0"/>
                </a:moveTo>
                <a:lnTo>
                  <a:pt x="377" y="0"/>
                </a:lnTo>
                <a:lnTo>
                  <a:pt x="377" y="60114"/>
                </a:lnTo>
                <a:lnTo>
                  <a:pt x="720001" y="60114"/>
                </a:lnTo>
                <a:lnTo>
                  <a:pt x="720001" y="0"/>
                </a:lnTo>
                <a:close/>
              </a:path>
            </a:pathLst>
          </a:custGeom>
          <a:solidFill>
            <a:srgbClr val="088587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2471" y="1014692"/>
            <a:ext cx="222273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05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KANDU</a:t>
            </a:r>
            <a:r>
              <a:rPr kumimoji="0" sz="2600" b="1" i="0" u="none" strike="noStrike" kern="1200" cap="none" spc="-9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GAN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8518" y="1838488"/>
            <a:ext cx="793712" cy="942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250"/>
              </a:lnSpc>
              <a:spcBef>
                <a:spcPts val="6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Mu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S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</a:t>
            </a:r>
            <a:r>
              <a:rPr kumimoji="0" sz="1100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at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357993" marR="332323" lvl="0" indent="-49634" algn="ctr" defTabSz="914400" rtl="0" eaLnBrk="1" fontAlgn="auto" latinLnBrk="0" hangingPunct="1">
              <a:lnSpc>
                <a:spcPts val="1348"/>
              </a:lnSpc>
              <a:spcBef>
                <a:spcPts val="6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</a:p>
          <a:p>
            <a:pPr marL="347624" marR="321953" lvl="0" indent="0" algn="ctr" defTabSz="914400" rtl="0" eaLnBrk="1" fontAlgn="auto" latinLnBrk="0" hangingPunct="1">
              <a:lnSpc>
                <a:spcPct val="102172"/>
              </a:lnSpc>
              <a:spcBef>
                <a:spcPts val="6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v</a:t>
            </a:r>
          </a:p>
          <a:p>
            <a:pPr marL="347624" marR="321953" lvl="0" indent="0" algn="ctr" defTabSz="914400" rtl="0" eaLnBrk="1" fontAlgn="auto" latinLnBrk="0" hangingPunct="1">
              <a:lnSpc>
                <a:spcPct val="102172"/>
              </a:lnSpc>
              <a:spcBef>
                <a:spcPts val="6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6492" y="2102140"/>
            <a:ext cx="4326888" cy="929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692" lvl="0" indent="0" algn="l" defTabSz="914400" rtl="0" eaLnBrk="1" fontAlgn="auto" latinLnBrk="0" hangingPunct="1">
              <a:lnSpc>
                <a:spcPts val="1250"/>
              </a:lnSpc>
              <a:spcBef>
                <a:spcPts val="6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Ka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en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</a:t>
            </a:r>
          </a:p>
          <a:p>
            <a:pPr marL="12700" marR="25692" lvl="0" indent="0" algn="l" defTabSz="914400" rtl="0" eaLnBrk="1" fontAlgn="auto" latinLnBrk="0" hangingPunct="1">
              <a:lnSpc>
                <a:spcPct val="102172"/>
              </a:lnSpc>
              <a:spcBef>
                <a:spcPts val="6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ar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Be</a:t>
            </a:r>
            <a:r>
              <a:rPr kumimoji="0" sz="1100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pat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ik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.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.</a:t>
            </a:r>
          </a:p>
          <a:p>
            <a:pPr marL="12700" marR="0" lvl="0" indent="0" algn="l" defTabSz="914400" rtl="0" eaLnBrk="1" fontAlgn="auto" latinLnBrk="0" hangingPunct="1">
              <a:lnSpc>
                <a:spcPct val="102172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Sepi</a:t>
            </a:r>
            <a:r>
              <a:rPr kumimoji="0" sz="1100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as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Lalu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ek</a:t>
            </a:r>
            <a:r>
              <a:rPr kumimoji="0" sz="1100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no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…….</a:t>
            </a:r>
          </a:p>
          <a:p>
            <a:pPr marL="12700" marR="25692" lvl="0" indent="0" algn="l" defTabSz="914400" rtl="0" eaLnBrk="1" fontAlgn="auto" latinLnBrk="0" hangingPunct="1">
              <a:lnSpc>
                <a:spcPct val="102172"/>
              </a:lnSpc>
              <a:spcBef>
                <a:spcPts val="6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25692" lvl="0" indent="0" algn="l" defTabSz="914400" rtl="0" eaLnBrk="1" fontAlgn="auto" latinLnBrk="0" hangingPunct="1">
              <a:lnSpc>
                <a:spcPct val="102172"/>
              </a:lnSpc>
              <a:spcBef>
                <a:spcPts val="6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1" i="0" u="none" strike="noStrike" kern="1200" cap="none" spc="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1" i="0" u="none" strike="noStrike" kern="1200" cap="none" spc="-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1" i="0" u="none" strike="noStrike" kern="1200" cap="none" spc="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1" i="0" u="none" strike="noStrike" kern="1200" cap="none" spc="-9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1" i="0" u="none" strike="noStrike" kern="1200" cap="none" spc="4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ik</a:t>
            </a:r>
            <a:r>
              <a:rPr kumimoji="0" sz="1100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pilih</a:t>
            </a:r>
            <a:r>
              <a:rPr kumimoji="0" sz="1100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ioe</a:t>
            </a:r>
            <a:r>
              <a:rPr kumimoji="0" sz="1100" b="1" i="0" u="none" strike="noStrike" kern="1200" cap="none" spc="-1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642" y="3381157"/>
            <a:ext cx="1992746" cy="2739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 lvl="0" indent="0" algn="l" defTabSz="914400" rtl="0" eaLnBrk="1" fontAlgn="auto" latinLnBrk="0" hangingPunct="1">
              <a:lnSpc>
                <a:spcPts val="1250"/>
              </a:lnSpc>
              <a:spcBef>
                <a:spcPts val="6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Indi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or 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ial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241300" marR="699671" lvl="0" indent="0" algn="l" defTabSz="914400" rtl="0" eaLnBrk="1" fontAlgn="auto" latinLnBrk="0" hangingPunct="1">
              <a:lnSpc>
                <a:spcPts val="1348"/>
              </a:lnSpc>
              <a:spcBef>
                <a:spcPts val="65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ak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umat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sas </a:t>
            </a:r>
          </a:p>
          <a:p>
            <a:pPr marL="241300" marR="699671" lvl="0" indent="0" algn="l" defTabSz="914400" rtl="0" eaLnBrk="1" fontAlgn="auto" latinLnBrk="0" hangingPunct="1">
              <a:lnSpc>
                <a:spcPts val="1348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enduduk </a:t>
            </a:r>
          </a:p>
          <a:p>
            <a:pPr marL="241300" marR="699671" lvl="0" indent="0" algn="l" defTabSz="914400" rtl="0" eaLnBrk="1" fontAlgn="auto" latinLnBrk="0" hangingPunct="1">
              <a:lnSpc>
                <a:spcPts val="1348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uma</a:t>
            </a:r>
            <a:r>
              <a:rPr kumimoji="0" sz="11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 </a:t>
            </a:r>
          </a:p>
          <a:p>
            <a:pPr marL="241300" marR="699671" lvl="0" indent="0" algn="l" defTabSz="914400" rtl="0" eaLnBrk="1" fontAlgn="auto" latinLnBrk="0" hangingPunct="1">
              <a:lnSpc>
                <a:spcPts val="1348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Gu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 Ten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ga</a:t>
            </a:r>
          </a:p>
          <a:p>
            <a:pPr marL="241300" marR="21031" lvl="0" indent="0" algn="l" defTabSz="914400" rtl="0" eaLnBrk="1" fontAlgn="auto" latinLnBrk="0" hangingPunct="1">
              <a:lnSpc>
                <a:spcPct val="102172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enda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atan</a:t>
            </a:r>
            <a:r>
              <a:rPr kumimoji="0" sz="11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Ru</a:t>
            </a:r>
            <a:r>
              <a:rPr kumimoji="0" sz="11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ah</a:t>
            </a:r>
          </a:p>
          <a:p>
            <a:pPr marL="241300" marR="346655" lvl="0" indent="0" algn="l" defTabSz="914400" rtl="0" eaLnBrk="1" fontAlgn="auto" latinLnBrk="0" hangingPunct="1">
              <a:lnSpc>
                <a:spcPts val="1348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en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241300" marR="346655" lvl="0" indent="0" algn="l" defTabSz="914400" rtl="0" eaLnBrk="1" fontAlgn="auto" latinLnBrk="0" hangingPunct="1">
              <a:lnSpc>
                <a:spcPts val="1348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Kesihatan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</a:p>
          <a:p>
            <a:pPr marL="241300" marR="346655" lvl="0" indent="0" algn="l" defTabSz="914400" rtl="0" eaLnBrk="1" fontAlgn="auto" latinLnBrk="0" hangingPunct="1">
              <a:lnSpc>
                <a:spcPts val="1348"/>
              </a:lnSpc>
              <a:spcBef>
                <a:spcPts val="6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em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 </a:t>
            </a:r>
          </a:p>
          <a:p>
            <a:pPr marL="241300" marR="346655" lvl="0" indent="0" algn="l" defTabSz="914400" rtl="0" eaLnBrk="1" fontAlgn="auto" latinLnBrk="0" hangingPunct="1">
              <a:lnSpc>
                <a:spcPts val="1348"/>
              </a:lnSpc>
              <a:spcBef>
                <a:spcPts val="6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atan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w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am</a:t>
            </a:r>
          </a:p>
          <a:p>
            <a:pPr marL="241300" marR="0" lvl="0" indent="0" algn="l" defTabSz="914400" rtl="0" eaLnBrk="1" fontAlgn="auto" latinLnBrk="0" hangingPunct="1">
              <a:lnSpc>
                <a:spcPct val="102172"/>
              </a:lnSpc>
              <a:spcBef>
                <a:spcPts val="6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1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1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et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dan</a:t>
            </a: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M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d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 S</a:t>
            </a:r>
            <a:r>
              <a:rPr kumimoji="0" sz="1100" b="0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l</a:t>
            </a:r>
          </a:p>
          <a:p>
            <a:pPr marL="241300" marR="21031" lvl="0" indent="0" algn="l" defTabSz="914400" rtl="0" eaLnBrk="1" fontAlgn="auto" latinLnBrk="0" hangingPunct="1">
              <a:lnSpc>
                <a:spcPct val="102172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emuda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h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an</a:t>
            </a:r>
            <a:r>
              <a:rPr kumimoji="0" sz="1100" b="0" i="0" u="none" strike="noStrike" kern="1200" cap="none" spc="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11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26658" y="3643285"/>
            <a:ext cx="404627" cy="2477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 lvl="0" indent="0" algn="l" defTabSz="914400" rtl="0" eaLnBrk="1" fontAlgn="auto" latinLnBrk="0" hangingPunct="1">
              <a:lnSpc>
                <a:spcPts val="1250"/>
              </a:lnSpc>
              <a:spcBef>
                <a:spcPts val="6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3</a:t>
            </a:r>
          </a:p>
          <a:p>
            <a:pPr marL="12700" marR="21031" lvl="0" indent="0" algn="l" defTabSz="914400" rtl="0" eaLnBrk="1" fontAlgn="auto" latinLnBrk="0" hangingPunct="1">
              <a:lnSpc>
                <a:spcPct val="102172"/>
              </a:lnSpc>
              <a:spcBef>
                <a:spcPts val="61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5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-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7</a:t>
            </a:r>
          </a:p>
          <a:p>
            <a:pPr marL="12700" marR="21031" lvl="0" indent="0" algn="l" defTabSz="914400" rtl="0" eaLnBrk="1" fontAlgn="auto" latinLnBrk="0" hangingPunct="1">
              <a:lnSpc>
                <a:spcPct val="102172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9</a:t>
            </a:r>
          </a:p>
          <a:p>
            <a:pPr marL="12700" marR="21031" lvl="0" indent="0" algn="l" defTabSz="914400" rtl="0" eaLnBrk="1" fontAlgn="auto" latinLnBrk="0" hangingPunct="1">
              <a:lnSpc>
                <a:spcPct val="102172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11</a:t>
            </a:r>
          </a:p>
          <a:p>
            <a:pPr marL="12700" marR="21031" lvl="0" indent="0" algn="l" defTabSz="914400" rtl="0" eaLnBrk="1" fontAlgn="auto" latinLnBrk="0" hangingPunct="1">
              <a:lnSpc>
                <a:spcPct val="102172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13</a:t>
            </a:r>
          </a:p>
          <a:p>
            <a:pPr marL="12700" marR="21031" lvl="0" indent="0" algn="l" defTabSz="914400" rtl="0" eaLnBrk="1" fontAlgn="auto" latinLnBrk="0" hangingPunct="1">
              <a:lnSpc>
                <a:spcPct val="102172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15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21031" lvl="0" indent="0" algn="l" defTabSz="914400" rtl="0" eaLnBrk="1" fontAlgn="auto" latinLnBrk="0" hangingPunct="1">
              <a:lnSpc>
                <a:spcPct val="102172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17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0" lvl="0" indent="0" algn="l" defTabSz="914400" rtl="0" eaLnBrk="1" fontAlgn="auto" latinLnBrk="0" hangingPunct="1">
              <a:lnSpc>
                <a:spcPct val="102172"/>
              </a:lnSpc>
              <a:spcBef>
                <a:spcPts val="68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9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-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2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21031" lvl="0" indent="0" algn="l" defTabSz="914400" rtl="0" eaLnBrk="1" fontAlgn="auto" latinLnBrk="0" hangingPunct="1">
              <a:lnSpc>
                <a:spcPct val="102172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3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21031" lvl="0" indent="0" algn="l" defTabSz="914400" rtl="0" eaLnBrk="1" fontAlgn="auto" latinLnBrk="0" hangingPunct="1">
              <a:lnSpc>
                <a:spcPct val="102172"/>
              </a:lnSpc>
              <a:spcBef>
                <a:spcPts val="6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5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12700" marR="0" lvl="0" indent="0" algn="l" defTabSz="914400" rtl="0" eaLnBrk="1" fontAlgn="auto" latinLnBrk="0" hangingPunct="1">
              <a:lnSpc>
                <a:spcPct val="102172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7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642" y="6464463"/>
            <a:ext cx="1254567" cy="427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250"/>
              </a:lnSpc>
              <a:spcBef>
                <a:spcPts val="6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Indi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1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a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or </a:t>
            </a:r>
            <a:r>
              <a:rPr kumimoji="0" sz="1100" b="1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k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1" i="0" u="none" strike="noStrike" kern="1200" cap="none" spc="-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n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o</a:t>
            </a:r>
            <a:r>
              <a:rPr kumimoji="0" sz="11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</a:t>
            </a:r>
            <a:r>
              <a:rPr kumimoji="0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i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  <a:p>
            <a:pPr marL="218084" marR="194548" lvl="0" indent="0" algn="ctr" defTabSz="914400" rtl="0" eaLnBrk="1" fontAlgn="auto" latinLnBrk="0" hangingPunct="1">
              <a:lnSpc>
                <a:spcPct val="102172"/>
              </a:lnSpc>
              <a:spcBef>
                <a:spcPts val="65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P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e</a:t>
            </a:r>
            <a:r>
              <a:rPr kumimoji="0" sz="1100" b="0" i="0" u="none" strike="noStrike" kern="1200" cap="none" spc="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tu</a:t>
            </a:r>
            <a:r>
              <a:rPr kumimoji="0" sz="1100" b="0" i="0" u="none" strike="noStrike" kern="1200" cap="none" spc="-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b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uhan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26658" y="6726591"/>
            <a:ext cx="4355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250"/>
              </a:lnSpc>
              <a:spcBef>
                <a:spcPts val="6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9-30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6653022" y="182181"/>
            <a:ext cx="886256" cy="402018"/>
          </a:xfrm>
          <a:custGeom>
            <a:avLst/>
            <a:gdLst/>
            <a:ahLst/>
            <a:cxnLst/>
            <a:rect l="l" t="t" r="r" b="b"/>
            <a:pathLst>
              <a:path w="886256" h="402018">
                <a:moveTo>
                  <a:pt x="0" y="402018"/>
                </a:moveTo>
                <a:lnTo>
                  <a:pt x="886256" y="402018"/>
                </a:lnTo>
                <a:lnTo>
                  <a:pt x="886256" y="0"/>
                </a:lnTo>
                <a:lnTo>
                  <a:pt x="0" y="0"/>
                </a:lnTo>
                <a:lnTo>
                  <a:pt x="0" y="402018"/>
                </a:lnTo>
                <a:close/>
              </a:path>
            </a:pathLst>
          </a:custGeom>
          <a:solidFill>
            <a:srgbClr val="08858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58483" y="597264"/>
            <a:ext cx="880745" cy="126000"/>
          </a:xfrm>
          <a:custGeom>
            <a:avLst/>
            <a:gdLst/>
            <a:ahLst/>
            <a:cxnLst/>
            <a:rect l="l" t="t" r="r" b="b"/>
            <a:pathLst>
              <a:path w="880745" h="126000">
                <a:moveTo>
                  <a:pt x="0" y="126000"/>
                </a:moveTo>
                <a:lnTo>
                  <a:pt x="880745" y="126000"/>
                </a:lnTo>
                <a:lnTo>
                  <a:pt x="880745" y="0"/>
                </a:lnTo>
                <a:lnTo>
                  <a:pt x="0" y="0"/>
                </a:lnTo>
                <a:lnTo>
                  <a:pt x="0" y="126000"/>
                </a:lnTo>
                <a:close/>
              </a:path>
            </a:pathLst>
          </a:custGeom>
          <a:solidFill>
            <a:srgbClr val="099D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8289" y="182219"/>
            <a:ext cx="698690" cy="40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3577" y="58077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388810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6096" y="771865"/>
            <a:ext cx="562310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9" dirty="0">
                <a:solidFill>
                  <a:srgbClr val="803300"/>
                </a:solidFill>
                <a:latin typeface="Arial"/>
                <a:cs typeface="Arial"/>
              </a:rPr>
              <a:t>L</a:t>
            </a:r>
            <a:r>
              <a:rPr sz="1200" b="1" spc="-29" dirty="0">
                <a:solidFill>
                  <a:srgbClr val="803300"/>
                </a:solidFill>
                <a:latin typeface="Arial"/>
                <a:cs typeface="Arial"/>
              </a:rPr>
              <a:t>A</a:t>
            </a:r>
            <a:r>
              <a:rPr sz="1200" b="1" spc="19" dirty="0">
                <a:solidFill>
                  <a:srgbClr val="803300"/>
                </a:solidFill>
                <a:latin typeface="Arial"/>
                <a:cs typeface="Arial"/>
              </a:rPr>
              <a:t>T</a:t>
            </a:r>
            <a:r>
              <a:rPr sz="1200" b="1" spc="-29" dirty="0">
                <a:solidFill>
                  <a:srgbClr val="803300"/>
                </a:solidFill>
                <a:latin typeface="Arial"/>
                <a:cs typeface="Arial"/>
              </a:rPr>
              <a:t>A</a:t>
            </a:r>
            <a:r>
              <a:rPr sz="1200" b="1" spc="0" dirty="0">
                <a:solidFill>
                  <a:srgbClr val="803300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9468" y="771865"/>
            <a:ext cx="912156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-4" dirty="0">
                <a:solidFill>
                  <a:srgbClr val="803300"/>
                </a:solidFill>
                <a:latin typeface="Arial"/>
                <a:cs typeface="Arial"/>
              </a:rPr>
              <a:t>B</a:t>
            </a:r>
            <a:r>
              <a:rPr sz="1200" b="1" spc="0" dirty="0">
                <a:solidFill>
                  <a:srgbClr val="803300"/>
                </a:solidFill>
                <a:latin typeface="Arial"/>
                <a:cs typeface="Arial"/>
              </a:rPr>
              <a:t>E</a:t>
            </a:r>
            <a:r>
              <a:rPr sz="1200" b="1" spc="19" dirty="0">
                <a:solidFill>
                  <a:srgbClr val="803300"/>
                </a:solidFill>
                <a:latin typeface="Arial"/>
                <a:cs typeface="Arial"/>
              </a:rPr>
              <a:t>L</a:t>
            </a:r>
            <a:r>
              <a:rPr sz="1200" b="1" spc="-29" dirty="0">
                <a:solidFill>
                  <a:srgbClr val="803300"/>
                </a:solidFill>
                <a:latin typeface="Arial"/>
                <a:cs typeface="Arial"/>
              </a:rPr>
              <a:t>A</a:t>
            </a:r>
            <a:r>
              <a:rPr sz="1200" b="1" spc="19" dirty="0">
                <a:solidFill>
                  <a:srgbClr val="803300"/>
                </a:solidFill>
                <a:latin typeface="Arial"/>
                <a:cs typeface="Arial"/>
              </a:rPr>
              <a:t>K</a:t>
            </a:r>
            <a:r>
              <a:rPr sz="1200" b="1" spc="-29" dirty="0">
                <a:solidFill>
                  <a:srgbClr val="803300"/>
                </a:solidFill>
                <a:latin typeface="Arial"/>
                <a:cs typeface="Arial"/>
              </a:rPr>
              <a:t>A</a:t>
            </a:r>
            <a:r>
              <a:rPr sz="1200" b="1" spc="4" dirty="0">
                <a:solidFill>
                  <a:srgbClr val="803300"/>
                </a:solidFill>
                <a:latin typeface="Arial"/>
                <a:cs typeface="Arial"/>
              </a:rPr>
              <a:t>N</a:t>
            </a:r>
            <a:r>
              <a:rPr sz="1200" b="1" spc="0" dirty="0">
                <a:solidFill>
                  <a:srgbClr val="803300"/>
                </a:solidFill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1617" y="771865"/>
            <a:ext cx="376468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4" dirty="0">
                <a:solidFill>
                  <a:srgbClr val="803300"/>
                </a:solidFill>
                <a:latin typeface="Arial"/>
                <a:cs typeface="Arial"/>
              </a:rPr>
              <a:t>D</a:t>
            </a:r>
            <a:r>
              <a:rPr sz="1200" b="1" spc="-29" dirty="0">
                <a:solidFill>
                  <a:srgbClr val="803300"/>
                </a:solidFill>
                <a:latin typeface="Arial"/>
                <a:cs typeface="Arial"/>
              </a:rPr>
              <a:t>A</a:t>
            </a:r>
            <a:r>
              <a:rPr sz="1200" b="1" spc="0" dirty="0">
                <a:solidFill>
                  <a:srgbClr val="803300"/>
                </a:solidFill>
                <a:latin typeface="Arial"/>
                <a:cs typeface="Arial"/>
              </a:rPr>
              <a:t>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7619" y="771865"/>
            <a:ext cx="676533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30"/>
              </a:lnSpc>
              <a:spcBef>
                <a:spcPts val="66"/>
              </a:spcBef>
            </a:pPr>
            <a:r>
              <a:rPr sz="1200" b="1" spc="0" dirty="0">
                <a:solidFill>
                  <a:srgbClr val="803300"/>
                </a:solidFill>
                <a:latin typeface="Arial"/>
                <a:cs typeface="Arial"/>
              </a:rPr>
              <a:t>TE</a:t>
            </a:r>
            <a:r>
              <a:rPr sz="1200" b="1" spc="-4" dirty="0">
                <a:solidFill>
                  <a:srgbClr val="803300"/>
                </a:solidFill>
                <a:latin typeface="Arial"/>
                <a:cs typeface="Arial"/>
              </a:rPr>
              <a:t>M</a:t>
            </a:r>
            <a:r>
              <a:rPr sz="1200" b="1" spc="25" dirty="0">
                <a:solidFill>
                  <a:srgbClr val="803300"/>
                </a:solidFill>
                <a:latin typeface="Arial"/>
                <a:cs typeface="Arial"/>
              </a:rPr>
              <a:t>P</a:t>
            </a:r>
            <a:r>
              <a:rPr sz="1200" b="1" spc="-14" dirty="0">
                <a:solidFill>
                  <a:srgbClr val="803300"/>
                </a:solidFill>
                <a:latin typeface="Arial"/>
                <a:cs typeface="Arial"/>
              </a:rPr>
              <a:t>A</a:t>
            </a:r>
            <a:r>
              <a:rPr sz="1200" b="1" spc="0" dirty="0">
                <a:solidFill>
                  <a:srgbClr val="803300"/>
                </a:solidFill>
                <a:latin typeface="Arial"/>
                <a:cs typeface="Arial"/>
              </a:rPr>
              <a:t>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6096" y="938481"/>
            <a:ext cx="3220289" cy="202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4" dirty="0">
                <a:solidFill>
                  <a:srgbClr val="803300"/>
                </a:solidFill>
                <a:latin typeface="Arial"/>
                <a:cs typeface="Arial"/>
              </a:rPr>
              <a:t>M</a:t>
            </a:r>
            <a:r>
              <a:rPr sz="1200" b="1" spc="0" dirty="0">
                <a:solidFill>
                  <a:srgbClr val="803300"/>
                </a:solidFill>
                <a:latin typeface="Arial"/>
                <a:cs typeface="Arial"/>
              </a:rPr>
              <a:t>E</a:t>
            </a:r>
            <a:r>
              <a:rPr sz="1200" b="1" spc="9" dirty="0">
                <a:solidFill>
                  <a:srgbClr val="803300"/>
                </a:solidFill>
                <a:latin typeface="Arial"/>
                <a:cs typeface="Arial"/>
              </a:rPr>
              <a:t>N</a:t>
            </a:r>
            <a:r>
              <a:rPr sz="1200" b="1" spc="-25" dirty="0">
                <a:solidFill>
                  <a:srgbClr val="803300"/>
                </a:solidFill>
                <a:latin typeface="Arial"/>
                <a:cs typeface="Arial"/>
              </a:rPr>
              <a:t>A</a:t>
            </a:r>
            <a:r>
              <a:rPr sz="1200" b="1" spc="0" dirty="0">
                <a:solidFill>
                  <a:srgbClr val="803300"/>
                </a:solidFill>
                <a:latin typeface="Arial"/>
                <a:cs typeface="Arial"/>
              </a:rPr>
              <a:t>R</a:t>
            </a:r>
            <a:r>
              <a:rPr sz="1200" b="1" spc="9" dirty="0">
                <a:solidFill>
                  <a:srgbClr val="803300"/>
                </a:solidFill>
                <a:latin typeface="Arial"/>
                <a:cs typeface="Arial"/>
              </a:rPr>
              <a:t>I</a:t>
            </a:r>
            <a:r>
              <a:rPr sz="1200" b="1" spc="0" dirty="0">
                <a:solidFill>
                  <a:srgbClr val="803300"/>
                </a:solidFill>
                <a:latin typeface="Arial"/>
                <a:cs typeface="Arial"/>
              </a:rPr>
              <a:t>K DI </a:t>
            </a:r>
            <a:r>
              <a:rPr sz="1200" b="1" spc="14" dirty="0">
                <a:solidFill>
                  <a:srgbClr val="803300"/>
                </a:solidFill>
                <a:latin typeface="Arial"/>
                <a:cs typeface="Arial"/>
              </a:rPr>
              <a:t>P</a:t>
            </a:r>
            <a:r>
              <a:rPr sz="1200" b="1" spc="-25" dirty="0">
                <a:solidFill>
                  <a:srgbClr val="803300"/>
                </a:solidFill>
                <a:latin typeface="Arial"/>
                <a:cs typeface="Arial"/>
              </a:rPr>
              <a:t>A</a:t>
            </a:r>
            <a:r>
              <a:rPr sz="1200" b="1" spc="9" dirty="0">
                <a:solidFill>
                  <a:srgbClr val="803300"/>
                </a:solidFill>
                <a:latin typeface="Arial"/>
                <a:cs typeface="Arial"/>
              </a:rPr>
              <a:t>R</a:t>
            </a:r>
            <a:r>
              <a:rPr sz="1200" b="1" spc="0" dirty="0">
                <a:solidFill>
                  <a:srgbClr val="803300"/>
                </a:solidFill>
                <a:latin typeface="Arial"/>
                <a:cs typeface="Arial"/>
              </a:rPr>
              <a:t>LI</a:t>
            </a:r>
            <a:r>
              <a:rPr sz="1200" b="1" spc="9" dirty="0">
                <a:solidFill>
                  <a:srgbClr val="803300"/>
                </a:solidFill>
                <a:latin typeface="Arial"/>
                <a:cs typeface="Arial"/>
              </a:rPr>
              <a:t>M</a:t>
            </a:r>
            <a:r>
              <a:rPr sz="1200" b="1" spc="0" dirty="0">
                <a:solidFill>
                  <a:srgbClr val="803300"/>
                </a:solidFill>
                <a:latin typeface="Arial"/>
                <a:cs typeface="Arial"/>
              </a:rPr>
              <a:t>EN </a:t>
            </a:r>
            <a:r>
              <a:rPr lang="en-US" sz="1200" b="1" spc="0" dirty="0">
                <a:solidFill>
                  <a:srgbClr val="803300"/>
                </a:solidFill>
                <a:latin typeface="Arial"/>
                <a:cs typeface="Arial"/>
              </a:rPr>
              <a:t>TASEK GELUGOR, PULAU PINANG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247" y="1460500"/>
            <a:ext cx="3128057" cy="5074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207" algn="just">
              <a:lnSpc>
                <a:spcPct val="150000"/>
              </a:lnSpc>
            </a:pPr>
            <a:r>
              <a:rPr lang="en-MY" sz="1000" dirty="0" err="1">
                <a:latin typeface="Century Gothic"/>
                <a:cs typeface="Century Gothic"/>
              </a:rPr>
              <a:t>Tasek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Gelugor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ialah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sebuah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kawasan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persekutuan</a:t>
            </a:r>
            <a:r>
              <a:rPr lang="en-MY" sz="1000" dirty="0">
                <a:latin typeface="Century Gothic"/>
                <a:cs typeface="Century Gothic"/>
              </a:rPr>
              <a:t> di </a:t>
            </a:r>
            <a:r>
              <a:rPr lang="en-MY" sz="1000" dirty="0" err="1">
                <a:latin typeface="Century Gothic"/>
                <a:cs typeface="Century Gothic"/>
              </a:rPr>
              <a:t>daerah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Sebarang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Perai</a:t>
            </a:r>
            <a:r>
              <a:rPr lang="en-MY" sz="1000" dirty="0">
                <a:latin typeface="Century Gothic"/>
                <a:cs typeface="Century Gothic"/>
              </a:rPr>
              <a:t> Utara, </a:t>
            </a:r>
            <a:r>
              <a:rPr lang="en-MY" sz="1000" dirty="0" err="1">
                <a:latin typeface="Century Gothic"/>
                <a:cs typeface="Century Gothic"/>
              </a:rPr>
              <a:t>Pulau</a:t>
            </a:r>
            <a:r>
              <a:rPr lang="en-MY" sz="1000" dirty="0">
                <a:latin typeface="Century Gothic"/>
                <a:cs typeface="Century Gothic"/>
              </a:rPr>
              <a:t> Pinang, Malaysia yang </a:t>
            </a:r>
            <a:r>
              <a:rPr lang="en-MY" sz="1000" dirty="0" err="1">
                <a:latin typeface="Century Gothic"/>
                <a:cs typeface="Century Gothic"/>
              </a:rPr>
              <a:t>mempunyai</a:t>
            </a:r>
            <a:r>
              <a:rPr lang="en-MY" sz="1000" dirty="0">
                <a:latin typeface="Century Gothic"/>
                <a:cs typeface="Century Gothic"/>
              </a:rPr>
              <a:t> wakil di Dewan Rakyat </a:t>
            </a:r>
            <a:r>
              <a:rPr lang="en-MY" sz="1000" dirty="0" err="1">
                <a:latin typeface="Century Gothic"/>
                <a:cs typeface="Century Gothic"/>
              </a:rPr>
              <a:t>dengan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kod</a:t>
            </a:r>
            <a:r>
              <a:rPr lang="en-MY" sz="1000" dirty="0">
                <a:latin typeface="Century Gothic"/>
                <a:cs typeface="Century Gothic"/>
              </a:rPr>
              <a:t> P.042. Kawasan </a:t>
            </a:r>
            <a:r>
              <a:rPr lang="en-MY" sz="1000" dirty="0" err="1">
                <a:latin typeface="Century Gothic"/>
                <a:cs typeface="Century Gothic"/>
              </a:rPr>
              <a:t>Parlimen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ini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mula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dipertandingkan</a:t>
            </a:r>
            <a:r>
              <a:rPr lang="en-MY" sz="1000" dirty="0">
                <a:latin typeface="Century Gothic"/>
                <a:cs typeface="Century Gothic"/>
              </a:rPr>
              <a:t> pada 1986 dan </a:t>
            </a:r>
            <a:r>
              <a:rPr lang="en-MY" sz="1000" dirty="0" err="1">
                <a:latin typeface="Century Gothic"/>
                <a:cs typeface="Century Gothic"/>
              </a:rPr>
              <a:t>memberi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mandat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kepada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seorang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ahli</a:t>
            </a:r>
            <a:r>
              <a:rPr lang="en-MY" sz="1000" dirty="0">
                <a:latin typeface="Century Gothic"/>
                <a:cs typeface="Century Gothic"/>
              </a:rPr>
              <a:t> Dewan Rakyat di </a:t>
            </a:r>
            <a:r>
              <a:rPr lang="en-MY" sz="1000" dirty="0" err="1">
                <a:latin typeface="Century Gothic"/>
                <a:cs typeface="Century Gothic"/>
              </a:rPr>
              <a:t>Parlimen</a:t>
            </a:r>
            <a:r>
              <a:rPr lang="en-MY" sz="1000" dirty="0">
                <a:latin typeface="Century Gothic"/>
                <a:cs typeface="Century Gothic"/>
              </a:rPr>
              <a:t> Malaysia </a:t>
            </a:r>
            <a:r>
              <a:rPr lang="en-MY" sz="1000" dirty="0" err="1">
                <a:latin typeface="Century Gothic"/>
                <a:cs typeface="Century Gothic"/>
              </a:rPr>
              <a:t>mengikut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sistem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undian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terbanyak</a:t>
            </a:r>
            <a:r>
              <a:rPr lang="en-MY" sz="1000" dirty="0">
                <a:latin typeface="Century Gothic"/>
                <a:cs typeface="Century Gothic"/>
              </a:rPr>
              <a:t>. </a:t>
            </a:r>
            <a:r>
              <a:rPr lang="en-MY" sz="1000" dirty="0" err="1">
                <a:latin typeface="Century Gothic"/>
                <a:cs typeface="Century Gothic"/>
              </a:rPr>
              <a:t>Ia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terletak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dalam</a:t>
            </a:r>
            <a:r>
              <a:rPr lang="en-MY" sz="1000" dirty="0">
                <a:latin typeface="Century Gothic"/>
                <a:cs typeface="Century Gothic"/>
              </a:rPr>
              <a:t> 3 </a:t>
            </a:r>
            <a:r>
              <a:rPr lang="en-MY" sz="1000" dirty="0" err="1">
                <a:latin typeface="Century Gothic"/>
                <a:cs typeface="Century Gothic"/>
              </a:rPr>
              <a:t>wilayah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atau</a:t>
            </a:r>
            <a:r>
              <a:rPr lang="en-MY" sz="1000" dirty="0">
                <a:latin typeface="Century Gothic"/>
                <a:cs typeface="Century Gothic"/>
              </a:rPr>
              <a:t> DUN, </a:t>
            </a:r>
            <a:r>
              <a:rPr lang="en-MY" sz="1000" dirty="0" err="1">
                <a:latin typeface="Century Gothic"/>
                <a:cs typeface="Century Gothic"/>
              </a:rPr>
              <a:t>iaitu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Permatang</a:t>
            </a:r>
            <a:r>
              <a:rPr lang="en-MY" sz="1000" dirty="0">
                <a:latin typeface="Century Gothic"/>
                <a:cs typeface="Century Gothic"/>
              </a:rPr>
              <a:t> </a:t>
            </a:r>
            <a:r>
              <a:rPr lang="en-MY" sz="1000" dirty="0" err="1">
                <a:latin typeface="Century Gothic"/>
                <a:cs typeface="Century Gothic"/>
              </a:rPr>
              <a:t>Berangan</a:t>
            </a:r>
            <a:r>
              <a:rPr lang="en-MY" sz="1000" dirty="0">
                <a:latin typeface="Century Gothic"/>
                <a:cs typeface="Century Gothic"/>
              </a:rPr>
              <a:t>, Sungai </a:t>
            </a:r>
            <a:r>
              <a:rPr lang="en-MY" sz="1000" dirty="0" err="1">
                <a:latin typeface="Century Gothic"/>
                <a:cs typeface="Century Gothic"/>
              </a:rPr>
              <a:t>Dua</a:t>
            </a:r>
            <a:r>
              <a:rPr lang="en-MY" sz="1000" dirty="0">
                <a:latin typeface="Century Gothic"/>
                <a:cs typeface="Century Gothic"/>
              </a:rPr>
              <a:t> dan </a:t>
            </a:r>
            <a:r>
              <a:rPr lang="en-MY" sz="1000" dirty="0" err="1">
                <a:latin typeface="Century Gothic"/>
                <a:cs typeface="Century Gothic"/>
              </a:rPr>
              <a:t>Telok</a:t>
            </a:r>
            <a:r>
              <a:rPr lang="en-MY" sz="1000" dirty="0">
                <a:latin typeface="Century Gothic"/>
                <a:cs typeface="Century Gothic"/>
              </a:rPr>
              <a:t> Ayer </a:t>
            </a:r>
            <a:r>
              <a:rPr lang="en-MY" sz="1000" dirty="0" err="1">
                <a:latin typeface="Century Gothic"/>
                <a:cs typeface="Century Gothic"/>
              </a:rPr>
              <a:t>Tawar</a:t>
            </a:r>
            <a:r>
              <a:rPr lang="en-MY" sz="1000" dirty="0">
                <a:latin typeface="Century Gothic"/>
                <a:cs typeface="Century Gothic"/>
              </a:rPr>
              <a:t>.  </a:t>
            </a:r>
          </a:p>
          <a:p>
            <a:pPr marR="8207" algn="just">
              <a:lnSpc>
                <a:spcPct val="150000"/>
              </a:lnSpc>
            </a:pPr>
            <a:endParaRPr lang="en-MY" sz="1000" dirty="0">
              <a:latin typeface="Century Gothic"/>
              <a:cs typeface="Century Gothic"/>
            </a:endParaRPr>
          </a:p>
          <a:p>
            <a:pPr marR="8207" algn="just">
              <a:lnSpc>
                <a:spcPct val="150000"/>
              </a:lnSpc>
            </a:pPr>
            <a:r>
              <a:rPr lang="en-US" sz="1000" dirty="0" err="1">
                <a:latin typeface="Century Gothic"/>
                <a:cs typeface="Century Gothic"/>
              </a:rPr>
              <a:t>Tasek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Gelugor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bersempadan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dengan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pekan</a:t>
            </a:r>
            <a:r>
              <a:rPr lang="en-US" sz="1000" dirty="0">
                <a:latin typeface="Century Gothic"/>
                <a:cs typeface="Century Gothic"/>
              </a:rPr>
              <a:t> Pinang Tunggal di </a:t>
            </a:r>
            <a:r>
              <a:rPr lang="en-US" sz="1000" dirty="0" err="1">
                <a:latin typeface="Century Gothic"/>
                <a:cs typeface="Century Gothic"/>
              </a:rPr>
              <a:t>utara</a:t>
            </a:r>
            <a:r>
              <a:rPr lang="en-US" sz="1000" dirty="0">
                <a:latin typeface="Century Gothic"/>
                <a:cs typeface="Century Gothic"/>
              </a:rPr>
              <a:t>, Kubang </a:t>
            </a:r>
            <a:r>
              <a:rPr lang="en-US" sz="1000" dirty="0" err="1">
                <a:latin typeface="Century Gothic"/>
                <a:cs typeface="Century Gothic"/>
              </a:rPr>
              <a:t>Semang</a:t>
            </a:r>
            <a:r>
              <a:rPr lang="en-US" sz="1000" dirty="0">
                <a:latin typeface="Century Gothic"/>
                <a:cs typeface="Century Gothic"/>
              </a:rPr>
              <a:t> di </a:t>
            </a:r>
            <a:r>
              <a:rPr lang="en-US" sz="1000" dirty="0" err="1">
                <a:latin typeface="Century Gothic"/>
                <a:cs typeface="Century Gothic"/>
              </a:rPr>
              <a:t>selatan</a:t>
            </a:r>
            <a:r>
              <a:rPr lang="en-US" sz="1000" dirty="0">
                <a:latin typeface="Century Gothic"/>
                <a:cs typeface="Century Gothic"/>
              </a:rPr>
              <a:t>, Padang </a:t>
            </a:r>
            <a:r>
              <a:rPr lang="en-US" sz="1000" dirty="0" err="1">
                <a:latin typeface="Century Gothic"/>
                <a:cs typeface="Century Gothic"/>
              </a:rPr>
              <a:t>Serai</a:t>
            </a:r>
            <a:r>
              <a:rPr lang="en-US" sz="1000" dirty="0">
                <a:latin typeface="Century Gothic"/>
                <a:cs typeface="Century Gothic"/>
              </a:rPr>
              <a:t>, Kedah di </a:t>
            </a:r>
            <a:r>
              <a:rPr lang="en-US" sz="1000" dirty="0" err="1">
                <a:latin typeface="Century Gothic"/>
                <a:cs typeface="Century Gothic"/>
              </a:rPr>
              <a:t>timur</a:t>
            </a:r>
            <a:r>
              <a:rPr lang="en-US" sz="1000" dirty="0">
                <a:latin typeface="Century Gothic"/>
                <a:cs typeface="Century Gothic"/>
              </a:rPr>
              <a:t> dan </a:t>
            </a:r>
            <a:r>
              <a:rPr lang="en-US" sz="1000" dirty="0" err="1">
                <a:latin typeface="Century Gothic"/>
                <a:cs typeface="Century Gothic"/>
              </a:rPr>
              <a:t>Teluk</a:t>
            </a:r>
            <a:r>
              <a:rPr lang="en-US" sz="1000" dirty="0">
                <a:latin typeface="Century Gothic"/>
                <a:cs typeface="Century Gothic"/>
              </a:rPr>
              <a:t> Air </a:t>
            </a:r>
            <a:r>
              <a:rPr lang="en-US" sz="1000" dirty="0" err="1">
                <a:latin typeface="Century Gothic"/>
                <a:cs typeface="Century Gothic"/>
              </a:rPr>
              <a:t>Tawar</a:t>
            </a:r>
            <a:r>
              <a:rPr lang="en-US" sz="1000" dirty="0">
                <a:latin typeface="Century Gothic"/>
                <a:cs typeface="Century Gothic"/>
              </a:rPr>
              <a:t> di </a:t>
            </a:r>
            <a:r>
              <a:rPr lang="en-US" sz="1000" dirty="0" err="1">
                <a:latin typeface="Century Gothic"/>
                <a:cs typeface="Century Gothic"/>
              </a:rPr>
              <a:t>barat</a:t>
            </a:r>
            <a:r>
              <a:rPr lang="en-US" sz="1000" dirty="0">
                <a:latin typeface="Century Gothic"/>
                <a:cs typeface="Century Gothic"/>
              </a:rPr>
              <a:t>. Dari </a:t>
            </a:r>
            <a:r>
              <a:rPr lang="en-US" sz="1000" dirty="0" err="1">
                <a:latin typeface="Century Gothic"/>
                <a:cs typeface="Century Gothic"/>
              </a:rPr>
              <a:t>sumber</a:t>
            </a:r>
            <a:r>
              <a:rPr lang="en-US" sz="1000" dirty="0">
                <a:latin typeface="Century Gothic"/>
                <a:cs typeface="Century Gothic"/>
              </a:rPr>
              <a:t> yang </a:t>
            </a:r>
            <a:r>
              <a:rPr lang="en-US" sz="1000" dirty="0" err="1">
                <a:latin typeface="Century Gothic"/>
                <a:cs typeface="Century Gothic"/>
              </a:rPr>
              <a:t>boleh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dipercayai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nama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Tasek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Gelugor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diperoleh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berdasarkan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sebuah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tasik</a:t>
            </a:r>
            <a:r>
              <a:rPr lang="en-US" sz="1000" dirty="0">
                <a:latin typeface="Century Gothic"/>
                <a:cs typeface="Century Gothic"/>
              </a:rPr>
              <a:t> yang </a:t>
            </a:r>
            <a:r>
              <a:rPr lang="en-US" sz="1000" dirty="0" err="1">
                <a:latin typeface="Century Gothic"/>
                <a:cs typeface="Century Gothic"/>
              </a:rPr>
              <a:t>terjadi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akibat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limpahan</a:t>
            </a:r>
            <a:r>
              <a:rPr lang="en-US" sz="1000" dirty="0">
                <a:latin typeface="Century Gothic"/>
                <a:cs typeface="Century Gothic"/>
              </a:rPr>
              <a:t> air </a:t>
            </a:r>
            <a:r>
              <a:rPr lang="en-US" sz="1000" dirty="0" err="1">
                <a:latin typeface="Century Gothic"/>
                <a:cs typeface="Century Gothic"/>
              </a:rPr>
              <a:t>sungai</a:t>
            </a:r>
            <a:r>
              <a:rPr lang="en-US" sz="1000" dirty="0">
                <a:latin typeface="Century Gothic"/>
                <a:cs typeface="Century Gothic"/>
              </a:rPr>
              <a:t> yang </a:t>
            </a:r>
            <a:r>
              <a:rPr lang="en-US" sz="1000" dirty="0" err="1">
                <a:latin typeface="Century Gothic"/>
                <a:cs typeface="Century Gothic"/>
              </a:rPr>
              <a:t>menjadi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tasik</a:t>
            </a:r>
            <a:r>
              <a:rPr lang="en-US" sz="1000" dirty="0">
                <a:latin typeface="Century Gothic"/>
                <a:cs typeface="Century Gothic"/>
              </a:rPr>
              <a:t>. </a:t>
            </a:r>
            <a:r>
              <a:rPr lang="en-US" sz="1000" dirty="0" err="1">
                <a:latin typeface="Century Gothic"/>
                <a:cs typeface="Century Gothic"/>
              </a:rPr>
              <a:t>Ketika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itu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terdapat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banyak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pokok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gelugor</a:t>
            </a:r>
            <a:r>
              <a:rPr lang="en-US" sz="1000" dirty="0">
                <a:latin typeface="Century Gothic"/>
                <a:cs typeface="Century Gothic"/>
              </a:rPr>
              <a:t> di </a:t>
            </a:r>
            <a:r>
              <a:rPr lang="en-US" sz="1000" dirty="0" err="1">
                <a:latin typeface="Century Gothic"/>
                <a:cs typeface="Century Gothic"/>
              </a:rPr>
              <a:t>kawasan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tasik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berkenaan</a:t>
            </a:r>
            <a:r>
              <a:rPr lang="en-US" sz="1000" dirty="0">
                <a:latin typeface="Century Gothic"/>
                <a:cs typeface="Century Gothic"/>
              </a:rPr>
              <a:t>. </a:t>
            </a:r>
            <a:r>
              <a:rPr lang="en-US" sz="1000" dirty="0" err="1">
                <a:latin typeface="Century Gothic"/>
                <a:cs typeface="Century Gothic"/>
              </a:rPr>
              <a:t>Tasek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Gelugor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adalah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sebuah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kawasan</a:t>
            </a:r>
            <a:r>
              <a:rPr lang="en-US" sz="1000" dirty="0">
                <a:latin typeface="Century Gothic"/>
                <a:cs typeface="Century Gothic"/>
              </a:rPr>
              <a:t> yang </a:t>
            </a:r>
            <a:r>
              <a:rPr lang="en-US" sz="1000" dirty="0" err="1">
                <a:latin typeface="Century Gothic"/>
                <a:cs typeface="Century Gothic"/>
              </a:rPr>
              <a:t>terdiri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daripada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pekan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Tasek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Gelugor</a:t>
            </a:r>
            <a:r>
              <a:rPr lang="en-US" sz="1000" dirty="0">
                <a:latin typeface="Century Gothic"/>
                <a:cs typeface="Century Gothic"/>
              </a:rPr>
              <a:t> dan </a:t>
            </a:r>
            <a:r>
              <a:rPr lang="en-US" sz="1000" dirty="0" err="1">
                <a:latin typeface="Century Gothic"/>
                <a:cs typeface="Century Gothic"/>
              </a:rPr>
              <a:t>berpuluh-puluh</a:t>
            </a:r>
            <a:r>
              <a:rPr lang="en-US" sz="1000" dirty="0">
                <a:latin typeface="Century Gothic"/>
                <a:cs typeface="Century Gothic"/>
              </a:rPr>
              <a:t> kampung di </a:t>
            </a:r>
            <a:r>
              <a:rPr lang="en-US" sz="1000" dirty="0" err="1">
                <a:latin typeface="Century Gothic"/>
                <a:cs typeface="Century Gothic"/>
              </a:rPr>
              <a:t>sekitarnya</a:t>
            </a:r>
            <a:r>
              <a:rPr lang="en-US" sz="1000" dirty="0">
                <a:latin typeface="Century Gothic"/>
                <a:cs typeface="Century Gothic"/>
              </a:rPr>
              <a:t>. Antara kampung-kampung </a:t>
            </a:r>
            <a:r>
              <a:rPr lang="en-US" sz="1000" dirty="0" err="1">
                <a:latin typeface="Century Gothic"/>
                <a:cs typeface="Century Gothic"/>
              </a:rPr>
              <a:t>tersebut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ialah</a:t>
            </a:r>
            <a:r>
              <a:rPr lang="en-US" sz="1000" dirty="0">
                <a:latin typeface="Century Gothic"/>
                <a:cs typeface="Century Gothic"/>
              </a:rPr>
              <a:t> Kampung </a:t>
            </a:r>
            <a:r>
              <a:rPr lang="en-US" sz="1000" dirty="0" err="1">
                <a:latin typeface="Century Gothic"/>
                <a:cs typeface="Century Gothic"/>
              </a:rPr>
              <a:t>Permatang</a:t>
            </a:r>
            <a:r>
              <a:rPr lang="en-US" sz="1000" dirty="0">
                <a:latin typeface="Century Gothic"/>
                <a:cs typeface="Century Gothic"/>
              </a:rPr>
              <a:t> Manggis, Kampung </a:t>
            </a:r>
            <a:r>
              <a:rPr lang="en-US" sz="1000" dirty="0" err="1">
                <a:latin typeface="Century Gothic"/>
                <a:cs typeface="Century Gothic"/>
              </a:rPr>
              <a:t>Pokok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Tampang</a:t>
            </a:r>
            <a:r>
              <a:rPr lang="en-US" sz="1000" dirty="0">
                <a:latin typeface="Century Gothic"/>
                <a:cs typeface="Century Gothic"/>
              </a:rPr>
              <a:t>, Kampung </a:t>
            </a:r>
            <a:r>
              <a:rPr lang="en-US" sz="1000" dirty="0" err="1">
                <a:latin typeface="Century Gothic"/>
                <a:cs typeface="Century Gothic"/>
              </a:rPr>
              <a:t>Pengkalan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Batu</a:t>
            </a:r>
            <a:r>
              <a:rPr lang="en-US" sz="1000" dirty="0">
                <a:latin typeface="Century Gothic"/>
                <a:cs typeface="Century Gothic"/>
              </a:rPr>
              <a:t>, Kampung Air </a:t>
            </a:r>
            <a:r>
              <a:rPr lang="en-US" sz="1000" dirty="0" err="1">
                <a:latin typeface="Century Gothic"/>
                <a:cs typeface="Century Gothic"/>
              </a:rPr>
              <a:t>Melintas</a:t>
            </a:r>
            <a:r>
              <a:rPr lang="en-US" sz="1000" dirty="0">
                <a:latin typeface="Century Gothic"/>
                <a:cs typeface="Century Gothic"/>
              </a:rPr>
              <a:t> Kecil, Kampung </a:t>
            </a:r>
            <a:r>
              <a:rPr lang="en-US" sz="1000" dirty="0" err="1">
                <a:latin typeface="Century Gothic"/>
                <a:cs typeface="Century Gothic"/>
              </a:rPr>
              <a:t>Permatang</a:t>
            </a:r>
            <a:r>
              <a:rPr lang="en-US" sz="1000" dirty="0">
                <a:latin typeface="Century Gothic"/>
                <a:cs typeface="Century Gothic"/>
              </a:rPr>
              <a:t> </a:t>
            </a:r>
            <a:r>
              <a:rPr lang="en-US" sz="1000" dirty="0" err="1">
                <a:latin typeface="Century Gothic"/>
                <a:cs typeface="Century Gothic"/>
              </a:rPr>
              <a:t>Berangan</a:t>
            </a:r>
            <a:r>
              <a:rPr lang="en-US" sz="1000" dirty="0">
                <a:latin typeface="Century Gothic"/>
                <a:cs typeface="Century Gothic"/>
              </a:rPr>
              <a:t> dan lain-lain</a:t>
            </a:r>
          </a:p>
          <a:p>
            <a:pPr marR="8207" algn="just">
              <a:lnSpc>
                <a:spcPct val="150000"/>
              </a:lnSpc>
            </a:pPr>
            <a:endParaRPr lang="en-MY" sz="1000" dirty="0">
              <a:latin typeface="Century Gothic"/>
              <a:cs typeface="Century Gothic"/>
            </a:endParaRPr>
          </a:p>
          <a:p>
            <a:pPr marR="8207" algn="just">
              <a:lnSpc>
                <a:spcPct val="150000"/>
              </a:lnSpc>
            </a:pPr>
            <a:endParaRPr lang="en-US" sz="1000" dirty="0">
              <a:latin typeface="Century Gothic"/>
              <a:cs typeface="Century Gothic"/>
            </a:endParaRPr>
          </a:p>
          <a:p>
            <a:pPr marR="7420" algn="just">
              <a:lnSpc>
                <a:spcPct val="150000"/>
              </a:lnSpc>
            </a:pPr>
            <a:endParaRPr sz="10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6385" y="4382263"/>
            <a:ext cx="3220290" cy="24884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829" algn="just">
              <a:lnSpc>
                <a:spcPct val="150000"/>
              </a:lnSpc>
            </a:pPr>
            <a:r>
              <a:rPr lang="en-MY" sz="1000" spc="4" dirty="0">
                <a:latin typeface="Century Gothic"/>
                <a:cs typeface="Century Gothic"/>
              </a:rPr>
              <a:t>Salah </a:t>
            </a:r>
            <a:r>
              <a:rPr lang="en-MY" sz="1000" spc="4" dirty="0" err="1">
                <a:latin typeface="Century Gothic"/>
                <a:cs typeface="Century Gothic"/>
              </a:rPr>
              <a:t>satu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mercu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tanda</a:t>
            </a:r>
            <a:r>
              <a:rPr lang="en-MY" sz="1000" spc="4" dirty="0">
                <a:latin typeface="Century Gothic"/>
                <a:cs typeface="Century Gothic"/>
              </a:rPr>
              <a:t> di </a:t>
            </a:r>
            <a:r>
              <a:rPr lang="en-MY" sz="1000" spc="4" dirty="0" err="1">
                <a:latin typeface="Century Gothic"/>
                <a:cs typeface="Century Gothic"/>
              </a:rPr>
              <a:t>Tasek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Gelugor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ialah</a:t>
            </a:r>
            <a:r>
              <a:rPr lang="en-MY" sz="1000" spc="4" dirty="0">
                <a:latin typeface="Century Gothic"/>
                <a:cs typeface="Century Gothic"/>
              </a:rPr>
              <a:t> Frog Hills. Frog Hills </a:t>
            </a:r>
            <a:r>
              <a:rPr lang="en-MY" sz="1000" spc="4" dirty="0" err="1">
                <a:latin typeface="Century Gothic"/>
                <a:cs typeface="Century Gothic"/>
              </a:rPr>
              <a:t>merupakan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bekas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tapak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perlombongan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bijih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timah</a:t>
            </a:r>
            <a:r>
              <a:rPr lang="en-MY" sz="1000" spc="4" dirty="0">
                <a:latin typeface="Century Gothic"/>
                <a:cs typeface="Century Gothic"/>
              </a:rPr>
              <a:t> yang </a:t>
            </a:r>
            <a:r>
              <a:rPr lang="en-MY" sz="1000" spc="4" dirty="0" err="1">
                <a:latin typeface="Century Gothic"/>
                <a:cs typeface="Century Gothic"/>
              </a:rPr>
              <a:t>ditinggalkan</a:t>
            </a:r>
            <a:r>
              <a:rPr lang="en-MY" sz="1000" spc="4" dirty="0">
                <a:latin typeface="Century Gothic"/>
                <a:cs typeface="Century Gothic"/>
              </a:rPr>
              <a:t>.</a:t>
            </a:r>
          </a:p>
          <a:p>
            <a:pPr marR="3829" algn="just">
              <a:lnSpc>
                <a:spcPct val="150000"/>
              </a:lnSpc>
            </a:pPr>
            <a:endParaRPr lang="en-MY" sz="1000" spc="4" dirty="0">
              <a:latin typeface="Century Gothic"/>
              <a:cs typeface="Century Gothic"/>
            </a:endParaRPr>
          </a:p>
          <a:p>
            <a:pPr marR="3829" algn="just">
              <a:lnSpc>
                <a:spcPct val="150000"/>
              </a:lnSpc>
            </a:pPr>
            <a:r>
              <a:rPr lang="en-MY" sz="1000" spc="4" dirty="0">
                <a:latin typeface="Century Gothic"/>
                <a:cs typeface="Century Gothic"/>
              </a:rPr>
              <a:t>Kampung-kampung </a:t>
            </a:r>
            <a:r>
              <a:rPr lang="en-MY" sz="1000" spc="4" dirty="0" err="1">
                <a:latin typeface="Century Gothic"/>
                <a:cs typeface="Century Gothic"/>
              </a:rPr>
              <a:t>dalam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kawasan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Tasek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Gelugor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adalah</a:t>
            </a:r>
            <a:r>
              <a:rPr lang="en-MY" sz="1000" spc="4" dirty="0">
                <a:latin typeface="Century Gothic"/>
                <a:cs typeface="Century Gothic"/>
              </a:rPr>
              <a:t> kampung-kampung </a:t>
            </a:r>
            <a:r>
              <a:rPr lang="en-MY" sz="1000" spc="4" dirty="0" err="1">
                <a:latin typeface="Century Gothic"/>
                <a:cs typeface="Century Gothic"/>
              </a:rPr>
              <a:t>tradisional</a:t>
            </a:r>
            <a:r>
              <a:rPr lang="en-MY" sz="1000" spc="4" dirty="0">
                <a:latin typeface="Century Gothic"/>
                <a:cs typeface="Century Gothic"/>
              </a:rPr>
              <a:t> yang </a:t>
            </a:r>
            <a:r>
              <a:rPr lang="en-MY" sz="1000" spc="4" dirty="0" err="1">
                <a:latin typeface="Century Gothic"/>
                <a:cs typeface="Century Gothic"/>
              </a:rPr>
              <a:t>wujud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sejak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sebelum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merdeka</a:t>
            </a:r>
            <a:r>
              <a:rPr lang="en-MY" sz="1000" spc="4" dirty="0">
                <a:latin typeface="Century Gothic"/>
                <a:cs typeface="Century Gothic"/>
              </a:rPr>
              <a:t>. </a:t>
            </a:r>
            <a:r>
              <a:rPr lang="en-MY" sz="1000" spc="4" dirty="0" err="1">
                <a:latin typeface="Century Gothic"/>
                <a:cs typeface="Century Gothic"/>
              </a:rPr>
              <a:t>Kini</a:t>
            </a:r>
            <a:r>
              <a:rPr lang="en-MY" sz="1000" spc="4" dirty="0">
                <a:latin typeface="Century Gothic"/>
                <a:cs typeface="Century Gothic"/>
              </a:rPr>
              <a:t>, </a:t>
            </a:r>
            <a:r>
              <a:rPr lang="en-MY" sz="1000" spc="4" dirty="0" err="1">
                <a:latin typeface="Century Gothic"/>
                <a:cs typeface="Century Gothic"/>
              </a:rPr>
              <a:t>Tasek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Gelugor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telah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menjadi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sebuah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bandar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kecil</a:t>
            </a:r>
            <a:r>
              <a:rPr lang="en-MY" sz="1000" spc="4" dirty="0">
                <a:latin typeface="Century Gothic"/>
                <a:cs typeface="Century Gothic"/>
              </a:rPr>
              <a:t> yang </a:t>
            </a:r>
            <a:r>
              <a:rPr lang="en-MY" sz="1000" spc="4" dirty="0" err="1">
                <a:latin typeface="Century Gothic"/>
                <a:cs typeface="Century Gothic"/>
              </a:rPr>
              <a:t>kian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maju</a:t>
            </a:r>
            <a:r>
              <a:rPr lang="en-MY" sz="1000" spc="4" dirty="0">
                <a:latin typeface="Century Gothic"/>
                <a:cs typeface="Century Gothic"/>
              </a:rPr>
              <a:t>, </a:t>
            </a:r>
            <a:r>
              <a:rPr lang="en-MY" sz="1000" spc="4" dirty="0" err="1">
                <a:latin typeface="Century Gothic"/>
                <a:cs typeface="Century Gothic"/>
              </a:rPr>
              <a:t>beberapa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taman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perumahan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telah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wujud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disekitarnya</a:t>
            </a:r>
            <a:r>
              <a:rPr lang="en-MY" sz="1000" spc="4" dirty="0">
                <a:latin typeface="Century Gothic"/>
                <a:cs typeface="Century Gothic"/>
              </a:rPr>
              <a:t>.  </a:t>
            </a:r>
            <a:r>
              <a:rPr lang="en-MY" sz="1000" spc="4" dirty="0" err="1">
                <a:latin typeface="Century Gothic"/>
                <a:cs typeface="Century Gothic"/>
              </a:rPr>
              <a:t>Melalui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Lebuh</a:t>
            </a:r>
            <a:r>
              <a:rPr lang="en-MY" sz="1000" spc="4" dirty="0">
                <a:latin typeface="Century Gothic"/>
                <a:cs typeface="Century Gothic"/>
              </a:rPr>
              <a:t> Raya Utara Selatan, </a:t>
            </a:r>
            <a:r>
              <a:rPr lang="en-MY" sz="1000" spc="4" dirty="0" err="1">
                <a:latin typeface="Century Gothic"/>
                <a:cs typeface="Century Gothic"/>
              </a:rPr>
              <a:t>Tasek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Gelugor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boleh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diakses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melalui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susur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keluar</a:t>
            </a:r>
            <a:r>
              <a:rPr lang="en-MY" sz="1000" spc="4" dirty="0">
                <a:latin typeface="Century Gothic"/>
                <a:cs typeface="Century Gothic"/>
              </a:rPr>
              <a:t> Sungai </a:t>
            </a:r>
            <a:r>
              <a:rPr lang="en-MY" sz="1000" spc="4" dirty="0" err="1">
                <a:latin typeface="Century Gothic"/>
                <a:cs typeface="Century Gothic"/>
              </a:rPr>
              <a:t>Dua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sekiranya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daripada</a:t>
            </a:r>
            <a:r>
              <a:rPr lang="en-MY" sz="1000" spc="4" dirty="0">
                <a:latin typeface="Century Gothic"/>
                <a:cs typeface="Century Gothic"/>
              </a:rPr>
              <a:t> Kuala Lumpur dan Ipoh; dan </a:t>
            </a:r>
            <a:r>
              <a:rPr lang="en-MY" sz="1000" spc="4" dirty="0" err="1">
                <a:latin typeface="Century Gothic"/>
                <a:cs typeface="Century Gothic"/>
              </a:rPr>
              <a:t>susur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keluar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Bertam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sekiranya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daripada</a:t>
            </a:r>
            <a:r>
              <a:rPr lang="en-MY" sz="1000" spc="4" dirty="0">
                <a:latin typeface="Century Gothic"/>
                <a:cs typeface="Century Gothic"/>
              </a:rPr>
              <a:t> Bukit </a:t>
            </a:r>
            <a:r>
              <a:rPr lang="en-MY" sz="1000" spc="4" dirty="0" err="1">
                <a:latin typeface="Century Gothic"/>
                <a:cs typeface="Century Gothic"/>
              </a:rPr>
              <a:t>Kayu</a:t>
            </a:r>
            <a:r>
              <a:rPr lang="en-MY" sz="1000" spc="4" dirty="0">
                <a:latin typeface="Century Gothic"/>
                <a:cs typeface="Century Gothic"/>
              </a:rPr>
              <a:t> </a:t>
            </a:r>
            <a:r>
              <a:rPr lang="en-MY" sz="1000" spc="4" dirty="0" err="1">
                <a:latin typeface="Century Gothic"/>
                <a:cs typeface="Century Gothic"/>
              </a:rPr>
              <a:t>Hitam</a:t>
            </a:r>
            <a:r>
              <a:rPr lang="en-MY" sz="1000" spc="4" dirty="0">
                <a:latin typeface="Century Gothic"/>
                <a:cs typeface="Century Gothic"/>
              </a:rPr>
              <a:t> 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C22F5-AFB4-477E-A802-013320E414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32" y="896771"/>
            <a:ext cx="3068422" cy="32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9CEB9D-3F69-4605-9BD3-E433013E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86" y="7779535"/>
            <a:ext cx="2146504" cy="1515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5F7D56AD-6FD7-4B10-B692-CF6970FDF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06" y="9272786"/>
            <a:ext cx="2455594" cy="120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</a:extLst>
        </p:spPr>
      </p:pic>
      <p:pic>
        <p:nvPicPr>
          <p:cNvPr id="1029" name="Picture 3">
            <a:extLst>
              <a:ext uri="{FF2B5EF4-FFF2-40B4-BE49-F238E27FC236}">
                <a16:creationId xmlns:a16="http://schemas.microsoft.com/office/drawing/2014/main" id="{AC321BC5-4154-480C-8C59-637597CD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469" y="9324505"/>
            <a:ext cx="1952625" cy="1096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CDE8CAFF-4070-406B-A9FE-F22A02FC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219" y="7747785"/>
            <a:ext cx="2808731" cy="1367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842</Words>
  <Application>Microsoft Office PowerPoint</Application>
  <PresentationFormat>Custom</PresentationFormat>
  <Paragraphs>105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AardvarkBold</vt:lpstr>
      <vt:lpstr>Arial</vt:lpstr>
      <vt:lpstr>Calibri</vt:lpstr>
      <vt:lpstr>Century Gothic</vt:lpstr>
      <vt:lpstr>Minion Pro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 Rusrianti Tajul Arus</dc:creator>
  <cp:lastModifiedBy>Nur Hurriyatul Huda Abdullah Sani</cp:lastModifiedBy>
  <cp:revision>24</cp:revision>
  <dcterms:modified xsi:type="dcterms:W3CDTF">2022-02-13T16:04:03Z</dcterms:modified>
</cp:coreProperties>
</file>