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3" r:id="rId2"/>
    <p:sldId id="464" r:id="rId3"/>
    <p:sldId id="457" r:id="rId4"/>
    <p:sldId id="453" r:id="rId5"/>
    <p:sldId id="467" r:id="rId6"/>
    <p:sldId id="466" r:id="rId7"/>
    <p:sldId id="452" r:id="rId8"/>
    <p:sldId id="454" r:id="rId9"/>
    <p:sldId id="450" r:id="rId10"/>
    <p:sldId id="460" r:id="rId11"/>
    <p:sldId id="461" r:id="rId12"/>
    <p:sldId id="465" r:id="rId13"/>
    <p:sldId id="437" r:id="rId14"/>
    <p:sldId id="428" r:id="rId15"/>
    <p:sldId id="441" r:id="rId16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8BBE8-5958-4C0B-907A-C92FCA713FDE}">
          <p14:sldIdLst>
            <p14:sldId id="463"/>
            <p14:sldId id="464"/>
            <p14:sldId id="457"/>
            <p14:sldId id="453"/>
            <p14:sldId id="467"/>
            <p14:sldId id="466"/>
            <p14:sldId id="452"/>
            <p14:sldId id="454"/>
            <p14:sldId id="450"/>
            <p14:sldId id="460"/>
            <p14:sldId id="461"/>
            <p14:sldId id="465"/>
            <p14:sldId id="437"/>
            <p14:sldId id="428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astro" initials="c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8D11"/>
    <a:srgbClr val="CCE8AE"/>
    <a:srgbClr val="E8E8EB"/>
    <a:srgbClr val="B7B7B9"/>
    <a:srgbClr val="CECDD5"/>
    <a:srgbClr val="FEC1B5"/>
    <a:srgbClr val="FFFFFF"/>
    <a:srgbClr val="96BDE4"/>
    <a:srgbClr val="3C2A70"/>
    <a:srgbClr val="FFF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4120" autoAdjust="0"/>
  </p:normalViewPr>
  <p:slideViewPr>
    <p:cSldViewPr snapToGrid="0">
      <p:cViewPr varScale="1">
        <p:scale>
          <a:sx n="42" d="100"/>
          <a:sy n="42" d="100"/>
        </p:scale>
        <p:origin x="160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B3AF39-3865-405C-AD60-DE2C92E0F022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532BA5-95EB-44E3-A2B2-502104970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25D01C-3DBF-4AFD-A8CF-9BF212C8018C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2B0DE-5900-4435-96F6-6103D0E9F8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3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4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8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6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*REMOVED FROM FRIDAY 12/21 PRESENTATION TO SAVE TIME*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Before </a:t>
            </a:r>
            <a:r>
              <a:rPr lang="en-US" b="0" baseline="0" dirty="0" smtClean="0"/>
              <a:t>diving into the actual post content, let’s take a look at some high-level statistics. A few numeric features of interest are the number of comments on a post, the score on a post, and the number of reports filed against a post.</a:t>
            </a:r>
          </a:p>
          <a:p>
            <a:pPr marL="171450" marR="0" lvl="0" indent="-171450" algn="l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Number </a:t>
            </a:r>
            <a:r>
              <a:rPr lang="en-US" b="0" baseline="0" dirty="0" smtClean="0"/>
              <a:t>of reports filed tells us whether a post is worth looking at (not shown here because in this sample it’s 0</a:t>
            </a:r>
            <a:r>
              <a:rPr lang="en-US" b="0" baseline="0" dirty="0" smtClean="0"/>
              <a:t>).</a:t>
            </a:r>
          </a:p>
          <a:p>
            <a:pPr marL="171450" marR="0" lvl="0" indent="-171450" algn="l" defTabSz="9138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Scores </a:t>
            </a:r>
            <a:r>
              <a:rPr lang="en-US" b="0" baseline="0" dirty="0" smtClean="0"/>
              <a:t>are just the number of </a:t>
            </a:r>
            <a:r>
              <a:rPr lang="en-US" b="0" baseline="0" dirty="0" err="1" smtClean="0"/>
              <a:t>upvotes</a:t>
            </a:r>
            <a:r>
              <a:rPr lang="en-US" b="0" baseline="0" dirty="0" smtClean="0"/>
              <a:t> – the number of </a:t>
            </a:r>
            <a:r>
              <a:rPr lang="en-US" b="0" baseline="0" dirty="0" err="1" smtClean="0"/>
              <a:t>downvotes</a:t>
            </a:r>
            <a:r>
              <a:rPr lang="en-US" b="0" baseline="0" dirty="0" smtClean="0"/>
              <a:t>, which like number of comments is indicative of how much activity is going on in the </a:t>
            </a:r>
            <a:r>
              <a:rPr lang="en-US" b="0" baseline="0" dirty="0" err="1" smtClean="0"/>
              <a:t>subreddit</a:t>
            </a:r>
            <a:r>
              <a:rPr lang="en-US" b="0" baseline="0" dirty="0" smtClean="0"/>
              <a:t>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Now in terms of sheer quantity, Politics has far more subscribers which explains why it has a higher average number of comments and score per post. But to determine if these posts are actually comparable, we decided to normalize those numbers by representing the means as a % of total subscribers.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After doing that, we see that the means in parentheses are of the same order of magnitude between the two </a:t>
            </a:r>
            <a:r>
              <a:rPr lang="en-US" b="0" baseline="0" dirty="0" err="1" smtClean="0"/>
              <a:t>subreddits</a:t>
            </a:r>
            <a:r>
              <a:rPr lang="en-US" b="0" baseline="0" dirty="0" smtClean="0"/>
              <a:t>. So this is worth training and testing our model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1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42739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069027"/>
            <a:ext cx="12192000" cy="7889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6825" y="1067617"/>
            <a:ext cx="7239000" cy="55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9017" y="347940"/>
            <a:ext cx="0" cy="90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51560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 smtClean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</a:lstStyle>
          <a:p>
            <a:pPr marL="228578" lvl="0" indent="-228578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29718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2971800"/>
            <a:ext cx="751840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253492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 rot="5400000" flipH="1">
            <a:off x="8940801" y="2992120"/>
            <a:ext cx="914400" cy="914400"/>
            <a:chOff x="2460624" y="3124200"/>
            <a:chExt cx="914400" cy="9144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2489200" y="31242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917824" y="268732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111147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1" y="1103217"/>
            <a:ext cx="7518400" cy="914400"/>
          </a:xfrm>
          <a:prstGeom prst="rect">
            <a:avLst/>
          </a:prstGeom>
        </p:spPr>
        <p:txBody>
          <a:bodyPr anchor="ctr"/>
          <a:lstStyle>
            <a:lvl1pPr marL="231775" indent="0" algn="l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67459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36800" y="2454497"/>
            <a:ext cx="0" cy="3105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93988" y="2454497"/>
            <a:ext cx="17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SCOPE OF THE</a:t>
            </a:r>
            <a:r>
              <a:rPr lang="en-US" baseline="0" dirty="0"/>
              <a:t> MILESTONE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6801" y="2483072"/>
            <a:ext cx="7518400" cy="3076899"/>
          </a:xfrm>
          <a:prstGeom prst="rect">
            <a:avLst/>
          </a:prstGeom>
        </p:spPr>
        <p:txBody>
          <a:bodyPr lIns="274320" anchor="t"/>
          <a:lstStyle>
            <a:lvl1pPr marL="457200" indent="-457200" algn="l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765424" y="5102771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429000"/>
            <a:ext cx="1106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9957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022743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612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3772040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34283" y="6412226"/>
            <a:ext cx="456119" cy="347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87" name="Picture 963" descr="http://static-assets.generalassemb.ly/logos/generalassembly-open-grap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412226"/>
            <a:ext cx="940270" cy="4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  <p:sldLayoutId id="2147483652" r:id="rId6"/>
    <p:sldLayoutId id="2147483654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0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8780797" cy="1105231"/>
          </a:xfrm>
          <a:solidFill>
            <a:schemeClr val="tx1"/>
          </a:solidFill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#3: Sub-Reddit NLP Classification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Image result for Redd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97" y="0"/>
            <a:ext cx="3411203" cy="11052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2" y="1244065"/>
            <a:ext cx="10662678" cy="55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Model 2: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</a:t>
            </a:r>
            <a:r>
              <a:rPr lang="en-US" dirty="0" smtClean="0"/>
              <a:t>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00" y="1409700"/>
                <a:ext cx="586232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u="sng" dirty="0" smtClean="0"/>
              </a:p>
              <a:p>
                <a:r>
                  <a:rPr lang="en-US" u="sng" dirty="0" smtClean="0"/>
                  <a:t>TF-IDF </a:t>
                </a:r>
                <a:r>
                  <a:rPr lang="en-US" u="sng" dirty="0" err="1" smtClean="0"/>
                  <a:t>Vectorizer</a:t>
                </a:r>
                <a:r>
                  <a:rPr lang="en-US" u="sng" dirty="0" smtClean="0"/>
                  <a:t> Optimized Parameters</a:t>
                </a:r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max_features</a:t>
                </a:r>
                <a:r>
                  <a:rPr lang="en-US" dirty="0" smtClean="0"/>
                  <a:t> = </a:t>
                </a:r>
                <a:r>
                  <a:rPr lang="en-US" dirty="0" smtClean="0"/>
                  <a:t>2,500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</a:t>
                </a:r>
                <a:r>
                  <a:rPr lang="en-US" dirty="0" err="1" smtClean="0"/>
                  <a:t>gram_range</a:t>
                </a:r>
                <a:r>
                  <a:rPr lang="en-US" dirty="0" smtClean="0"/>
                  <a:t> = (1,1)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orm	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u="sng" dirty="0" smtClean="0"/>
                  <a:t>Logistic Regression Optimized Parameters</a:t>
                </a:r>
                <a:r>
                  <a:rPr lang="en-US" dirty="0"/>
                  <a:t>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penalty           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		  = 10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409700"/>
                <a:ext cx="586232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937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Model 3: Support Vector Machine (SVM)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</a:t>
            </a:r>
            <a:r>
              <a:rPr lang="en-US" dirty="0" smtClean="0"/>
              <a:t>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00" y="1409700"/>
                <a:ext cx="586232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u="sng" dirty="0" smtClean="0"/>
              </a:p>
              <a:p>
                <a:r>
                  <a:rPr lang="en-US" u="sng" dirty="0" smtClean="0"/>
                  <a:t>TF-IDF </a:t>
                </a:r>
                <a:r>
                  <a:rPr lang="en-US" u="sng" dirty="0" err="1" smtClean="0"/>
                  <a:t>Vectorizer</a:t>
                </a:r>
                <a:r>
                  <a:rPr lang="en-US" u="sng" dirty="0" smtClean="0"/>
                  <a:t> Optimized Parameters</a:t>
                </a:r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max_features</a:t>
                </a:r>
                <a:r>
                  <a:rPr lang="en-US" dirty="0" smtClean="0"/>
                  <a:t> = 1,500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</a:t>
                </a:r>
                <a:r>
                  <a:rPr lang="en-US" dirty="0" err="1" smtClean="0"/>
                  <a:t>gram_range</a:t>
                </a:r>
                <a:r>
                  <a:rPr lang="en-US" dirty="0" smtClean="0"/>
                  <a:t> = (1,1)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norm	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u="sng" dirty="0" smtClean="0"/>
                  <a:t>SVM Optimized Parameters</a:t>
                </a:r>
                <a:r>
                  <a:rPr lang="en-US" dirty="0"/>
                  <a:t>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             = 10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</a:t>
                </a:r>
                <a:r>
                  <a:rPr lang="en-US" dirty="0" smtClean="0"/>
                  <a:t>ernel      = linear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</a:t>
                </a:r>
                <a:r>
                  <a:rPr lang="en-US" dirty="0" smtClean="0"/>
                  <a:t>amma    = auto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409700"/>
                <a:ext cx="5862320" cy="3600986"/>
              </a:xfrm>
              <a:prstGeom prst="rect">
                <a:avLst/>
              </a:prstGeom>
              <a:blipFill rotWithShape="0">
                <a:blip r:embed="rId3"/>
                <a:stretch>
                  <a:fillRect l="-937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Train Accuracy vs. Test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Results &amp; Evaluation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70337"/>
              </p:ext>
            </p:extLst>
          </p:nvPr>
        </p:nvGraphicFramePr>
        <p:xfrm>
          <a:off x="213358" y="1905573"/>
          <a:ext cx="5410204" cy="259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1"/>
                <a:gridCol w="1352551"/>
                <a:gridCol w="1352551"/>
                <a:gridCol w="1352551"/>
              </a:tblGrid>
              <a:tr h="1021945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 smtClean="0"/>
                        <a:t>Model 1</a:t>
                      </a:r>
                      <a:r>
                        <a:rPr lang="en-US" sz="1700" dirty="0" smtClean="0"/>
                        <a:t>:</a:t>
                      </a:r>
                    </a:p>
                    <a:p>
                      <a:pPr algn="ctr"/>
                      <a:r>
                        <a:rPr lang="en-US" sz="1700" dirty="0" smtClean="0"/>
                        <a:t>Random </a:t>
                      </a:r>
                    </a:p>
                    <a:p>
                      <a:pPr algn="ctr"/>
                      <a:r>
                        <a:rPr lang="en-US" sz="1700" dirty="0" smtClean="0"/>
                        <a:t>Forest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u="sng" dirty="0" smtClean="0"/>
                        <a:t>Model 2</a:t>
                      </a:r>
                      <a:r>
                        <a:rPr lang="en-US" sz="1700" u="none" dirty="0" smtClean="0"/>
                        <a:t>:</a:t>
                      </a:r>
                    </a:p>
                    <a:p>
                      <a:pPr algn="ctr"/>
                      <a:r>
                        <a:rPr lang="en-US" sz="1700" dirty="0" smtClean="0"/>
                        <a:t>Logistic Regression</a:t>
                      </a:r>
                      <a:endParaRPr lang="en-US" sz="17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u="sng" dirty="0" smtClean="0"/>
                        <a:t>Model 3</a:t>
                      </a:r>
                      <a:r>
                        <a:rPr lang="en-US" sz="1700" dirty="0" smtClean="0"/>
                        <a:t>:</a:t>
                      </a:r>
                    </a:p>
                    <a:p>
                      <a:pPr algn="ctr"/>
                      <a:r>
                        <a:rPr lang="en-US" sz="1700" dirty="0" smtClean="0"/>
                        <a:t>SVM</a:t>
                      </a:r>
                      <a:endParaRPr lang="en-US" sz="17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6765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Training Accuracy</a:t>
                      </a:r>
                      <a:endParaRPr lang="en-US" sz="17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0.7586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D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B050"/>
                          </a:solidFill>
                        </a:rPr>
                        <a:t>0.8029</a:t>
                      </a:r>
                      <a:endParaRPr lang="en-US" sz="17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0.7986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DD5"/>
                    </a:solidFill>
                  </a:tcPr>
                </a:tc>
              </a:tr>
              <a:tr h="56765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Testing Accuracy</a:t>
                      </a:r>
                      <a:endParaRPr lang="en-US" sz="17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0.7608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8E8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0.7940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0.8073</a:t>
                      </a:r>
                      <a:endParaRPr lang="en-US" sz="17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</a:tr>
              <a:tr h="3339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 smtClean="0"/>
                        <a:t>Overfit</a:t>
                      </a:r>
                      <a:r>
                        <a:rPr lang="en-US" sz="1700" b="1" dirty="0" smtClean="0"/>
                        <a:t>?</a:t>
                      </a:r>
                      <a:endParaRPr lang="en-US" sz="17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7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D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i="0" dirty="0" smtClean="0">
                          <a:solidFill>
                            <a:srgbClr val="C00000"/>
                          </a:solidFill>
                        </a:rPr>
                        <a:t>slightly</a:t>
                      </a:r>
                      <a:endParaRPr lang="en-US" sz="17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08" rtl="0" eaLnBrk="1" latinLnBrk="0" hangingPunct="1"/>
                      <a:r>
                        <a:rPr lang="en-US" sz="17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7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CDD5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35" y="1412035"/>
            <a:ext cx="5458848" cy="3578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4990774"/>
            <a:ext cx="107198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Insights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SVM</a:t>
            </a:r>
            <a:r>
              <a:rPr lang="en-US" dirty="0" smtClean="0"/>
              <a:t> does best in Testing set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Logistic Regression </a:t>
            </a:r>
            <a:r>
              <a:rPr lang="en-US" dirty="0" smtClean="0"/>
              <a:t>does best in Training set, though results in very slight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Otherwise, virtually no </a:t>
            </a:r>
            <a:r>
              <a:rPr lang="en-US" dirty="0" err="1" smtClean="0"/>
              <a:t>overfit</a:t>
            </a:r>
            <a:r>
              <a:rPr lang="en-US" dirty="0" smtClean="0"/>
              <a:t> in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Evaluation (Supplement)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46960"/>
              </p:ext>
            </p:extLst>
          </p:nvPr>
        </p:nvGraphicFramePr>
        <p:xfrm>
          <a:off x="546100" y="1563208"/>
          <a:ext cx="5568948" cy="19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316"/>
                <a:gridCol w="1856316"/>
                <a:gridCol w="1856316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rgbClr val="7030A0"/>
                          </a:solidFill>
                        </a:rPr>
                        <a:t>Random Forest</a:t>
                      </a:r>
                      <a:endParaRPr lang="en-US" sz="1400" u="sng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Politics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(y = 0)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 </a:t>
                      </a:r>
                      <a:r>
                        <a:rPr lang="en-US" sz="1400" dirty="0" err="1" smtClean="0"/>
                        <a:t>The_Donald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(y</a:t>
                      </a:r>
                      <a:r>
                        <a:rPr lang="en-US" sz="1400" baseline="0" dirty="0" smtClean="0"/>
                        <a:t> = 1)</a:t>
                      </a:r>
                      <a:endParaRPr lang="en-US" sz="1400" dirty="0"/>
                    </a:p>
                  </a:txBody>
                  <a:tcPr anchor="ctr"/>
                </a:tc>
              </a:tr>
              <a:tr h="5305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Politics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0)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C2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51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EC1B5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The_Donald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C2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129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03910"/>
              </p:ext>
            </p:extLst>
          </p:nvPr>
        </p:nvGraphicFramePr>
        <p:xfrm>
          <a:off x="6470651" y="1505513"/>
          <a:ext cx="5568948" cy="19936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6316"/>
                <a:gridCol w="1856316"/>
                <a:gridCol w="1856316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5"/>
                          </a:solidFill>
                        </a:rPr>
                        <a:t>Logistic Regression</a:t>
                      </a:r>
                      <a:endParaRPr lang="en-US" sz="1400" u="sng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Politics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(y = 0)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 </a:t>
                      </a:r>
                      <a:r>
                        <a:rPr lang="en-US" sz="1400" dirty="0" err="1" smtClean="0"/>
                        <a:t>The_Donald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(y</a:t>
                      </a:r>
                      <a:r>
                        <a:rPr lang="en-US" sz="1400" baseline="0" dirty="0" smtClean="0"/>
                        <a:t> = 1)</a:t>
                      </a:r>
                      <a:endParaRPr lang="en-US" sz="1400" dirty="0"/>
                    </a:p>
                  </a:txBody>
                  <a:tcPr anchor="ctr"/>
                </a:tc>
              </a:tr>
              <a:tr h="5305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Politics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0)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58D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122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29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The_Donald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58D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117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59420"/>
              </p:ext>
            </p:extLst>
          </p:nvPr>
        </p:nvGraphicFramePr>
        <p:xfrm>
          <a:off x="3194051" y="4032813"/>
          <a:ext cx="5568948" cy="1993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6316"/>
                <a:gridCol w="1856316"/>
                <a:gridCol w="1856316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Support Vector Machine</a:t>
                      </a:r>
                      <a:endParaRPr lang="en-US" sz="1400" u="sng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Politics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(y = 0)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 </a:t>
                      </a:r>
                      <a:r>
                        <a:rPr lang="en-US" sz="1400" dirty="0" err="1" smtClean="0"/>
                        <a:t>The_Donald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(y</a:t>
                      </a:r>
                      <a:r>
                        <a:rPr lang="en-US" sz="1400" baseline="0" dirty="0" smtClean="0"/>
                        <a:t> = 1)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305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Politics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0)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125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EC1B5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Actual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The_Donald</a:t>
                      </a:r>
                      <a:endParaRPr lang="en-U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(y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= 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116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8A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Classification Evaluation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Evaluation (Supplement)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100" y="4530084"/>
            <a:ext cx="110246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Key Insights</a:t>
            </a:r>
          </a:p>
          <a:p>
            <a:endParaRPr lang="en-US" sz="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Overall:</a:t>
            </a:r>
            <a:r>
              <a:rPr lang="en-US" sz="1600" dirty="0" smtClean="0"/>
              <a:t> all three models performed well (Accuracy &gt; 0.75)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B050"/>
                </a:solidFill>
              </a:rPr>
              <a:t>Support Vector Machine (SVM)</a:t>
            </a:r>
            <a:r>
              <a:rPr lang="en-US" sz="1600" b="1" dirty="0" smtClean="0"/>
              <a:t> </a:t>
            </a:r>
            <a:r>
              <a:rPr lang="en-US" sz="1600" dirty="0" smtClean="0"/>
              <a:t>outperformed all other models in terms of </a:t>
            </a:r>
            <a:r>
              <a:rPr lang="en-US" sz="1600" u="sng" dirty="0" smtClean="0"/>
              <a:t>Accuracy</a:t>
            </a:r>
            <a:r>
              <a:rPr lang="en-US" sz="1600" dirty="0" smtClean="0"/>
              <a:t>, </a:t>
            </a:r>
            <a:r>
              <a:rPr lang="en-US" sz="1600" u="sng" dirty="0" smtClean="0"/>
              <a:t>Specificity </a:t>
            </a:r>
            <a:r>
              <a:rPr lang="en-US" sz="1600" dirty="0" smtClean="0"/>
              <a:t>(True Negative Rate), and </a:t>
            </a:r>
            <a:r>
              <a:rPr lang="en-US" sz="1600" u="sng" dirty="0" smtClean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Random Forest</a:t>
            </a:r>
            <a:r>
              <a:rPr lang="en-US" sz="1600" dirty="0" smtClean="0"/>
              <a:t> was the worst performer in all areas, except Sensitivity.</a:t>
            </a:r>
            <a:endParaRPr lang="en-US" sz="1600" b="1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15564"/>
              </p:ext>
            </p:extLst>
          </p:nvPr>
        </p:nvGraphicFramePr>
        <p:xfrm>
          <a:off x="1797050" y="1899556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Model 1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algn="ctr"/>
                      <a:r>
                        <a:rPr lang="en-US" dirty="0" smtClean="0"/>
                        <a:t>Random </a:t>
                      </a:r>
                    </a:p>
                    <a:p>
                      <a:pPr algn="ctr"/>
                      <a:r>
                        <a:rPr lang="en-US" dirty="0" smtClean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Model 2</a:t>
                      </a:r>
                      <a:r>
                        <a:rPr lang="en-US" u="none" dirty="0" smtClean="0"/>
                        <a:t>:</a:t>
                      </a:r>
                    </a:p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Model 3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algn="ctr"/>
                      <a:r>
                        <a:rPr lang="en-US" dirty="0" smtClean="0"/>
                        <a:t>Support Vector</a:t>
                      </a:r>
                    </a:p>
                    <a:p>
                      <a:pPr algn="ctr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0.7608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CCE8A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Sensitivity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0.8600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CCE8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0.7733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C1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Specificity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0.6623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0.8278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CCE8A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0.7167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EC1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0.8169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CCE8AE"/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797050" y="2695575"/>
            <a:ext cx="8470900" cy="5238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1348740"/>
            <a:ext cx="1141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beat baseline accuracy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accuracy &gt; 75% </a:t>
            </a:r>
            <a:r>
              <a:rPr lang="en-US" b="0" dirty="0" smtClean="0">
                <a:latin typeface="+mj-lt"/>
              </a:rPr>
              <a:t>⟹  good ability to </a:t>
            </a:r>
            <a:r>
              <a:rPr lang="en-US" dirty="0" smtClean="0"/>
              <a:t>accurately classify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winner: </a:t>
            </a:r>
            <a:r>
              <a:rPr lang="en-US" b="1" u="sng" dirty="0" smtClean="0"/>
              <a:t>Support Vector Machine</a:t>
            </a:r>
            <a:r>
              <a:rPr lang="en-US" b="1" dirty="0" smtClean="0"/>
              <a:t> </a:t>
            </a:r>
            <a:r>
              <a:rPr lang="en-US" dirty="0" smtClean="0"/>
              <a:t>model (4 in 5 correct)</a:t>
            </a:r>
          </a:p>
          <a:p>
            <a:pPr marL="742677" lvl="1" indent="-285750">
              <a:buFont typeface="Courier New" panose="02070309020205020404" pitchFamily="49" charset="0"/>
              <a:buChar char="o"/>
            </a:pPr>
            <a:r>
              <a:rPr lang="en-US" b="1" dirty="0" smtClean="0"/>
              <a:t>Implication</a:t>
            </a:r>
            <a:r>
              <a:rPr lang="en-US" dirty="0" smtClean="0"/>
              <a:t>: Reddit administrators need to review 1 in 5 misclassified posts</a:t>
            </a:r>
          </a:p>
          <a:p>
            <a:pPr marL="742677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Tuning improvement possible, but SVM very computationally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101" y="3547058"/>
            <a:ext cx="1077722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0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3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194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34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Further Enquiry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099" y="4053300"/>
            <a:ext cx="1141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synonyms together as features instead of individual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into consideration words that are all caps (indicate shouting/anger), but still apply .lower to words where first letter is capitalized</a:t>
            </a:r>
          </a:p>
        </p:txBody>
      </p:sp>
    </p:spTree>
    <p:extLst>
      <p:ext uri="{BB962C8B-B14F-4D97-AF65-F5344CB8AC3E}">
        <p14:creationId xmlns:p14="http://schemas.microsoft.com/office/powerpoint/2010/main" val="3589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Match Them Up: 	</a:t>
            </a:r>
            <a:r>
              <a:rPr lang="en-US" dirty="0" smtClean="0">
                <a:solidFill>
                  <a:srgbClr val="FF0000"/>
                </a:solidFill>
              </a:rPr>
              <a:t>r/Politics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r/</a:t>
            </a:r>
            <a:r>
              <a:rPr lang="en-US" dirty="0" err="1" smtClean="0">
                <a:solidFill>
                  <a:srgbClr val="FF0000"/>
                </a:solidFill>
              </a:rPr>
              <a:t>The_Donald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43198"/>
            <a:ext cx="6673850" cy="2573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4076700"/>
            <a:ext cx="7729034" cy="2294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4200" y="4800600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76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534602"/>
            <a:ext cx="4718826" cy="4591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0" y="2730525"/>
            <a:ext cx="5238752" cy="1730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30850" y="3149600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31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How accurately can we classify a given post into the right sub-Reddit?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520" y="1295877"/>
            <a:ext cx="111810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Issue in Context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Moral of Exercise</a:t>
            </a:r>
            <a:r>
              <a:rPr lang="en-US" dirty="0" smtClean="0"/>
              <a:t>: manual classification is not always quick and easy!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Applications:</a:t>
            </a:r>
            <a:r>
              <a:rPr lang="en-US" dirty="0" smtClean="0"/>
              <a:t> managing the aftermath of human error / bugs that misclassify posts</a:t>
            </a:r>
            <a:endParaRPr lang="en-US" dirty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/>
              <a:t>The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Collection:			</a:t>
            </a:r>
            <a:r>
              <a:rPr lang="en-US" dirty="0" err="1" smtClean="0"/>
              <a:t>Webscrape</a:t>
            </a:r>
            <a:r>
              <a:rPr lang="en-US" dirty="0" smtClean="0"/>
              <a:t> sub-</a:t>
            </a:r>
            <a:r>
              <a:rPr lang="en-US" dirty="0" err="1" smtClean="0"/>
              <a:t>Reddits</a:t>
            </a:r>
            <a:r>
              <a:rPr lang="en-US" dirty="0" smtClean="0"/>
              <a:t> with Reddit API (500 posts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Cleaning:</a:t>
            </a:r>
            <a:r>
              <a:rPr lang="en-US" dirty="0" smtClean="0"/>
              <a:t>			Filter out irrelevant posts; deal with strange characters.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Word </a:t>
            </a:r>
            <a:r>
              <a:rPr lang="en-US" b="1" dirty="0" err="1" smtClean="0"/>
              <a:t>Vectorizers</a:t>
            </a:r>
            <a:r>
              <a:rPr lang="en-US" dirty="0" smtClean="0"/>
              <a:t>:		Count </a:t>
            </a:r>
            <a:r>
              <a:rPr lang="en-US" dirty="0" err="1" smtClean="0"/>
              <a:t>Vectorizer</a:t>
            </a:r>
            <a:r>
              <a:rPr lang="en-US" dirty="0" smtClean="0"/>
              <a:t> (EDA), TF-IDF </a:t>
            </a:r>
            <a:r>
              <a:rPr lang="en-US" dirty="0" err="1" smtClean="0"/>
              <a:t>Vectorizer</a:t>
            </a:r>
            <a:r>
              <a:rPr lang="en-US" dirty="0" smtClean="0"/>
              <a:t> (Preprocessing)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Classification Models</a:t>
            </a:r>
            <a:r>
              <a:rPr lang="en-US" dirty="0" smtClean="0"/>
              <a:t>: 	(1) Random Forest</a:t>
            </a:r>
          </a:p>
          <a:p>
            <a:r>
              <a:rPr lang="en-US" dirty="0"/>
              <a:t>	</a:t>
            </a:r>
            <a:r>
              <a:rPr lang="en-US" dirty="0" smtClean="0"/>
              <a:t>			(2) Logistic Regression</a:t>
            </a:r>
          </a:p>
          <a:p>
            <a:r>
              <a:rPr lang="en-US" dirty="0"/>
              <a:t>	</a:t>
            </a:r>
            <a:r>
              <a:rPr lang="en-US" dirty="0" smtClean="0"/>
              <a:t>			(3) 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The </a:t>
            </a:r>
            <a:r>
              <a:rPr lang="en-US" b="1" u="sng" dirty="0" smtClean="0"/>
              <a:t>Evaluation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Train/Test Split:	</a:t>
            </a:r>
            <a:r>
              <a:rPr lang="en-US" dirty="0" smtClean="0"/>
              <a:t>Train model on 70% of all posts</a:t>
            </a:r>
            <a:r>
              <a:rPr lang="en-US" dirty="0"/>
              <a:t>;</a:t>
            </a:r>
            <a:r>
              <a:rPr lang="en-US" dirty="0" smtClean="0"/>
              <a:t> testing on remaining 30%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Key Metric</a:t>
            </a:r>
            <a:r>
              <a:rPr lang="en-US" dirty="0" smtClean="0"/>
              <a:t>:		Accuracy to determine the best of the three</a:t>
            </a:r>
          </a:p>
          <a:p>
            <a:r>
              <a:rPr lang="en-US" dirty="0" smtClean="0"/>
              <a:t>			     …vs. Baseline Accuracy (~50%)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High-Level Statistics on </a:t>
            </a:r>
            <a:r>
              <a:rPr lang="en-US" dirty="0" err="1" smtClean="0">
                <a:cs typeface="Courier New" panose="02070309020205020404" pitchFamily="49" charset="0"/>
              </a:rPr>
              <a:t>Subreddits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5441" y="1428326"/>
          <a:ext cx="8453118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706"/>
                <a:gridCol w="2817706"/>
                <a:gridCol w="281770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/r/</a:t>
                      </a:r>
                      <a:r>
                        <a:rPr lang="en-US" dirty="0" err="1" smtClean="0"/>
                        <a:t>The_Donald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/r/Politics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</a:t>
                      </a:r>
                      <a:r>
                        <a:rPr lang="en-US" baseline="0" dirty="0" smtClean="0"/>
                        <a:t>Subscribers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690,286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4,380,649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Comments/Post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(% of Subscribers)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(0.0055%)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(0.0042%)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Score/Post</a:t>
                      </a:r>
                    </a:p>
                    <a:p>
                      <a:pPr marL="0" marR="0" lvl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(% of Subscribers)</a:t>
                      </a:r>
                      <a:endParaRPr lang="en-US" sz="18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(0.12%)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2,284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(0.05%)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8180" y="3504812"/>
            <a:ext cx="1095610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No. of Comments</a:t>
            </a:r>
            <a:r>
              <a:rPr lang="en-US" sz="1600" dirty="0" smtClean="0"/>
              <a:t> and </a:t>
            </a:r>
            <a:r>
              <a:rPr lang="en-US" sz="1600" b="1" dirty="0" smtClean="0"/>
              <a:t>Scores</a:t>
            </a:r>
            <a:r>
              <a:rPr lang="en-US" sz="1600" dirty="0" smtClean="0"/>
              <a:t> (= </a:t>
            </a:r>
            <a:r>
              <a:rPr lang="en-US" sz="1600" dirty="0" err="1" smtClean="0"/>
              <a:t>upvotes</a:t>
            </a:r>
            <a:r>
              <a:rPr lang="en-US" sz="1600" dirty="0" smtClean="0"/>
              <a:t> – </a:t>
            </a:r>
            <a:r>
              <a:rPr lang="en-US" sz="1600" dirty="0" err="1" smtClean="0"/>
              <a:t>downvotes</a:t>
            </a:r>
            <a:r>
              <a:rPr lang="en-US" sz="1600" dirty="0" smtClean="0"/>
              <a:t>) are the few relevant numeric features from </a:t>
            </a:r>
            <a:r>
              <a:rPr lang="en-US" sz="1600" dirty="0" err="1" smtClean="0"/>
              <a:t>webscraped</a:t>
            </a:r>
            <a:r>
              <a:rPr lang="en-US" sz="1600" dirty="0" smtClean="0"/>
              <a:t> data </a:t>
            </a:r>
            <a:r>
              <a:rPr lang="en-US" sz="1600" b="0" i="0" dirty="0" smtClean="0">
                <a:latin typeface="+mj-lt"/>
              </a:rPr>
              <a:t>⟹ i</a:t>
            </a:r>
            <a:r>
              <a:rPr lang="en-US" sz="1600" dirty="0" smtClean="0"/>
              <a:t>ndicative of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activity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u="sng" dirty="0" smtClean="0"/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Politics </a:t>
            </a:r>
            <a:r>
              <a:rPr lang="en-US" sz="1600" dirty="0" smtClean="0"/>
              <a:t>far more popular than </a:t>
            </a:r>
            <a:r>
              <a:rPr lang="en-US" sz="1600" b="1" dirty="0" err="1" smtClean="0"/>
              <a:t>The_Donald</a:t>
            </a:r>
            <a:r>
              <a:rPr lang="en-US" sz="1600" dirty="0" smtClean="0"/>
              <a:t> in </a:t>
            </a:r>
            <a:r>
              <a:rPr lang="en-US" sz="1600" i="1" u="sng" dirty="0" smtClean="0"/>
              <a:t>absolute </a:t>
            </a:r>
            <a:r>
              <a:rPr lang="en-US" sz="1600" dirty="0" smtClean="0"/>
              <a:t>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However, once </a:t>
            </a:r>
            <a:r>
              <a:rPr lang="en-US" sz="1600" i="1" u="sng" dirty="0" smtClean="0"/>
              <a:t>adjusted for size</a:t>
            </a:r>
            <a:r>
              <a:rPr lang="en-US" sz="1600" dirty="0" smtClean="0"/>
              <a:t>, activity is similar…</a:t>
            </a:r>
            <a:r>
              <a:rPr lang="en-US" sz="1600" dirty="0" err="1" smtClean="0"/>
              <a:t>The_Donald</a:t>
            </a:r>
            <a:r>
              <a:rPr lang="en-US" sz="1600" dirty="0" smtClean="0"/>
              <a:t> slightly more active!</a:t>
            </a:r>
          </a:p>
          <a:p>
            <a:pPr lvl="1"/>
            <a:r>
              <a:rPr lang="en-US" sz="1600" b="0" i="0" dirty="0" smtClean="0">
                <a:latin typeface="+mj-lt"/>
              </a:rPr>
              <a:t>∴ </a:t>
            </a:r>
            <a:r>
              <a:rPr lang="en-US" sz="1600" dirty="0" smtClean="0"/>
              <a:t>comparable candidates to test our model 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92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Top 15 Words in </a:t>
            </a:r>
            <a:r>
              <a:rPr lang="en-US" dirty="0" smtClean="0">
                <a:solidFill>
                  <a:srgbClr val="FF0000"/>
                </a:solidFill>
              </a:rPr>
              <a:t>/r/Politics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67912"/>
              </p:ext>
            </p:extLst>
          </p:nvPr>
        </p:nvGraphicFramePr>
        <p:xfrm>
          <a:off x="590550" y="1290441"/>
          <a:ext cx="5378450" cy="490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25"/>
                <a:gridCol w="2689225"/>
              </a:tblGrid>
              <a:tr h="3295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Frequency</a:t>
                      </a:r>
                      <a:r>
                        <a:rPr lang="en-US" sz="1400" baseline="0" dirty="0" smtClean="0"/>
                        <a:t> in Sample</a:t>
                      </a:r>
                      <a:endParaRPr lang="en-US" sz="1400" dirty="0" smtClean="0"/>
                    </a:p>
                  </a:txBody>
                  <a:tcPr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261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syria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says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mueller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government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senate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russia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gop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mattis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donald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withdrawal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67" y="2307067"/>
            <a:ext cx="4477833" cy="28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Top 15 Words in </a:t>
            </a:r>
            <a:r>
              <a:rPr lang="en-US" dirty="0" smtClean="0">
                <a:solidFill>
                  <a:srgbClr val="FF0000"/>
                </a:solidFill>
              </a:rPr>
              <a:t>/r/</a:t>
            </a:r>
            <a:r>
              <a:rPr lang="en-US" dirty="0" err="1" smtClean="0">
                <a:solidFill>
                  <a:srgbClr val="FF0000"/>
                </a:solidFill>
              </a:rPr>
              <a:t>The_Donald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95362"/>
              </p:ext>
            </p:extLst>
          </p:nvPr>
        </p:nvGraphicFramePr>
        <p:xfrm>
          <a:off x="590550" y="1290441"/>
          <a:ext cx="5378450" cy="490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225"/>
                <a:gridCol w="2689225"/>
              </a:tblGrid>
              <a:tr h="3295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Frequency</a:t>
                      </a:r>
                      <a:r>
                        <a:rPr lang="en-US" sz="1400" baseline="0" dirty="0" smtClean="0"/>
                        <a:t> in Sample</a:t>
                      </a:r>
                      <a:endParaRPr lang="en-US" sz="1400" dirty="0" smtClean="0"/>
                    </a:p>
                  </a:txBody>
                  <a:tcPr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77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45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syria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just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funding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billion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</a:tr>
              <a:tr h="193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311611"/>
            <a:ext cx="4391652" cy="28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Data Cleaning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Troll Filter: Using “Spam Signals” to filter out irrelevant posts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47828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Troll Filter</a:t>
            </a:r>
          </a:p>
          <a:p>
            <a:r>
              <a:rPr lang="en-US" dirty="0" smtClean="0"/>
              <a:t>Based </a:t>
            </a:r>
            <a:r>
              <a:rPr lang="en-US" dirty="0" smtClean="0"/>
              <a:t>on numeric features: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num_reports</a:t>
            </a:r>
            <a:r>
              <a:rPr lang="en-US" b="1" dirty="0" smtClean="0"/>
              <a:t> &gt; 0:</a:t>
            </a:r>
            <a:r>
              <a:rPr lang="en-US" dirty="0" smtClean="0"/>
              <a:t> 	remove any posts flagged/reported at least once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en-US" dirty="0" smtClean="0"/>
              <a:t>&lt; 0: 		remove any posts with a net negative score</a:t>
            </a:r>
          </a:p>
          <a:p>
            <a:r>
              <a:rPr lang="en-US" dirty="0" smtClean="0"/>
              <a:t>				  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keep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0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scorers - the 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post may be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new!</a:t>
            </a:r>
          </a:p>
          <a:p>
            <a:endParaRPr lang="en-US" dirty="0" smtClean="0"/>
          </a:p>
          <a:p>
            <a:r>
              <a:rPr lang="en-US" b="1" u="sng" dirty="0" smtClean="0"/>
              <a:t>Eliminating Residual Unicode Text from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Noticed “&amp;amp;” from </a:t>
            </a:r>
            <a:r>
              <a:rPr lang="en-US" dirty="0" err="1" smtClean="0"/>
              <a:t>The_Donald</a:t>
            </a:r>
            <a:r>
              <a:rPr lang="en-US" dirty="0" smtClean="0"/>
              <a:t>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Vectorizers</a:t>
            </a:r>
            <a:r>
              <a:rPr lang="en-US" dirty="0" smtClean="0"/>
              <a:t> get rid of “&amp;” and “;” but “amp remains!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 all instances of “&amp;amp;” with “&amp;” before </a:t>
            </a:r>
            <a:r>
              <a:rPr lang="en-US" dirty="0" err="1" smtClean="0"/>
              <a:t>vectorizing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Concatenating Title and Sub-Reddit Data into Data Frame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NLP occurs on </a:t>
            </a:r>
            <a:r>
              <a:rPr lang="en-US" i="1" dirty="0" smtClean="0"/>
              <a:t>combined body of text </a:t>
            </a:r>
            <a:r>
              <a:rPr lang="en-US" dirty="0" smtClean="0"/>
              <a:t>from all </a:t>
            </a:r>
            <a:r>
              <a:rPr lang="en-US" dirty="0" err="1" smtClean="0"/>
              <a:t>subreddits</a:t>
            </a:r>
            <a:r>
              <a:rPr lang="en-US" dirty="0" smtClean="0"/>
              <a:t> so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Binarize</a:t>
            </a:r>
            <a:r>
              <a:rPr lang="en-US" dirty="0" smtClean="0"/>
              <a:t> Target Variable (Sub-Reddit)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/>
              <a:t>The_Donald</a:t>
            </a:r>
            <a:r>
              <a:rPr lang="en-US" dirty="0" smtClean="0"/>
              <a:t> = 1, Politics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Model 1: 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</a:t>
            </a:r>
            <a:r>
              <a:rPr lang="en-US" dirty="0"/>
              <a:t>: </a:t>
            </a:r>
            <a:r>
              <a:rPr lang="en-US" dirty="0" smtClean="0"/>
              <a:t>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00" y="1409700"/>
                <a:ext cx="586232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u="sng" dirty="0" smtClean="0"/>
              </a:p>
              <a:p>
                <a:r>
                  <a:rPr lang="en-US" u="sng" dirty="0" smtClean="0"/>
                  <a:t>TF-IDF </a:t>
                </a:r>
                <a:r>
                  <a:rPr lang="en-US" u="sng" dirty="0" err="1" smtClean="0"/>
                  <a:t>Vectorizer</a:t>
                </a:r>
                <a:r>
                  <a:rPr lang="en-US" u="sng" dirty="0" smtClean="0"/>
                  <a:t> Optimized Parameters</a:t>
                </a:r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max_features</a:t>
                </a:r>
                <a:r>
                  <a:rPr lang="en-US" dirty="0" smtClean="0"/>
                  <a:t> = 1,500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</a:t>
                </a:r>
                <a:r>
                  <a:rPr lang="en-US" dirty="0" err="1" smtClean="0"/>
                  <a:t>gram_range</a:t>
                </a:r>
                <a:r>
                  <a:rPr lang="en-US" dirty="0" smtClean="0"/>
                  <a:t> = (1,1)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orm	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u="sng" dirty="0" smtClean="0"/>
                  <a:t>Random Forest Classifier Optimized Parameters</a:t>
                </a:r>
                <a:r>
                  <a:rPr lang="en-US" dirty="0"/>
                  <a:t>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n_estimators</a:t>
                </a:r>
                <a:r>
                  <a:rPr lang="en-US" dirty="0" smtClean="0"/>
                  <a:t>  = 20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</a:t>
                </a:r>
                <a:r>
                  <a:rPr lang="en-US" dirty="0" err="1" smtClean="0"/>
                  <a:t>ax_depth</a:t>
                </a:r>
                <a:r>
                  <a:rPr lang="en-US" dirty="0" smtClean="0"/>
                  <a:t>    = 20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409700"/>
                <a:ext cx="586232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937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euko Labs">
      <a:dk1>
        <a:srgbClr val="210D43"/>
      </a:dk1>
      <a:lt1>
        <a:srgbClr val="F0F1F7"/>
      </a:lt1>
      <a:dk2>
        <a:srgbClr val="210D43"/>
      </a:dk2>
      <a:lt2>
        <a:srgbClr val="FFFFFF"/>
      </a:lt2>
      <a:accent1>
        <a:srgbClr val="3C2A70"/>
      </a:accent1>
      <a:accent2>
        <a:srgbClr val="8F68AD"/>
      </a:accent2>
      <a:accent3>
        <a:srgbClr val="96BDE4"/>
      </a:accent3>
      <a:accent4>
        <a:srgbClr val="F0F1F7"/>
      </a:accent4>
      <a:accent5>
        <a:srgbClr val="E58D11"/>
      </a:accent5>
      <a:accent6>
        <a:srgbClr val="FFFFFF"/>
      </a:accent6>
      <a:hlink>
        <a:srgbClr val="8F68AD"/>
      </a:hlink>
      <a:folHlink>
        <a:srgbClr val="2F3C6E"/>
      </a:folHlink>
    </a:clrScheme>
    <a:fontScheme name="Leuko Lab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21374</TotalTime>
  <Words>964</Words>
  <Application>Microsoft Office PowerPoint</Application>
  <PresentationFormat>Widescreen</PresentationFormat>
  <Paragraphs>331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Helvetica</vt:lpstr>
      <vt:lpstr>Open Sans</vt:lpstr>
      <vt:lpstr>Tahoma</vt:lpstr>
      <vt:lpstr>Office Theme</vt:lpstr>
      <vt:lpstr>think-cell Slide</vt:lpstr>
      <vt:lpstr>PowerPoint Presentation</vt:lpstr>
      <vt:lpstr>Icebreaker</vt:lpstr>
      <vt:lpstr>Icebreaker</vt:lpstr>
      <vt:lpstr>The Problem</vt:lpstr>
      <vt:lpstr>Methodology: Exploratory Data Analysis</vt:lpstr>
      <vt:lpstr>Methodology: Exploratory Data Analysis</vt:lpstr>
      <vt:lpstr>Methodology: Exploratory Data Analysis</vt:lpstr>
      <vt:lpstr>Methodology: Data Cleaning</vt:lpstr>
      <vt:lpstr>Methodology: Modeling</vt:lpstr>
      <vt:lpstr>Methodology: Modeling</vt:lpstr>
      <vt:lpstr>Methodology: Modeling</vt:lpstr>
      <vt:lpstr>Modeling: Results &amp; Evaluation</vt:lpstr>
      <vt:lpstr>Modeling: Evaluation (Supplement)</vt:lpstr>
      <vt:lpstr>Modeling: Evaluation (Supplement)</vt:lpstr>
      <vt:lpstr>Wrapping-Up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Adiwid (Boom) Devahastin Na Ayudhya;Benjamin Ming Kai Chua;Dikshant Lalchand Tahilramani;Rohit Giri;Ramon Gamble</dc:creator>
  <cp:lastModifiedBy>Adiwid Devahastin Na Ayudhya</cp:lastModifiedBy>
  <cp:revision>1176</cp:revision>
  <cp:lastPrinted>2016-07-28T11:59:02Z</cp:lastPrinted>
  <dcterms:created xsi:type="dcterms:W3CDTF">2016-06-20T01:45:41Z</dcterms:created>
  <dcterms:modified xsi:type="dcterms:W3CDTF">2018-12-26T13:07:56Z</dcterms:modified>
</cp:coreProperties>
</file>