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A942D-1A17-EA23-582F-648C48FFB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4ACA1-0C95-548D-04DB-2840292EE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A4D2D-00C5-B379-E41F-6A2E965E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5AE24-9363-130A-0548-A0F66382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8476E-C212-CECA-7FA1-823408A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52ADF-5690-BA25-D52A-B1EE4D56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BEA4E-12C8-A654-19E6-30733F40D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64935-6BCB-B762-7835-E6C442D8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83A3-BC74-A03A-9E3A-547A2610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418C9-5400-FD9F-BBC2-1BE45E61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9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06046F-E69A-720D-DA23-15B3D541A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B8995-FEA5-6CBD-AF5E-61A61B8B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15F3A-FC9C-BF96-FA2D-20DEB407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C1E0A-446B-1D56-3AC9-097B609C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52C4B-A380-8D5C-44ED-9A7F40B1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996F-9A6E-D814-1519-DB8692F0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8560C-9EF8-9654-2559-AE184EBE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AFE82-2902-D28F-0CA2-AFE09D5E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3996F-B216-7A9D-A001-4C9458A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B95AE-C68E-FFB3-98B8-146932C0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691D-BCEA-E33E-6A07-DC501443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5C16F-9330-E2B8-2D14-70AF34AA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7945F-856F-ED36-1A4B-7A3C9736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2D4C4-DC78-E136-FF62-F4CDE91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330CF-2CE6-8913-247D-4E2E1591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136B-CA16-54F5-B7B5-5D875E12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3A955-3811-44AE-20DB-275F88957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DC20BD-A6B3-FBD8-0946-363A53AD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202B5-2BD1-3E11-5C61-EFCA15E4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56EF3-0C56-E777-FD2B-6B5FB7CB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96E4B-D9B1-4553-0F30-4C132F23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6451-73E8-8CA4-7A69-239D6103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8E1D9-BBC3-D55F-AA26-E4C54224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45585-5EC8-755D-1823-D1D82F2F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B05BE-6356-7029-0775-C286DB535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8CC61-3792-8ADB-7C63-E3947F2C7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1D9F0-F064-C477-2559-1B0E8DE8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D8238-360E-6AC0-7965-8CF516A7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4A6145-A3FB-13CC-07D0-9D20C30B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4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93B89-FB5D-E6F2-06DB-623DB4BB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E9AD2E-4E82-E63D-CB76-C022FE4F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1842E-8735-B4C3-4E81-FE3C8ED5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7CE5D-4DAF-249C-79BE-68ED291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7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399CD9-0587-E7B8-416E-7B6A942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F7A66-7155-61DA-562F-66C1BE31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2822D-328F-2B34-9B44-1D4BDDDC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9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1083-8CE5-64D5-602C-E7B8D021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E92FD-9EF5-6C8A-0C38-53ED1DEF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50E7F-D8CD-AE33-E2E3-B0F11179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5A5-FAD4-99C4-CC54-8E6A5842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F534D-2798-C1F8-77A0-D657EBE1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F17FD-09CF-A89E-8F6B-D97794D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4E33-3552-130F-3BDD-C6229745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69FE6-3570-DC6B-58FD-A7C89B09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CCD28-2F0B-99E1-E4D7-A436E43A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630D8-B8C7-B7DA-7229-70C44984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29025-CA96-16AC-33A4-4F7042F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0C928-98A0-AE1D-1D0F-E25C90DC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A16E82-EA75-BBE1-0B12-5FD39373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7D73-3417-DA50-D9B5-794FE327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BA448-7314-ABF6-963A-EABEDD750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A454-68D1-4F06-9404-FA092AF7DF9D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0ED2F-DE66-B8B8-B95A-FDE0BD19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5C3E-A250-4A5A-4338-EE9882AD9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4DF5-EBF4-4B96-A584-0221052E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52FD6B-DB97-B313-1E4C-4DB02528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02" y="2198657"/>
            <a:ext cx="9163050" cy="38671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FCB2A8-6C5E-0659-6608-2618405782D8}"/>
              </a:ext>
            </a:extLst>
          </p:cNvPr>
          <p:cNvSpPr/>
          <p:nvPr/>
        </p:nvSpPr>
        <p:spPr>
          <a:xfrm>
            <a:off x="577969" y="421257"/>
            <a:ext cx="162176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6283B-1ED8-1411-D2C8-125FA84C1B4A}"/>
              </a:ext>
            </a:extLst>
          </p:cNvPr>
          <p:cNvSpPr txBox="1"/>
          <p:nvPr/>
        </p:nvSpPr>
        <p:spPr>
          <a:xfrm>
            <a:off x="681486" y="974785"/>
            <a:ext cx="9740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비즈니스를 구현한 </a:t>
            </a:r>
            <a:r>
              <a:rPr lang="en-US" altLang="ko-KR" dirty="0" err="1"/>
              <a:t>Upkeeper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Keeper Registry</a:t>
            </a:r>
            <a:r>
              <a:rPr lang="ko-KR" altLang="en-US" dirty="0"/>
              <a:t>에 등록 하는 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개별 </a:t>
            </a:r>
            <a:r>
              <a:rPr lang="en-US" altLang="ko-KR" dirty="0" err="1"/>
              <a:t>Upkeeper</a:t>
            </a:r>
            <a:r>
              <a:rPr lang="en-US" altLang="ko-KR" dirty="0"/>
              <a:t> </a:t>
            </a:r>
            <a:r>
              <a:rPr lang="ko-KR" altLang="en-US" dirty="0"/>
              <a:t>들에 대한 잔액 조회 및 금액 인출이 가능한 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계좌의 잔액이 최소 유동성 금액 아래로 떨어지면 자동으로 기초 유동성 금액으로 복구됨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76BB30-3185-7053-65BC-CC063101677C}"/>
              </a:ext>
            </a:extLst>
          </p:cNvPr>
          <p:cNvSpPr/>
          <p:nvPr/>
        </p:nvSpPr>
        <p:spPr>
          <a:xfrm>
            <a:off x="5285116" y="3030747"/>
            <a:ext cx="2642559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처리할 </a:t>
            </a:r>
            <a:r>
              <a:rPr lang="en-US" altLang="ko-KR" dirty="0"/>
              <a:t>Node </a:t>
            </a:r>
            <a:r>
              <a:rPr lang="ko-KR" altLang="en-US" dirty="0"/>
              <a:t>선택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8D0F9-9B4F-1633-3F11-AE8DE2688D66}"/>
              </a:ext>
            </a:extLst>
          </p:cNvPr>
          <p:cNvSpPr/>
          <p:nvPr/>
        </p:nvSpPr>
        <p:spPr>
          <a:xfrm>
            <a:off x="5285116" y="3529697"/>
            <a:ext cx="4728436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해당 </a:t>
            </a:r>
            <a:r>
              <a:rPr lang="en-US" altLang="ko-KR" dirty="0" err="1"/>
              <a:t>Upkeeper</a:t>
            </a:r>
            <a:r>
              <a:rPr lang="ko-KR" altLang="en-US" dirty="0"/>
              <a:t>를 </a:t>
            </a:r>
            <a:r>
              <a:rPr lang="en-US" altLang="ko-KR" dirty="0"/>
              <a:t>Keeper Registry</a:t>
            </a:r>
            <a:r>
              <a:rPr lang="ko-KR" altLang="en-US" dirty="0"/>
              <a:t>에 등록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214F1E-C4CA-1309-6622-1A7919422459}"/>
              </a:ext>
            </a:extLst>
          </p:cNvPr>
          <p:cNvSpPr/>
          <p:nvPr/>
        </p:nvSpPr>
        <p:spPr>
          <a:xfrm>
            <a:off x="5285116" y="4028647"/>
            <a:ext cx="4728436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해당 </a:t>
            </a:r>
            <a:r>
              <a:rPr lang="en-US" altLang="ko-KR" dirty="0" err="1"/>
              <a:t>Upkeeper</a:t>
            </a:r>
            <a:r>
              <a:rPr lang="ko-KR" altLang="en-US" dirty="0"/>
              <a:t>의 잔액 조회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6C48EE-2796-B6DD-003B-4B966FE9B5DE}"/>
              </a:ext>
            </a:extLst>
          </p:cNvPr>
          <p:cNvSpPr/>
          <p:nvPr/>
        </p:nvSpPr>
        <p:spPr>
          <a:xfrm>
            <a:off x="5285115" y="4650411"/>
            <a:ext cx="5472025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금액을 인출하여 최소 유동성 금액 아래로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D7D8C2-33BB-ABF3-E4D0-F0251469180B}"/>
              </a:ext>
            </a:extLst>
          </p:cNvPr>
          <p:cNvSpPr/>
          <p:nvPr/>
        </p:nvSpPr>
        <p:spPr>
          <a:xfrm>
            <a:off x="5285115" y="5251495"/>
            <a:ext cx="5989610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개별 노드에서 유동성 금액을 다시 부어주는지 확인</a:t>
            </a:r>
          </a:p>
        </p:txBody>
      </p:sp>
    </p:spTree>
    <p:extLst>
      <p:ext uri="{BB962C8B-B14F-4D97-AF65-F5344CB8AC3E}">
        <p14:creationId xmlns:p14="http://schemas.microsoft.com/office/powerpoint/2010/main" val="267056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75633-3B8D-5BB1-DD60-B6B8D27E7F08}"/>
              </a:ext>
            </a:extLst>
          </p:cNvPr>
          <p:cNvSpPr txBox="1"/>
          <p:nvPr/>
        </p:nvSpPr>
        <p:spPr>
          <a:xfrm>
            <a:off x="327803" y="816655"/>
            <a:ext cx="659920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addJob</a:t>
            </a:r>
            <a:r>
              <a:rPr lang="en-US" altLang="ko-KR" sz="1000" dirty="0"/>
              <a:t>(address, interval){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 err="1"/>
              <a:t>대상이되는</a:t>
            </a:r>
            <a:r>
              <a:rPr lang="ko-KR" altLang="en-US" sz="1000" dirty="0"/>
              <a:t> </a:t>
            </a:r>
            <a:r>
              <a:rPr lang="en-US" altLang="ko-KR" sz="1000" dirty="0"/>
              <a:t>contract  </a:t>
            </a:r>
            <a:r>
              <a:rPr lang="ko-KR" altLang="en-US" sz="1000" dirty="0"/>
              <a:t>주소와 수행 간격을 </a:t>
            </a:r>
            <a:r>
              <a:rPr lang="en-US" altLang="ko-KR" sz="1000" dirty="0"/>
              <a:t>map</a:t>
            </a:r>
            <a:r>
              <a:rPr lang="ko-KR" altLang="en-US" sz="1000" dirty="0"/>
              <a:t>에 등록한다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ContractMap.put</a:t>
            </a:r>
            <a:r>
              <a:rPr lang="en-US" altLang="ko-KR" sz="1000" dirty="0"/>
              <a:t>(address, interval);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다음 수행 시간을 구해서 </a:t>
            </a:r>
            <a:r>
              <a:rPr lang="en-US" altLang="ko-KR" sz="1000" dirty="0" err="1"/>
              <a:t>TimeMap</a:t>
            </a:r>
            <a:r>
              <a:rPr lang="ko-KR" altLang="en-US" sz="1000" dirty="0"/>
              <a:t>에 등록한다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processTime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genProcTime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thisTime</a:t>
            </a:r>
            <a:r>
              <a:rPr lang="en-US" altLang="ko-KR" sz="1000" dirty="0"/>
              <a:t> + interval) ;</a:t>
            </a:r>
          </a:p>
          <a:p>
            <a:endParaRPr lang="en-US" altLang="ko-KR" sz="1000" dirty="0"/>
          </a:p>
          <a:p>
            <a:r>
              <a:rPr lang="en-US" altLang="ko-KR" sz="1000" dirty="0"/>
              <a:t>	addresses = </a:t>
            </a:r>
            <a:r>
              <a:rPr lang="en-US" altLang="ko-KR" sz="1000" dirty="0" err="1"/>
              <a:t>TimeMap.get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processTime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if(addresses == null) {</a:t>
            </a:r>
          </a:p>
          <a:p>
            <a:r>
              <a:rPr lang="en-US" altLang="ko-KR" sz="1000" dirty="0"/>
              <a:t>	    addresses = []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addresses.append</a:t>
            </a:r>
            <a:r>
              <a:rPr lang="en-US" altLang="ko-KR" sz="1000" dirty="0"/>
              <a:t>(address);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TimeMap.put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processTime</a:t>
            </a:r>
            <a:r>
              <a:rPr lang="en-US" altLang="ko-KR" sz="1000" dirty="0"/>
              <a:t>, addresses) 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905C0-EC80-02D4-4DC8-4032C9388D93}"/>
              </a:ext>
            </a:extLst>
          </p:cNvPr>
          <p:cNvSpPr txBox="1"/>
          <p:nvPr/>
        </p:nvSpPr>
        <p:spPr>
          <a:xfrm>
            <a:off x="370935" y="16967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7D0F1-DE04-87AE-0E27-E0F96F480E58}"/>
              </a:ext>
            </a:extLst>
          </p:cNvPr>
          <p:cNvSpPr txBox="1"/>
          <p:nvPr/>
        </p:nvSpPr>
        <p:spPr>
          <a:xfrm>
            <a:off x="5799826" y="816655"/>
            <a:ext cx="60643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getJobs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processTime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genProcTime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thisTime</a:t>
            </a:r>
            <a:r>
              <a:rPr lang="en-US" altLang="ko-KR" sz="1000" dirty="0"/>
              <a:t>); // </a:t>
            </a:r>
            <a:r>
              <a:rPr lang="ko-KR" altLang="en-US" sz="1000" dirty="0"/>
              <a:t>현재 시간을 가지고 수행시간을 구한다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수행시간으로 처리할 </a:t>
            </a:r>
            <a:r>
              <a:rPr lang="en-US" altLang="ko-KR" sz="1000" dirty="0"/>
              <a:t>addresses</a:t>
            </a:r>
            <a:r>
              <a:rPr lang="ko-KR" altLang="en-US" sz="1000" dirty="0"/>
              <a:t>를 조회한다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addresses = </a:t>
            </a:r>
            <a:r>
              <a:rPr lang="en-US" altLang="ko-KR" sz="1000" dirty="0" err="1"/>
              <a:t>TimeMap.get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processTime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	if(addresses == null) { // </a:t>
            </a:r>
            <a:r>
              <a:rPr lang="ko-KR" altLang="en-US" sz="1000" dirty="0"/>
              <a:t>처리할 </a:t>
            </a:r>
            <a:r>
              <a:rPr lang="en-US" altLang="ko-KR" sz="1000" dirty="0"/>
              <a:t>job</a:t>
            </a:r>
            <a:r>
              <a:rPr lang="ko-KR" altLang="en-US" sz="1000" dirty="0"/>
              <a:t>이 없으면 </a:t>
            </a:r>
            <a:r>
              <a:rPr lang="ko-KR" altLang="en-US" sz="1000" dirty="0" err="1"/>
              <a:t>스킵한다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    return; 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처리할 </a:t>
            </a:r>
            <a:r>
              <a:rPr lang="en-US" altLang="ko-KR" sz="1000" dirty="0"/>
              <a:t>job</a:t>
            </a:r>
            <a:r>
              <a:rPr lang="ko-KR" altLang="en-US" sz="1000" dirty="0"/>
              <a:t>이 있으면 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for( address : addresses ){</a:t>
            </a:r>
          </a:p>
          <a:p>
            <a:r>
              <a:rPr lang="en-US" altLang="ko-KR" sz="1000" dirty="0"/>
              <a:t>	    </a:t>
            </a:r>
            <a:r>
              <a:rPr lang="en-US" altLang="ko-KR" sz="1000" dirty="0" err="1"/>
              <a:t>callJobs</a:t>
            </a:r>
            <a:r>
              <a:rPr lang="en-US" altLang="ko-KR" sz="1000" dirty="0"/>
              <a:t>(address); // worker interface</a:t>
            </a:r>
            <a:r>
              <a:rPr lang="ko-KR" altLang="en-US" sz="1000" dirty="0"/>
              <a:t>의 </a:t>
            </a:r>
            <a:r>
              <a:rPr lang="en-US" altLang="ko-KR" sz="1000" dirty="0"/>
              <a:t>process </a:t>
            </a:r>
            <a:r>
              <a:rPr lang="ko-KR" altLang="en-US" sz="1000" dirty="0"/>
              <a:t>함수 호출 </a:t>
            </a:r>
          </a:p>
          <a:p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// </a:t>
            </a:r>
            <a:r>
              <a:rPr lang="ko-KR" altLang="en-US" sz="1000" dirty="0"/>
              <a:t>처리가 다 끝난 이후에 </a:t>
            </a:r>
            <a:r>
              <a:rPr lang="en-US" altLang="ko-KR" sz="1000" dirty="0" err="1"/>
              <a:t>TimeMap</a:t>
            </a:r>
            <a:r>
              <a:rPr lang="en-US" altLang="ko-KR" sz="1000" dirty="0"/>
              <a:t> </a:t>
            </a:r>
            <a:r>
              <a:rPr lang="ko-KR" altLang="en-US" sz="1000" dirty="0"/>
              <a:t>을 갱신한다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	for( address : addresses ){</a:t>
            </a:r>
          </a:p>
          <a:p>
            <a:r>
              <a:rPr lang="en-US" altLang="ko-KR" sz="1000" dirty="0"/>
              <a:t>	    interval = </a:t>
            </a:r>
            <a:r>
              <a:rPr lang="en-US" altLang="ko-KR" sz="1000" dirty="0" err="1"/>
              <a:t>ContractMap.get</a:t>
            </a:r>
            <a:r>
              <a:rPr lang="en-US" altLang="ko-KR" sz="1000" dirty="0"/>
              <a:t>(address);</a:t>
            </a:r>
          </a:p>
          <a:p>
            <a:r>
              <a:rPr lang="en-US" altLang="ko-KR" sz="1000" dirty="0"/>
              <a:t>	    </a:t>
            </a:r>
            <a:r>
              <a:rPr lang="en-US" altLang="ko-KR" sz="1000" dirty="0" err="1"/>
              <a:t>addJob</a:t>
            </a:r>
            <a:r>
              <a:rPr lang="en-US" altLang="ko-KR" sz="1000" dirty="0"/>
              <a:t>(address, interval);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93CF9-D8C4-70C8-1E13-F58C1D1F7335}"/>
              </a:ext>
            </a:extLst>
          </p:cNvPr>
          <p:cNvSpPr txBox="1"/>
          <p:nvPr/>
        </p:nvSpPr>
        <p:spPr>
          <a:xfrm>
            <a:off x="733244" y="4100284"/>
            <a:ext cx="3183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genProcTime</a:t>
            </a:r>
            <a:r>
              <a:rPr lang="en-US" altLang="ko-KR" sz="1000" dirty="0"/>
              <a:t>(time){</a:t>
            </a:r>
          </a:p>
          <a:p>
            <a:r>
              <a:rPr lang="en-US" altLang="ko-KR" sz="1000" dirty="0"/>
              <a:t>    // </a:t>
            </a:r>
            <a:r>
              <a:rPr lang="ko-KR" altLang="en-US" sz="1000" dirty="0"/>
              <a:t>딱 떨어지는 분으로 조정하는 함수</a:t>
            </a:r>
            <a:endParaRPr lang="en-US" altLang="ko-KR" sz="1000" dirty="0"/>
          </a:p>
          <a:p>
            <a:r>
              <a:rPr lang="en-US" altLang="ko-KR" sz="1000" dirty="0"/>
              <a:t>    // 22</a:t>
            </a:r>
            <a:r>
              <a:rPr lang="ko-KR" altLang="en-US" sz="1000" dirty="0"/>
              <a:t>시 </a:t>
            </a:r>
            <a:r>
              <a:rPr lang="en-US" altLang="ko-KR" sz="1000" dirty="0"/>
              <a:t>19</a:t>
            </a:r>
            <a:r>
              <a:rPr lang="ko-KR" altLang="en-US" sz="1000" dirty="0"/>
              <a:t>분 </a:t>
            </a:r>
            <a:r>
              <a:rPr lang="en-US" altLang="ko-KR" sz="1000" dirty="0"/>
              <a:t>20</a:t>
            </a:r>
            <a:r>
              <a:rPr lang="ko-KR" altLang="en-US" sz="1000" dirty="0"/>
              <a:t>초 </a:t>
            </a:r>
            <a:r>
              <a:rPr lang="en-US" altLang="ko-KR" sz="1000" dirty="0">
                <a:sym typeface="Wingdings" panose="05000000000000000000" pitchFamily="2" charset="2"/>
              </a:rPr>
              <a:t> 22</a:t>
            </a:r>
            <a:r>
              <a:rPr lang="ko-KR" altLang="en-US" sz="1000" dirty="0">
                <a:sym typeface="Wingdings" panose="05000000000000000000" pitchFamily="2" charset="2"/>
              </a:rPr>
              <a:t>시 </a:t>
            </a:r>
            <a:r>
              <a:rPr lang="en-US" altLang="ko-KR" sz="1000" dirty="0">
                <a:sym typeface="Wingdings" panose="05000000000000000000" pitchFamily="2" charset="2"/>
              </a:rPr>
              <a:t>20</a:t>
            </a:r>
            <a:r>
              <a:rPr lang="ko-KR" altLang="en-US" sz="1000" dirty="0">
                <a:sym typeface="Wingdings" panose="05000000000000000000" pitchFamily="2" charset="2"/>
              </a:rPr>
              <a:t>분 </a:t>
            </a:r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    // 22</a:t>
            </a:r>
            <a:r>
              <a:rPr lang="ko-KR" altLang="en-US" sz="1000" dirty="0"/>
              <a:t>시 </a:t>
            </a:r>
            <a:r>
              <a:rPr lang="en-US" altLang="ko-KR" sz="1000" dirty="0"/>
              <a:t>19</a:t>
            </a:r>
            <a:r>
              <a:rPr lang="ko-KR" altLang="en-US" sz="1000" dirty="0"/>
              <a:t>분 </a:t>
            </a:r>
            <a:r>
              <a:rPr lang="en-US" altLang="ko-KR" sz="1000" dirty="0"/>
              <a:t>00</a:t>
            </a:r>
            <a:r>
              <a:rPr lang="ko-KR" altLang="en-US" sz="1000" dirty="0"/>
              <a:t>초 </a:t>
            </a:r>
            <a:r>
              <a:rPr lang="en-US" altLang="ko-KR" sz="1000" dirty="0">
                <a:sym typeface="Wingdings" panose="05000000000000000000" pitchFamily="2" charset="2"/>
              </a:rPr>
              <a:t> 22</a:t>
            </a:r>
            <a:r>
              <a:rPr lang="ko-KR" altLang="en-US" sz="1000" dirty="0">
                <a:sym typeface="Wingdings" panose="05000000000000000000" pitchFamily="2" charset="2"/>
              </a:rPr>
              <a:t>시 </a:t>
            </a:r>
            <a:r>
              <a:rPr lang="en-US" altLang="ko-KR" sz="1000" dirty="0">
                <a:sym typeface="Wingdings" panose="05000000000000000000" pitchFamily="2" charset="2"/>
              </a:rPr>
              <a:t>20</a:t>
            </a:r>
            <a:r>
              <a:rPr lang="ko-KR" altLang="en-US" sz="1000" dirty="0">
                <a:sym typeface="Wingdings" panose="05000000000000000000" pitchFamily="2" charset="2"/>
              </a:rPr>
              <a:t>분 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/>
              <a:t>    // 22</a:t>
            </a:r>
            <a:r>
              <a:rPr lang="ko-KR" altLang="en-US" sz="1000" dirty="0"/>
              <a:t>시 </a:t>
            </a:r>
            <a:r>
              <a:rPr lang="en-US" altLang="ko-KR" sz="1000" dirty="0"/>
              <a:t>20</a:t>
            </a:r>
            <a:r>
              <a:rPr lang="ko-KR" altLang="en-US" sz="1000" dirty="0"/>
              <a:t>분 </a:t>
            </a:r>
            <a:r>
              <a:rPr lang="en-US" altLang="ko-KR" sz="1000" dirty="0"/>
              <a:t>01</a:t>
            </a:r>
            <a:r>
              <a:rPr lang="ko-KR" altLang="en-US" sz="1000" dirty="0"/>
              <a:t>초 </a:t>
            </a:r>
            <a:r>
              <a:rPr lang="en-US" altLang="ko-KR" sz="1000" dirty="0">
                <a:sym typeface="Wingdings" panose="05000000000000000000" pitchFamily="2" charset="2"/>
              </a:rPr>
              <a:t> 22</a:t>
            </a:r>
            <a:r>
              <a:rPr lang="ko-KR" altLang="en-US" sz="1000" dirty="0">
                <a:sym typeface="Wingdings" panose="05000000000000000000" pitchFamily="2" charset="2"/>
              </a:rPr>
              <a:t>시 </a:t>
            </a:r>
            <a:r>
              <a:rPr lang="en-US" altLang="ko-KR" sz="1000" dirty="0">
                <a:sym typeface="Wingdings" panose="05000000000000000000" pitchFamily="2" charset="2"/>
              </a:rPr>
              <a:t>21</a:t>
            </a:r>
            <a:r>
              <a:rPr lang="ko-KR" altLang="en-US" sz="1000" dirty="0">
                <a:sym typeface="Wingdings" panose="05000000000000000000" pitchFamily="2" charset="2"/>
              </a:rPr>
              <a:t>분 </a:t>
            </a:r>
            <a:endParaRPr lang="en-US" altLang="ko-KR" sz="1000" dirty="0"/>
          </a:p>
          <a:p>
            <a:r>
              <a:rPr lang="en-US" altLang="ko-KR" sz="1000" dirty="0"/>
              <a:t>    return time + 1</a:t>
            </a:r>
            <a:r>
              <a:rPr lang="ko-KR" altLang="en-US" sz="1000" dirty="0"/>
              <a:t>분 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850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635E6-1E25-4120-70D4-00EDE3E3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" y="1948423"/>
            <a:ext cx="6168696" cy="416044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FCB2A8-6C5E-0659-6608-2618405782D8}"/>
              </a:ext>
            </a:extLst>
          </p:cNvPr>
          <p:cNvSpPr/>
          <p:nvPr/>
        </p:nvSpPr>
        <p:spPr>
          <a:xfrm>
            <a:off x="577969" y="421257"/>
            <a:ext cx="162176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ko-KR" altLang="en-US" dirty="0"/>
              <a:t>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6283B-1ED8-1411-D2C8-125FA84C1B4A}"/>
              </a:ext>
            </a:extLst>
          </p:cNvPr>
          <p:cNvSpPr txBox="1"/>
          <p:nvPr/>
        </p:nvSpPr>
        <p:spPr>
          <a:xfrm>
            <a:off x="681486" y="974785"/>
            <a:ext cx="1007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개별 노드를 시간으로 스케줄해서 호출 하는 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checkUpkeep</a:t>
            </a:r>
            <a:r>
              <a:rPr lang="en-US" altLang="ko-KR" dirty="0"/>
              <a:t> </a:t>
            </a:r>
            <a:r>
              <a:rPr lang="ko-KR" altLang="en-US" dirty="0"/>
              <a:t>의 실행하여 정상이면 </a:t>
            </a:r>
            <a:r>
              <a:rPr lang="en-US" altLang="ko-KR" dirty="0" err="1"/>
              <a:t>KeeperRegisty</a:t>
            </a:r>
            <a:r>
              <a:rPr lang="ko-KR" altLang="en-US" dirty="0"/>
              <a:t>에 </a:t>
            </a:r>
            <a:r>
              <a:rPr lang="en-US" altLang="ko-KR" dirty="0" err="1"/>
              <a:t>performUpkeep</a:t>
            </a:r>
            <a:r>
              <a:rPr lang="en-US" altLang="ko-KR" dirty="0"/>
              <a:t>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KeeperRegisty</a:t>
            </a:r>
            <a:r>
              <a:rPr lang="ko-KR" altLang="en-US" dirty="0"/>
              <a:t>에서는 다시 개별 </a:t>
            </a:r>
            <a:r>
              <a:rPr lang="en-US" altLang="ko-KR" dirty="0" err="1"/>
              <a:t>Upkeeper</a:t>
            </a:r>
            <a:r>
              <a:rPr lang="ko-KR" altLang="en-US" dirty="0"/>
              <a:t>의 </a:t>
            </a:r>
            <a:r>
              <a:rPr lang="en-US" altLang="ko-KR" dirty="0" err="1"/>
              <a:t>performUpkeep</a:t>
            </a:r>
            <a:r>
              <a:rPr lang="ko-KR" altLang="en-US" dirty="0"/>
              <a:t>를 호출 하여 유동성을 보충한다</a:t>
            </a:r>
            <a:r>
              <a:rPr lang="en-US" altLang="ko-KR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76BB30-3185-7053-65BC-CC063101677C}"/>
              </a:ext>
            </a:extLst>
          </p:cNvPr>
          <p:cNvSpPr/>
          <p:nvPr/>
        </p:nvSpPr>
        <p:spPr>
          <a:xfrm>
            <a:off x="4856672" y="2454091"/>
            <a:ext cx="463238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Registyr</a:t>
            </a:r>
            <a:r>
              <a:rPr lang="ko-KR" altLang="en-US" dirty="0"/>
              <a:t>에서 대상 </a:t>
            </a:r>
            <a:r>
              <a:rPr lang="en-US" altLang="ko-KR" dirty="0" err="1"/>
              <a:t>Upkeeper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F8D0F9-9B4F-1633-3F11-AE8DE2688D66}"/>
              </a:ext>
            </a:extLst>
          </p:cNvPr>
          <p:cNvSpPr/>
          <p:nvPr/>
        </p:nvSpPr>
        <p:spPr>
          <a:xfrm>
            <a:off x="4856673" y="3082547"/>
            <a:ext cx="6338348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en-US" altLang="ko-KR" dirty="0" err="1"/>
              <a:t>Upkeeper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Contract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checkUpkeep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214F1E-C4CA-1309-6622-1A7919422459}"/>
              </a:ext>
            </a:extLst>
          </p:cNvPr>
          <p:cNvSpPr/>
          <p:nvPr/>
        </p:nvSpPr>
        <p:spPr>
          <a:xfrm>
            <a:off x="4856672" y="3750014"/>
            <a:ext cx="7203056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en-US" altLang="ko-KR" dirty="0" err="1"/>
              <a:t>checkUpkeep</a:t>
            </a:r>
            <a:r>
              <a:rPr lang="en-US" altLang="ko-KR" dirty="0"/>
              <a:t> </a:t>
            </a:r>
            <a:r>
              <a:rPr lang="ko-KR" altLang="en-US" dirty="0"/>
              <a:t>이 성공하면 </a:t>
            </a:r>
            <a:r>
              <a:rPr lang="en-US" altLang="ko-KR" dirty="0" err="1"/>
              <a:t>KeeperRegisty</a:t>
            </a:r>
            <a:r>
              <a:rPr lang="ko-KR" altLang="en-US" dirty="0"/>
              <a:t>의 </a:t>
            </a:r>
            <a:r>
              <a:rPr lang="en-US" altLang="ko-KR" dirty="0" err="1"/>
              <a:t>performUpkeep</a:t>
            </a:r>
            <a:r>
              <a:rPr lang="ko-KR" altLang="en-US" dirty="0"/>
              <a:t>호출 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6C48EE-2796-B6DD-003B-4B966FE9B5DE}"/>
              </a:ext>
            </a:extLst>
          </p:cNvPr>
          <p:cNvSpPr/>
          <p:nvPr/>
        </p:nvSpPr>
        <p:spPr>
          <a:xfrm>
            <a:off x="4856672" y="4465387"/>
            <a:ext cx="7203056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en-US" altLang="ko-KR" dirty="0" err="1"/>
              <a:t>KeeperRegisty</a:t>
            </a:r>
            <a:r>
              <a:rPr lang="en-US" altLang="ko-KR" dirty="0"/>
              <a:t> </a:t>
            </a:r>
            <a:r>
              <a:rPr lang="ko-KR" altLang="en-US" dirty="0"/>
              <a:t>에서 다시 </a:t>
            </a:r>
            <a:r>
              <a:rPr lang="en-US" altLang="ko-KR" dirty="0" err="1"/>
              <a:t>Upkeeper</a:t>
            </a:r>
            <a:r>
              <a:rPr lang="ko-KR" altLang="en-US" dirty="0"/>
              <a:t>의 </a:t>
            </a:r>
            <a:r>
              <a:rPr lang="en-US" altLang="ko-KR" dirty="0" err="1"/>
              <a:t>performUpkeep</a:t>
            </a:r>
            <a:r>
              <a:rPr lang="ko-KR" altLang="en-US" dirty="0"/>
              <a:t>을 수행함</a:t>
            </a:r>
          </a:p>
        </p:txBody>
      </p:sp>
    </p:spTree>
    <p:extLst>
      <p:ext uri="{BB962C8B-B14F-4D97-AF65-F5344CB8AC3E}">
        <p14:creationId xmlns:p14="http://schemas.microsoft.com/office/powerpoint/2010/main" val="106162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7370EE-2CEC-7051-507B-D60E15C5C86F}"/>
              </a:ext>
            </a:extLst>
          </p:cNvPr>
          <p:cNvSpPr/>
          <p:nvPr/>
        </p:nvSpPr>
        <p:spPr>
          <a:xfrm>
            <a:off x="681486" y="214222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Chainlink</a:t>
            </a:r>
            <a:r>
              <a:rPr lang="en-US" altLang="ko-KR" dirty="0"/>
              <a:t> Keepers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1912099-C922-33C0-CE0C-15DA3B4C6B57}"/>
              </a:ext>
            </a:extLst>
          </p:cNvPr>
          <p:cNvSpPr/>
          <p:nvPr/>
        </p:nvSpPr>
        <p:spPr>
          <a:xfrm>
            <a:off x="681486" y="1213353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Time-based trigger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ED4EAA-317C-9A2D-EC6A-3B847AD97CEA}"/>
              </a:ext>
            </a:extLst>
          </p:cNvPr>
          <p:cNvSpPr/>
          <p:nvPr/>
        </p:nvSpPr>
        <p:spPr>
          <a:xfrm>
            <a:off x="681486" y="2048774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logic trigger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CD1F96-8277-C616-066F-D3005B89AD12}"/>
              </a:ext>
            </a:extLst>
          </p:cNvPr>
          <p:cNvSpPr/>
          <p:nvPr/>
        </p:nvSpPr>
        <p:spPr>
          <a:xfrm>
            <a:off x="4313207" y="1219953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Ethereum Alarm Clock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93701-F672-272C-63C2-B585B3EAEAF9}"/>
              </a:ext>
            </a:extLst>
          </p:cNvPr>
          <p:cNvSpPr txBox="1"/>
          <p:nvPr/>
        </p:nvSpPr>
        <p:spPr>
          <a:xfrm>
            <a:off x="7321310" y="1288650"/>
            <a:ext cx="24031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No </a:t>
            </a:r>
            <a:r>
              <a:rPr lang="ko-KR" altLang="en-US" sz="1000" dirty="0" err="1"/>
              <a:t>need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Keepers-compatible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BE6B01-5CA6-8038-E690-5877E51BA15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28203" y="1411761"/>
            <a:ext cx="785004" cy="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3B78C40-9B45-EDFD-CEEE-777AAA66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47" y="2048774"/>
            <a:ext cx="5747709" cy="33974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CD7196-E446-E410-E935-091867B45C7C}"/>
              </a:ext>
            </a:extLst>
          </p:cNvPr>
          <p:cNvSpPr txBox="1"/>
          <p:nvPr/>
        </p:nvSpPr>
        <p:spPr>
          <a:xfrm>
            <a:off x="4840859" y="5323128"/>
            <a:ext cx="1611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Off-chain </a:t>
            </a:r>
            <a:r>
              <a:rPr lang="en-US" altLang="ko-KR" sz="1000" b="0" i="0" dirty="0" err="1">
                <a:solidFill>
                  <a:srgbClr val="FF0000"/>
                </a:solidFill>
                <a:effectLst/>
                <a:latin typeface="Circular"/>
              </a:rPr>
              <a:t>geth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 simulation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B99B0-AA15-9008-ACAA-FCBEE5D96829}"/>
              </a:ext>
            </a:extLst>
          </p:cNvPr>
          <p:cNvSpPr txBox="1"/>
          <p:nvPr/>
        </p:nvSpPr>
        <p:spPr>
          <a:xfrm>
            <a:off x="7952119" y="5323127"/>
            <a:ext cx="1611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Off-chain </a:t>
            </a:r>
            <a:r>
              <a:rPr lang="en-US" altLang="ko-KR" sz="1000" b="0" i="0" dirty="0" err="1">
                <a:solidFill>
                  <a:srgbClr val="FF0000"/>
                </a:solidFill>
                <a:effectLst/>
                <a:latin typeface="Circular"/>
              </a:rPr>
              <a:t>geth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 simulation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7A63D-0D80-00CA-0DD0-6053765C2CC0}"/>
              </a:ext>
            </a:extLst>
          </p:cNvPr>
          <p:cNvSpPr txBox="1"/>
          <p:nvPr/>
        </p:nvSpPr>
        <p:spPr>
          <a:xfrm>
            <a:off x="4431283" y="5514936"/>
            <a:ext cx="26411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Call </a:t>
            </a:r>
            <a:r>
              <a:rPr lang="en-US" altLang="ko-KR" sz="1000" b="0" i="0" dirty="0" err="1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checkUpkeep</a:t>
            </a:r>
            <a:r>
              <a:rPr lang="en-US" altLang="ko-KR" sz="1000" b="0" i="0" dirty="0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altLang="ko-KR" sz="1000" b="0" i="0" dirty="0" err="1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performUpkeep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6E177-C249-0F69-D9DC-FDB6F497EC99}"/>
              </a:ext>
            </a:extLst>
          </p:cNvPr>
          <p:cNvSpPr txBox="1"/>
          <p:nvPr/>
        </p:nvSpPr>
        <p:spPr>
          <a:xfrm>
            <a:off x="7559796" y="5529871"/>
            <a:ext cx="26411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FF0000"/>
                </a:solidFill>
                <a:effectLst/>
                <a:latin typeface="Circular"/>
              </a:rPr>
              <a:t>Call </a:t>
            </a:r>
            <a:r>
              <a:rPr lang="en-US" altLang="ko-KR" sz="1000" b="0" i="0" dirty="0" err="1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checkUpkeep</a:t>
            </a:r>
            <a:r>
              <a:rPr lang="en-US" altLang="ko-KR" sz="1000" b="0" i="0" dirty="0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altLang="ko-KR" sz="1000" b="0" i="0" dirty="0" err="1">
                <a:solidFill>
                  <a:srgbClr val="A50909"/>
                </a:solidFill>
                <a:effectLst/>
                <a:latin typeface="Courier New" panose="02070309020205020404" pitchFamily="49" charset="0"/>
              </a:rPr>
              <a:t>performUpkeep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05D28-DE05-6F7B-2F53-50A667681234}"/>
              </a:ext>
            </a:extLst>
          </p:cNvPr>
          <p:cNvSpPr txBox="1"/>
          <p:nvPr/>
        </p:nvSpPr>
        <p:spPr>
          <a:xfrm>
            <a:off x="4431282" y="5959033"/>
            <a:ext cx="6946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Circular"/>
              </a:rPr>
              <a:t>Keepers use the same transaction manager mechanism built and used by </a:t>
            </a:r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Circular"/>
              </a:rPr>
              <a:t>Chainlink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Circular"/>
              </a:rPr>
              <a:t> Data Feeds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Circular"/>
                <a:sym typeface="Wingdings" panose="05000000000000000000" pitchFamily="2" charset="2"/>
              </a:rPr>
              <a:t>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Circular"/>
                <a:sym typeface="Wingdings" panose="05000000000000000000" pitchFamily="2" charset="2"/>
              </a:rPr>
              <a:t>처리 성능이 좋다는 것임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Circular"/>
                <a:sym typeface="Wingdings" panose="05000000000000000000" pitchFamily="2" charset="2"/>
              </a:rPr>
              <a:t>  </a:t>
            </a:r>
            <a:endParaRPr lang="ko-KR" altLang="en-US" sz="1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909E60-E224-CE83-BEAF-9B2CF3CD5D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8203" y="2247182"/>
            <a:ext cx="90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7E1E3A-47C1-1556-52D6-D040F8375870}"/>
              </a:ext>
            </a:extLst>
          </p:cNvPr>
          <p:cNvSpPr txBox="1"/>
          <p:nvPr/>
        </p:nvSpPr>
        <p:spPr>
          <a:xfrm>
            <a:off x="4431282" y="6256383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ui-monospace"/>
              </a:rPr>
              <a:t>function </a:t>
            </a:r>
            <a:r>
              <a:rPr lang="en-US" altLang="ko-KR" sz="1200" b="0" i="0" dirty="0" err="1">
                <a:effectLst/>
                <a:latin typeface="ui-monospace"/>
              </a:rPr>
              <a:t>setKeepers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ko-KR" sz="1200" b="0" i="0" dirty="0">
                <a:effectLst/>
                <a:latin typeface="ui-monospace"/>
              </a:rPr>
              <a:t>address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[] </a:t>
            </a:r>
            <a:r>
              <a:rPr lang="en-US" altLang="ko-KR" sz="1200" b="0" i="0" dirty="0" err="1">
                <a:effectLst/>
                <a:latin typeface="ui-monospace"/>
              </a:rPr>
              <a:t>calldata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R" sz="1200" b="0" i="0" dirty="0">
                <a:effectLst/>
                <a:latin typeface="ui-monospace"/>
              </a:rPr>
              <a:t>keepers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US" altLang="ko-KR" sz="1200" b="0" i="0" dirty="0">
                <a:effectLst/>
                <a:latin typeface="ui-monospace"/>
              </a:rPr>
              <a:t>address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[] </a:t>
            </a:r>
            <a:r>
              <a:rPr lang="en-US" altLang="ko-KR" sz="1200" b="0" i="0" dirty="0" err="1">
                <a:effectLst/>
                <a:latin typeface="ui-monospace"/>
              </a:rPr>
              <a:t>calldata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R" sz="1200" b="0" i="0" dirty="0">
                <a:effectLst/>
                <a:latin typeface="ui-monospace"/>
              </a:rPr>
              <a:t>payees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) </a:t>
            </a:r>
            <a:r>
              <a:rPr lang="en-US" altLang="ko-KR" sz="1200" b="0" i="0" dirty="0">
                <a:effectLst/>
                <a:latin typeface="ui-monospace"/>
              </a:rPr>
              <a:t>external</a:t>
            </a:r>
            <a:r>
              <a:rPr lang="en-US" altLang="ko-KR" sz="12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ko-KR" sz="1200" b="1" i="0" dirty="0" err="1">
                <a:solidFill>
                  <a:srgbClr val="FF0000"/>
                </a:solidFill>
                <a:effectLst/>
                <a:latin typeface="ui-monospace"/>
              </a:rPr>
              <a:t>onlyOwner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ui-monospace"/>
              </a:rPr>
              <a:t>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ui-monospace"/>
                <a:sym typeface="Wingdings" panose="05000000000000000000" pitchFamily="2" charset="2"/>
              </a:rPr>
              <a:t> owner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ui-monospace"/>
                <a:sym typeface="Wingdings" panose="05000000000000000000" pitchFamily="2" charset="2"/>
              </a:rPr>
              <a:t>가 확인한  </a:t>
            </a:r>
            <a:r>
              <a:rPr lang="en-US" altLang="ko-KR" sz="1200" b="1" dirty="0">
                <a:solidFill>
                  <a:srgbClr val="FF0000"/>
                </a:solidFill>
                <a:latin typeface="ui-monospace"/>
                <a:sym typeface="Wingdings" panose="05000000000000000000" pitchFamily="2" charset="2"/>
              </a:rPr>
              <a:t>node</a:t>
            </a:r>
            <a:r>
              <a:rPr lang="ko-KR" altLang="en-US" sz="1200" b="1" dirty="0">
                <a:solidFill>
                  <a:srgbClr val="FF0000"/>
                </a:solidFill>
                <a:latin typeface="ui-monospace"/>
                <a:sym typeface="Wingdings" panose="05000000000000000000" pitchFamily="2" charset="2"/>
              </a:rPr>
              <a:t>만 </a:t>
            </a:r>
            <a:r>
              <a:rPr lang="en-US" altLang="ko-KR" sz="1200" b="1" dirty="0">
                <a:solidFill>
                  <a:srgbClr val="FF0000"/>
                </a:solidFill>
                <a:latin typeface="ui-monospace"/>
                <a:sym typeface="Wingdings" panose="05000000000000000000" pitchFamily="2" charset="2"/>
              </a:rPr>
              <a:t>keeper</a:t>
            </a:r>
            <a:r>
              <a:rPr lang="ko-KR" altLang="en-US" sz="1200" b="1" dirty="0">
                <a:solidFill>
                  <a:srgbClr val="FF0000"/>
                </a:solidFill>
                <a:latin typeface="ui-monospace"/>
                <a:sym typeface="Wingdings" panose="05000000000000000000" pitchFamily="2" charset="2"/>
              </a:rPr>
              <a:t>가 될 수 있음</a:t>
            </a:r>
            <a:r>
              <a:rPr lang="en-US" altLang="ko-KR" sz="1200" b="1" dirty="0">
                <a:solidFill>
                  <a:srgbClr val="FF0000"/>
                </a:solidFill>
                <a:latin typeface="ui-monospace"/>
                <a:sym typeface="Wingdings" panose="05000000000000000000" pitchFamily="2" charset="2"/>
              </a:rPr>
              <a:t>???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2FE0B9-A150-4797-E194-C05802E272D6}"/>
              </a:ext>
            </a:extLst>
          </p:cNvPr>
          <p:cNvSpPr txBox="1"/>
          <p:nvPr/>
        </p:nvSpPr>
        <p:spPr>
          <a:xfrm>
            <a:off x="9162155" y="5121041"/>
            <a:ext cx="32758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https://goethereumbook.org/en/client-simulated/</a:t>
            </a:r>
          </a:p>
        </p:txBody>
      </p:sp>
    </p:spTree>
    <p:extLst>
      <p:ext uri="{BB962C8B-B14F-4D97-AF65-F5344CB8AC3E}">
        <p14:creationId xmlns:p14="http://schemas.microsoft.com/office/powerpoint/2010/main" val="29350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EE6BD5-A93E-A82A-CDD4-B22F26971B0D}"/>
              </a:ext>
            </a:extLst>
          </p:cNvPr>
          <p:cNvSpPr/>
          <p:nvPr/>
        </p:nvSpPr>
        <p:spPr>
          <a:xfrm>
            <a:off x="681486" y="1213353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Time-based trigger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110580-394B-4D81-A054-B4DD72F53BC2}"/>
              </a:ext>
            </a:extLst>
          </p:cNvPr>
          <p:cNvSpPr/>
          <p:nvPr/>
        </p:nvSpPr>
        <p:spPr>
          <a:xfrm>
            <a:off x="681486" y="2048774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logic trigger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0A4A3A-F2C7-7B5D-0C03-1096015A8C1B}"/>
              </a:ext>
            </a:extLst>
          </p:cNvPr>
          <p:cNvSpPr/>
          <p:nvPr/>
        </p:nvSpPr>
        <p:spPr>
          <a:xfrm>
            <a:off x="4313207" y="1219953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Ethereum Alarm Clock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61C02-910E-BFA2-B353-65A8C058454F}"/>
              </a:ext>
            </a:extLst>
          </p:cNvPr>
          <p:cNvSpPr txBox="1"/>
          <p:nvPr/>
        </p:nvSpPr>
        <p:spPr>
          <a:xfrm>
            <a:off x="7321310" y="1288650"/>
            <a:ext cx="24031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No </a:t>
            </a:r>
            <a:r>
              <a:rPr lang="ko-KR" altLang="en-US" sz="1000" dirty="0" err="1"/>
              <a:t>need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Keepers-compatible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12CA06-1F93-06EF-41DE-ABEDE673BE6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528203" y="1411761"/>
            <a:ext cx="785004" cy="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EC29FE-671A-E8A3-6890-F5634F095B9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28203" y="2247182"/>
            <a:ext cx="903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A0EEB-1751-3050-7EB1-AF1A2A918284}"/>
              </a:ext>
            </a:extLst>
          </p:cNvPr>
          <p:cNvSpPr/>
          <p:nvPr/>
        </p:nvSpPr>
        <p:spPr>
          <a:xfrm>
            <a:off x="681486" y="214222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Our Keepers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183DA4-419C-F60F-035E-B0C8A21B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55" y="2048774"/>
            <a:ext cx="5747709" cy="339746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DEF1D4-AF9E-18A0-C366-EB4675E7E93D}"/>
              </a:ext>
            </a:extLst>
          </p:cNvPr>
          <p:cNvSpPr/>
          <p:nvPr/>
        </p:nvSpPr>
        <p:spPr>
          <a:xfrm>
            <a:off x="5253487" y="4123426"/>
            <a:ext cx="914400" cy="232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Node.js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E4AE5B4-9125-D74D-A342-108F043E1AAF}"/>
              </a:ext>
            </a:extLst>
          </p:cNvPr>
          <p:cNvSpPr/>
          <p:nvPr/>
        </p:nvSpPr>
        <p:spPr>
          <a:xfrm>
            <a:off x="8382000" y="4123425"/>
            <a:ext cx="914400" cy="232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Node.js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4D2266-1C17-9AAE-04F2-F4D971CE6B55}"/>
              </a:ext>
            </a:extLst>
          </p:cNvPr>
          <p:cNvCxnSpPr/>
          <p:nvPr/>
        </p:nvCxnSpPr>
        <p:spPr>
          <a:xfrm flipV="1">
            <a:off x="6021238" y="3640347"/>
            <a:ext cx="353683" cy="4830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7B8637-7F2F-6B74-A6E2-868797ACA3B2}"/>
              </a:ext>
            </a:extLst>
          </p:cNvPr>
          <p:cNvSpPr txBox="1"/>
          <p:nvPr/>
        </p:nvSpPr>
        <p:spPr>
          <a:xfrm>
            <a:off x="5211004" y="3776027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주기적 </a:t>
            </a:r>
            <a:r>
              <a:rPr lang="en-US" altLang="ko-KR" sz="1000" dirty="0">
                <a:solidFill>
                  <a:srgbClr val="FF0000"/>
                </a:solidFill>
              </a:rPr>
              <a:t>Polling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15CE9E-B086-621C-AEA2-6360A9D20259}"/>
              </a:ext>
            </a:extLst>
          </p:cNvPr>
          <p:cNvCxnSpPr>
            <a:cxnSpLocks/>
          </p:cNvCxnSpPr>
          <p:nvPr/>
        </p:nvCxnSpPr>
        <p:spPr>
          <a:xfrm flipH="1" flipV="1">
            <a:off x="8241102" y="3594872"/>
            <a:ext cx="598098" cy="364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6754DF-33DD-F0B4-4D54-C86232E18CE1}"/>
              </a:ext>
            </a:extLst>
          </p:cNvPr>
          <p:cNvSpPr txBox="1"/>
          <p:nvPr/>
        </p:nvSpPr>
        <p:spPr>
          <a:xfrm>
            <a:off x="8818911" y="3782309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주기적 </a:t>
            </a:r>
            <a:r>
              <a:rPr lang="en-US" altLang="ko-KR" sz="1000" dirty="0">
                <a:solidFill>
                  <a:srgbClr val="FF0000"/>
                </a:solidFill>
              </a:rPr>
              <a:t>Polling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6DB88DB-798F-78F1-52D2-AA014B761F16}"/>
              </a:ext>
            </a:extLst>
          </p:cNvPr>
          <p:cNvSpPr/>
          <p:nvPr/>
        </p:nvSpPr>
        <p:spPr>
          <a:xfrm>
            <a:off x="5308419" y="5482085"/>
            <a:ext cx="914400" cy="232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Trustless</a:t>
            </a:r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94E39CE-EBDE-49F8-79C9-8B0D3FBF65F6}"/>
              </a:ext>
            </a:extLst>
          </p:cNvPr>
          <p:cNvSpPr/>
          <p:nvPr/>
        </p:nvSpPr>
        <p:spPr>
          <a:xfrm>
            <a:off x="8410418" y="5482084"/>
            <a:ext cx="914400" cy="232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Trustless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00F6E4-5CB1-A5AC-F063-B1D4AD8AAC29}"/>
              </a:ext>
            </a:extLst>
          </p:cNvPr>
          <p:cNvSpPr txBox="1"/>
          <p:nvPr/>
        </p:nvSpPr>
        <p:spPr>
          <a:xfrm>
            <a:off x="5736565" y="5795570"/>
            <a:ext cx="3467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Client</a:t>
            </a:r>
            <a:r>
              <a:rPr lang="ko-KR" altLang="en-US" sz="1000" dirty="0"/>
              <a:t> 가 등록한 </a:t>
            </a:r>
            <a:r>
              <a:rPr lang="en-US" altLang="ko-KR" sz="1000" dirty="0"/>
              <a:t>job</a:t>
            </a:r>
            <a:r>
              <a:rPr lang="ko-KR" altLang="en-US" sz="1000" dirty="0"/>
              <a:t>을 수행함을 대가로  </a:t>
            </a:r>
            <a:r>
              <a:rPr lang="en-US" altLang="ko-KR" sz="1000" dirty="0"/>
              <a:t>Premium </a:t>
            </a:r>
            <a:r>
              <a:rPr lang="ko-KR" altLang="en-US" sz="1000" dirty="0"/>
              <a:t>획득 </a:t>
            </a:r>
          </a:p>
        </p:txBody>
      </p:sp>
    </p:spTree>
    <p:extLst>
      <p:ext uri="{BB962C8B-B14F-4D97-AF65-F5344CB8AC3E}">
        <p14:creationId xmlns:p14="http://schemas.microsoft.com/office/powerpoint/2010/main" val="39937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A0EEB-1751-3050-7EB1-AF1A2A918284}"/>
              </a:ext>
            </a:extLst>
          </p:cNvPr>
          <p:cNvSpPr/>
          <p:nvPr/>
        </p:nvSpPr>
        <p:spPr>
          <a:xfrm>
            <a:off x="681486" y="214222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Our Keepers </a:t>
            </a:r>
            <a:r>
              <a:rPr lang="ko-KR" altLang="en-US" dirty="0"/>
              <a:t>구성도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E56B06-FE28-2A74-8E99-A653CC7E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6" y="1925934"/>
            <a:ext cx="2399002" cy="1263596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78F939-821E-899F-5B86-38207656AACA}"/>
              </a:ext>
            </a:extLst>
          </p:cNvPr>
          <p:cNvSpPr/>
          <p:nvPr/>
        </p:nvSpPr>
        <p:spPr>
          <a:xfrm>
            <a:off x="6475116" y="2359324"/>
            <a:ext cx="2280695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Keeper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2BCDE4-F412-896B-4940-7C26CAE7D276}"/>
              </a:ext>
            </a:extLst>
          </p:cNvPr>
          <p:cNvSpPr/>
          <p:nvPr/>
        </p:nvSpPr>
        <p:spPr>
          <a:xfrm>
            <a:off x="9200659" y="1047197"/>
            <a:ext cx="1459606" cy="396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Upkeeper1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8CA687-2786-7FD9-9DC8-ED9928CF1408}"/>
              </a:ext>
            </a:extLst>
          </p:cNvPr>
          <p:cNvSpPr/>
          <p:nvPr/>
        </p:nvSpPr>
        <p:spPr>
          <a:xfrm>
            <a:off x="9200659" y="3178426"/>
            <a:ext cx="1459606" cy="396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Upkeeper3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4A3D64-1FB2-90DA-5055-593DA380A259}"/>
              </a:ext>
            </a:extLst>
          </p:cNvPr>
          <p:cNvSpPr/>
          <p:nvPr/>
        </p:nvSpPr>
        <p:spPr>
          <a:xfrm>
            <a:off x="9200659" y="3739771"/>
            <a:ext cx="1459606" cy="396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Upkeeper4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388028-1659-5E0B-AD78-A96CC2484840}"/>
              </a:ext>
            </a:extLst>
          </p:cNvPr>
          <p:cNvCxnSpPr>
            <a:cxnSpLocks/>
            <a:stCxn id="25" idx="2"/>
            <a:endCxn id="20" idx="1"/>
          </p:cNvCxnSpPr>
          <p:nvPr/>
        </p:nvCxnSpPr>
        <p:spPr>
          <a:xfrm>
            <a:off x="5574984" y="1680555"/>
            <a:ext cx="900132" cy="877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21F062-5D9C-7881-8887-04959C227C3B}"/>
              </a:ext>
            </a:extLst>
          </p:cNvPr>
          <p:cNvCxnSpPr>
            <a:cxnSpLocks/>
            <a:stCxn id="51" idx="0"/>
            <a:endCxn id="20" idx="1"/>
          </p:cNvCxnSpPr>
          <p:nvPr/>
        </p:nvCxnSpPr>
        <p:spPr>
          <a:xfrm flipV="1">
            <a:off x="5565748" y="2557732"/>
            <a:ext cx="909368" cy="9720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CF163F-8A25-A88F-E08E-DAFB6FF2CFD1}"/>
              </a:ext>
            </a:extLst>
          </p:cNvPr>
          <p:cNvGrpSpPr/>
          <p:nvPr/>
        </p:nvGrpSpPr>
        <p:grpSpPr>
          <a:xfrm>
            <a:off x="4992091" y="847666"/>
            <a:ext cx="1175022" cy="832889"/>
            <a:chOff x="681486" y="4566274"/>
            <a:chExt cx="1175022" cy="83288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EA77003-694C-B3F4-F4A1-89DBDBA4F4F8}"/>
                </a:ext>
              </a:extLst>
            </p:cNvPr>
            <p:cNvSpPr/>
            <p:nvPr/>
          </p:nvSpPr>
          <p:spPr>
            <a:xfrm>
              <a:off x="681486" y="5166250"/>
              <a:ext cx="1165786" cy="23291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Node</a:t>
              </a:r>
              <a:endParaRPr lang="ko-KR" altLang="en-US" sz="1200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7A85FA7-AD7D-F944-5B45-00B4E6975D9D}"/>
                </a:ext>
              </a:extLst>
            </p:cNvPr>
            <p:cNvSpPr/>
            <p:nvPr/>
          </p:nvSpPr>
          <p:spPr>
            <a:xfrm>
              <a:off x="690722" y="4859449"/>
              <a:ext cx="1165786" cy="23291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Keeper.js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F5842B-1832-63BA-A424-798ECFA55D61}"/>
                </a:ext>
              </a:extLst>
            </p:cNvPr>
            <p:cNvSpPr txBox="1"/>
            <p:nvPr/>
          </p:nvSpPr>
          <p:spPr>
            <a:xfrm>
              <a:off x="758471" y="4566274"/>
              <a:ext cx="10118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주기적 </a:t>
              </a:r>
              <a:r>
                <a:rPr lang="en-US" altLang="ko-KR" sz="1000" dirty="0">
                  <a:solidFill>
                    <a:srgbClr val="FF0000"/>
                  </a:solidFill>
                </a:rPr>
                <a:t>Polling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977E0D5-EA9A-9F7A-2621-ACEE8F179E66}"/>
              </a:ext>
            </a:extLst>
          </p:cNvPr>
          <p:cNvGrpSpPr/>
          <p:nvPr/>
        </p:nvGrpSpPr>
        <p:grpSpPr>
          <a:xfrm>
            <a:off x="4982855" y="3529769"/>
            <a:ext cx="1175022" cy="832889"/>
            <a:chOff x="681486" y="4566274"/>
            <a:chExt cx="1175022" cy="832889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19B2DBF-75CD-59D0-B34A-401D1FD10A3C}"/>
                </a:ext>
              </a:extLst>
            </p:cNvPr>
            <p:cNvSpPr/>
            <p:nvPr/>
          </p:nvSpPr>
          <p:spPr>
            <a:xfrm>
              <a:off x="681486" y="5166250"/>
              <a:ext cx="1165786" cy="23291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Node</a:t>
              </a:r>
              <a:endParaRPr lang="ko-KR" altLang="en-US" sz="1200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86E531E-1597-645A-1D3E-D99FE752EACB}"/>
                </a:ext>
              </a:extLst>
            </p:cNvPr>
            <p:cNvSpPr/>
            <p:nvPr/>
          </p:nvSpPr>
          <p:spPr>
            <a:xfrm>
              <a:off x="690722" y="4859449"/>
              <a:ext cx="1165786" cy="23291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Keeper.js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2149C6-FC90-5258-18A4-FA6E5C7F89A0}"/>
                </a:ext>
              </a:extLst>
            </p:cNvPr>
            <p:cNvSpPr txBox="1"/>
            <p:nvPr/>
          </p:nvSpPr>
          <p:spPr>
            <a:xfrm>
              <a:off x="758471" y="4566274"/>
              <a:ext cx="10118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주기적 </a:t>
              </a:r>
              <a:r>
                <a:rPr lang="en-US" altLang="ko-KR" sz="1000" dirty="0">
                  <a:solidFill>
                    <a:srgbClr val="FF0000"/>
                  </a:solidFill>
                </a:rPr>
                <a:t>Polling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0656AA-6606-2D9F-7AC1-3CBF591B596D}"/>
              </a:ext>
            </a:extLst>
          </p:cNvPr>
          <p:cNvSpPr/>
          <p:nvPr/>
        </p:nvSpPr>
        <p:spPr>
          <a:xfrm>
            <a:off x="9200659" y="1596092"/>
            <a:ext cx="1459606" cy="396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Upkeeper2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00326FB-1E0F-56DA-D6B7-38284E59C473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 flipV="1">
            <a:off x="6167113" y="1245605"/>
            <a:ext cx="3033546" cy="116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11548BF-63BA-B3B6-3EB6-35C7F4A80077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 flipV="1">
            <a:off x="6157877" y="3938179"/>
            <a:ext cx="3042782" cy="12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FB06A8F-C0C3-8B34-98EE-C69BCA4755F2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>
            <a:off x="6167113" y="1257298"/>
            <a:ext cx="3033546" cy="5372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96E3E6E-0ECD-2A4E-AA07-F18CA7DF8AC2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 flipV="1">
            <a:off x="6157877" y="3376834"/>
            <a:ext cx="3042782" cy="5625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75E724EC-5073-8B15-FE94-E701B7F44F4B}"/>
              </a:ext>
            </a:extLst>
          </p:cNvPr>
          <p:cNvSpPr/>
          <p:nvPr/>
        </p:nvSpPr>
        <p:spPr>
          <a:xfrm rot="16200000">
            <a:off x="4835044" y="1297394"/>
            <a:ext cx="484632" cy="243409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3CA6ED-F203-3312-B7BA-23A456465596}"/>
              </a:ext>
            </a:extLst>
          </p:cNvPr>
          <p:cNvSpPr txBox="1"/>
          <p:nvPr/>
        </p:nvSpPr>
        <p:spPr>
          <a:xfrm>
            <a:off x="3991777" y="2391136"/>
            <a:ext cx="1960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Register Job / Remove Job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A86621-78ED-0454-C9DC-E52B575AFB48}"/>
              </a:ext>
            </a:extLst>
          </p:cNvPr>
          <p:cNvSpPr txBox="1"/>
          <p:nvPr/>
        </p:nvSpPr>
        <p:spPr>
          <a:xfrm>
            <a:off x="1629313" y="1626165"/>
            <a:ext cx="1579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Job Manager Screen</a:t>
            </a:r>
            <a:endParaRPr lang="ko-KR" altLang="en-US" sz="10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2D419A-BA12-5B8A-12EB-E4B0B122542E}"/>
              </a:ext>
            </a:extLst>
          </p:cNvPr>
          <p:cNvSpPr/>
          <p:nvPr/>
        </p:nvSpPr>
        <p:spPr>
          <a:xfrm>
            <a:off x="1032518" y="4105308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Ethereum Alarm Clock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E3281C4-EC7B-D5E1-DBC2-608F30CBCFF8}"/>
              </a:ext>
            </a:extLst>
          </p:cNvPr>
          <p:cNvCxnSpPr>
            <a:cxnSpLocks/>
            <a:stCxn id="19" idx="2"/>
            <a:endCxn id="74" idx="0"/>
          </p:cNvCxnSpPr>
          <p:nvPr/>
        </p:nvCxnSpPr>
        <p:spPr>
          <a:xfrm>
            <a:off x="2455877" y="3189530"/>
            <a:ext cx="0" cy="91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29C6A43-8A31-0F97-BF97-9F864F40B685}"/>
              </a:ext>
            </a:extLst>
          </p:cNvPr>
          <p:cNvSpPr/>
          <p:nvPr/>
        </p:nvSpPr>
        <p:spPr>
          <a:xfrm>
            <a:off x="5153988" y="5709284"/>
            <a:ext cx="914400" cy="734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Keeper</a:t>
            </a:r>
            <a:endParaRPr lang="ko-KR" altLang="en-US" sz="12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39B5B7D-B330-1B34-8F8C-FEAA6D9656EB}"/>
              </a:ext>
            </a:extLst>
          </p:cNvPr>
          <p:cNvSpPr/>
          <p:nvPr/>
        </p:nvSpPr>
        <p:spPr>
          <a:xfrm>
            <a:off x="8594817" y="5709284"/>
            <a:ext cx="1211684" cy="734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Upkeeper</a:t>
            </a:r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A357EB5-61BA-DCE3-309D-0554AF0840D6}"/>
              </a:ext>
            </a:extLst>
          </p:cNvPr>
          <p:cNvSpPr/>
          <p:nvPr/>
        </p:nvSpPr>
        <p:spPr>
          <a:xfrm>
            <a:off x="1769555" y="5709284"/>
            <a:ext cx="914400" cy="734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Registry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4B0D5FC-ADB5-A4CA-B171-DE7264503741}"/>
              </a:ext>
            </a:extLst>
          </p:cNvPr>
          <p:cNvCxnSpPr>
            <a:cxnSpLocks/>
          </p:cNvCxnSpPr>
          <p:nvPr/>
        </p:nvCxnSpPr>
        <p:spPr>
          <a:xfrm flipH="1">
            <a:off x="2692583" y="5962693"/>
            <a:ext cx="24527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4582338-5B1D-52D1-BCFF-DE4FDF51DF17}"/>
              </a:ext>
            </a:extLst>
          </p:cNvPr>
          <p:cNvCxnSpPr>
            <a:cxnSpLocks/>
          </p:cNvCxnSpPr>
          <p:nvPr/>
        </p:nvCxnSpPr>
        <p:spPr>
          <a:xfrm flipH="1">
            <a:off x="2683955" y="6192734"/>
            <a:ext cx="245277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3B7E1B-A070-D46C-6CF0-0221377AA71A}"/>
              </a:ext>
            </a:extLst>
          </p:cNvPr>
          <p:cNvCxnSpPr>
            <a:cxnSpLocks/>
          </p:cNvCxnSpPr>
          <p:nvPr/>
        </p:nvCxnSpPr>
        <p:spPr>
          <a:xfrm flipH="1">
            <a:off x="6077014" y="5962693"/>
            <a:ext cx="245277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F1452C8-B7D7-35AE-99B1-D143600F630F}"/>
              </a:ext>
            </a:extLst>
          </p:cNvPr>
          <p:cNvCxnSpPr>
            <a:cxnSpLocks/>
          </p:cNvCxnSpPr>
          <p:nvPr/>
        </p:nvCxnSpPr>
        <p:spPr>
          <a:xfrm flipH="1">
            <a:off x="6077014" y="6192734"/>
            <a:ext cx="24527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DAEF8532-C28D-C293-18BB-22784B531173}"/>
              </a:ext>
            </a:extLst>
          </p:cNvPr>
          <p:cNvSpPr/>
          <p:nvPr/>
        </p:nvSpPr>
        <p:spPr>
          <a:xfrm flipH="1">
            <a:off x="3402940" y="5726025"/>
            <a:ext cx="981970" cy="181219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getUpkeeper</a:t>
            </a:r>
            <a:endParaRPr lang="ko-KR" altLang="en-US" sz="10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95970457-9B59-C934-2A0B-EA86E3BD1865}"/>
              </a:ext>
            </a:extLst>
          </p:cNvPr>
          <p:cNvSpPr/>
          <p:nvPr/>
        </p:nvSpPr>
        <p:spPr>
          <a:xfrm>
            <a:off x="3478725" y="6236956"/>
            <a:ext cx="1031395" cy="189511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Upkeeper</a:t>
            </a:r>
            <a:endParaRPr lang="ko-KR" altLang="en-US" sz="1000" dirty="0"/>
          </a:p>
        </p:txBody>
      </p:sp>
      <p:sp>
        <p:nvSpPr>
          <p:cNvPr id="95" name="화살표: 오각형 94">
            <a:extLst>
              <a:ext uri="{FF2B5EF4-FFF2-40B4-BE49-F238E27FC236}">
                <a16:creationId xmlns:a16="http://schemas.microsoft.com/office/drawing/2014/main" id="{EA719C90-FB1E-C5F4-ED29-83233D9DA9E1}"/>
              </a:ext>
            </a:extLst>
          </p:cNvPr>
          <p:cNvSpPr/>
          <p:nvPr/>
        </p:nvSpPr>
        <p:spPr>
          <a:xfrm>
            <a:off x="6408796" y="5453857"/>
            <a:ext cx="1810444" cy="427758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checkUpkeep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performUpkeep</a:t>
            </a:r>
            <a:endParaRPr lang="ko-KR" altLang="en-US" sz="1000" dirty="0"/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6E22F735-CEA1-8176-BA7F-6E98D849671B}"/>
              </a:ext>
            </a:extLst>
          </p:cNvPr>
          <p:cNvSpPr/>
          <p:nvPr/>
        </p:nvSpPr>
        <p:spPr>
          <a:xfrm flipH="1">
            <a:off x="6349300" y="6271460"/>
            <a:ext cx="1869940" cy="206762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True/False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10FDC3-766B-27BE-A72F-2D742C8B36CF}"/>
              </a:ext>
            </a:extLst>
          </p:cNvPr>
          <p:cNvSpPr txBox="1"/>
          <p:nvPr/>
        </p:nvSpPr>
        <p:spPr>
          <a:xfrm>
            <a:off x="848035" y="4572118"/>
            <a:ext cx="428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오래된 모듈로 현재 정상 작동하는 예제를 찾아야함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https://ethereum-alarm-clock.readthedocs.io/en/latest/quickstart.html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A0EEB-1751-3050-7EB1-AF1A2A918284}"/>
              </a:ext>
            </a:extLst>
          </p:cNvPr>
          <p:cNvSpPr/>
          <p:nvPr/>
        </p:nvSpPr>
        <p:spPr>
          <a:xfrm>
            <a:off x="681486" y="214222"/>
            <a:ext cx="2846717" cy="396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좀 더 생각해볼 것들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26153-8B76-6CBE-17B0-CC01CB18BF31}"/>
              </a:ext>
            </a:extLst>
          </p:cNvPr>
          <p:cNvSpPr txBox="1"/>
          <p:nvPr/>
        </p:nvSpPr>
        <p:spPr>
          <a:xfrm>
            <a:off x="681486" y="974785"/>
            <a:ext cx="103982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Keeper </a:t>
            </a:r>
            <a:r>
              <a:rPr lang="ko-KR" altLang="en-US" dirty="0"/>
              <a:t>자체가 </a:t>
            </a:r>
            <a:r>
              <a:rPr lang="en-US" altLang="ko-KR" dirty="0"/>
              <a:t>Trustless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 err="1"/>
              <a:t>Upkeeper</a:t>
            </a:r>
            <a:r>
              <a:rPr lang="ko-KR" altLang="en-US" dirty="0"/>
              <a:t>가 올린 </a:t>
            </a:r>
            <a:r>
              <a:rPr lang="en-US" altLang="ko-KR" dirty="0"/>
              <a:t>Job</a:t>
            </a:r>
            <a:r>
              <a:rPr lang="ko-KR" altLang="en-US" dirty="0"/>
              <a:t> 수행에 대한 신뢰도를 어떻게 담보할지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Keeper</a:t>
            </a:r>
            <a:r>
              <a:rPr lang="ko-KR" altLang="en-US" dirty="0"/>
              <a:t>가 </a:t>
            </a:r>
            <a:r>
              <a:rPr lang="en-US" altLang="ko-KR" dirty="0"/>
              <a:t>Job </a:t>
            </a:r>
            <a:r>
              <a:rPr lang="ko-KR" altLang="en-US" dirty="0"/>
              <a:t>수행 중에 정지 및 오류 발생으로 </a:t>
            </a:r>
            <a:r>
              <a:rPr lang="en-US" altLang="ko-KR" dirty="0"/>
              <a:t>Job</a:t>
            </a:r>
            <a:r>
              <a:rPr lang="ko-KR" altLang="en-US" dirty="0"/>
              <a:t>을 수행 완료하지 못했을 경우</a:t>
            </a:r>
            <a:r>
              <a:rPr lang="en-US" altLang="ko-KR" dirty="0"/>
              <a:t>, </a:t>
            </a:r>
            <a:r>
              <a:rPr lang="ko-KR" altLang="en-US" dirty="0"/>
              <a:t>처리 방안은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1800" dirty="0" err="1"/>
              <a:t>checkUpkeep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performUpkeep</a:t>
            </a:r>
            <a:r>
              <a:rPr lang="en-US" altLang="ko-KR" sz="1800" dirty="0"/>
              <a:t> </a:t>
            </a:r>
            <a:r>
              <a:rPr lang="ko-KR" altLang="en-US" sz="1800" dirty="0"/>
              <a:t>두개의 함수로써 처리가 가능할지</a:t>
            </a:r>
            <a:r>
              <a:rPr lang="en-US" altLang="ko-KR" sz="1800" dirty="0"/>
              <a:t>??? </a:t>
            </a:r>
            <a:r>
              <a:rPr lang="ko-KR" altLang="en-US" dirty="0"/>
              <a:t>처리 이후 성공 여부 </a:t>
            </a:r>
            <a:r>
              <a:rPr lang="ko-KR" altLang="en-US" dirty="0" err="1"/>
              <a:t>확인는</a:t>
            </a:r>
            <a:r>
              <a:rPr lang="en-US" altLang="ko-KR" dirty="0"/>
              <a:t>?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2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D46FE-79FE-1575-6E08-427642DDB63E}"/>
              </a:ext>
            </a:extLst>
          </p:cNvPr>
          <p:cNvSpPr txBox="1"/>
          <p:nvPr/>
        </p:nvSpPr>
        <p:spPr>
          <a:xfrm rot="1008922">
            <a:off x="5054690" y="3381553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이전 내용 </a:t>
            </a:r>
            <a:r>
              <a:rPr lang="en-US" altLang="ko-KR" sz="2800" dirty="0">
                <a:solidFill>
                  <a:srgbClr val="FF0000"/>
                </a:solidFill>
              </a:rPr>
              <a:t>!!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73FE2-0A5F-86F3-F8A5-C50AD39EC729}"/>
              </a:ext>
            </a:extLst>
          </p:cNvPr>
          <p:cNvSpPr/>
          <p:nvPr/>
        </p:nvSpPr>
        <p:spPr>
          <a:xfrm>
            <a:off x="6164357" y="2219024"/>
            <a:ext cx="5822830" cy="4233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 Chain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F0AFD3-8F36-15A6-99B1-88BADD6736DE}"/>
              </a:ext>
            </a:extLst>
          </p:cNvPr>
          <p:cNvSpPr/>
          <p:nvPr/>
        </p:nvSpPr>
        <p:spPr>
          <a:xfrm>
            <a:off x="692785" y="3498902"/>
            <a:ext cx="3263397" cy="58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15037-9F0D-7023-A47E-C7AB21AD8E16}"/>
              </a:ext>
            </a:extLst>
          </p:cNvPr>
          <p:cNvSpPr/>
          <p:nvPr/>
        </p:nvSpPr>
        <p:spPr>
          <a:xfrm>
            <a:off x="692785" y="931351"/>
            <a:ext cx="3263396" cy="2574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 Manager Screen</a:t>
            </a:r>
          </a:p>
          <a:p>
            <a:pPr algn="ctr"/>
            <a:r>
              <a:rPr lang="en-US" altLang="ko-KR" dirty="0"/>
              <a:t>(Job 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삭제화면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231AC2-11DE-1128-C6BE-7417DC2460BA}"/>
              </a:ext>
            </a:extLst>
          </p:cNvPr>
          <p:cNvSpPr/>
          <p:nvPr/>
        </p:nvSpPr>
        <p:spPr>
          <a:xfrm>
            <a:off x="692784" y="4083102"/>
            <a:ext cx="3263396" cy="11703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Node Schedule</a:t>
            </a:r>
          </a:p>
          <a:p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var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</a:t>
            </a: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nodeschedule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= </a:t>
            </a:r>
            <a:r>
              <a:rPr lang="en-US" altLang="ko-KR" sz="1000" b="0" i="0" dirty="0">
                <a:solidFill>
                  <a:srgbClr val="397300"/>
                </a:solidFill>
                <a:effectLst/>
                <a:latin typeface="Menlo"/>
              </a:rPr>
              <a:t>require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</a:t>
            </a:r>
            <a:r>
              <a:rPr lang="en-US" altLang="ko-KR" sz="1000" b="0" i="0" dirty="0">
                <a:solidFill>
                  <a:srgbClr val="880000"/>
                </a:solidFill>
                <a:effectLst/>
                <a:latin typeface="Menlo"/>
              </a:rPr>
              <a:t>'node-schedule’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); </a:t>
            </a:r>
          </a:p>
          <a:p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const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rule = </a:t>
            </a:r>
            <a:r>
              <a:rPr lang="en-US" altLang="ko-KR" sz="1000" b="0" i="0" dirty="0">
                <a:solidFill>
                  <a:srgbClr val="880000"/>
                </a:solidFill>
                <a:effectLst/>
                <a:latin typeface="Menlo"/>
              </a:rPr>
              <a:t>'0 0 0 * * 5’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; //</a:t>
            </a:r>
            <a:r>
              <a:rPr lang="ko-KR" altLang="en-US" sz="1000" b="0" i="0" dirty="0">
                <a:solidFill>
                  <a:srgbClr val="444444"/>
                </a:solidFill>
                <a:effectLst/>
                <a:latin typeface="Menlo"/>
              </a:rPr>
              <a:t>단순하게</a:t>
            </a:r>
            <a:br>
              <a:rPr lang="en-US" altLang="ko-KR" sz="1000" dirty="0"/>
            </a:b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nodeschedule.scheduleJob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(rule, </a:t>
            </a:r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function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(){ </a:t>
            </a:r>
          </a:p>
          <a:p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 </a:t>
            </a: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processJob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(); 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</a:rPr>
              <a:t>// Gas Fee</a:t>
            </a:r>
            <a:r>
              <a:rPr lang="ko-KR" altLang="en-US" sz="1000" b="1" i="0" dirty="0">
                <a:solidFill>
                  <a:srgbClr val="FF0000"/>
                </a:solidFill>
                <a:effectLst/>
                <a:latin typeface="Menlo"/>
              </a:rPr>
              <a:t>는 어떻게 되는지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</a:rPr>
              <a:t>?</a:t>
            </a:r>
          </a:p>
          <a:p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});​</a:t>
            </a:r>
            <a:endParaRPr lang="en-US" altLang="ko-KR" sz="1000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6FBB4D-5634-66D6-6AD1-7D364C3145B5}"/>
              </a:ext>
            </a:extLst>
          </p:cNvPr>
          <p:cNvSpPr/>
          <p:nvPr/>
        </p:nvSpPr>
        <p:spPr>
          <a:xfrm>
            <a:off x="9088320" y="4412310"/>
            <a:ext cx="2245482" cy="58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 Interface</a:t>
            </a:r>
          </a:p>
          <a:p>
            <a:pPr algn="ctr"/>
            <a:r>
              <a:rPr lang="en-US" altLang="ko-KR" dirty="0"/>
              <a:t>(process)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54B7BC-5952-8893-5724-42E054543870}"/>
              </a:ext>
            </a:extLst>
          </p:cNvPr>
          <p:cNvSpPr/>
          <p:nvPr/>
        </p:nvSpPr>
        <p:spPr>
          <a:xfrm>
            <a:off x="9088320" y="5509542"/>
            <a:ext cx="2245482" cy="58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 Contract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46156B-560F-DB02-4565-13FF44F5A02E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0211061" y="4996510"/>
            <a:ext cx="0" cy="51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F8E22-2C97-3B7E-9CD9-BF2753F49457}"/>
              </a:ext>
            </a:extLst>
          </p:cNvPr>
          <p:cNvSpPr/>
          <p:nvPr/>
        </p:nvSpPr>
        <p:spPr>
          <a:xfrm>
            <a:off x="6366352" y="772406"/>
            <a:ext cx="172124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ContractMap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7CFCA-5217-9AFE-946F-6B6D647F9038}"/>
              </a:ext>
            </a:extLst>
          </p:cNvPr>
          <p:cNvSpPr/>
          <p:nvPr/>
        </p:nvSpPr>
        <p:spPr>
          <a:xfrm>
            <a:off x="8597063" y="772406"/>
            <a:ext cx="172124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TimeMap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E01253-DD70-BD02-816C-89AC60881131}"/>
              </a:ext>
            </a:extLst>
          </p:cNvPr>
          <p:cNvSpPr/>
          <p:nvPr/>
        </p:nvSpPr>
        <p:spPr>
          <a:xfrm>
            <a:off x="6366872" y="1064984"/>
            <a:ext cx="869061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966D95-BFD3-25F2-74AE-B780081DB047}"/>
              </a:ext>
            </a:extLst>
          </p:cNvPr>
          <p:cNvSpPr/>
          <p:nvPr/>
        </p:nvSpPr>
        <p:spPr>
          <a:xfrm>
            <a:off x="7235673" y="1072192"/>
            <a:ext cx="85218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interval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BB94B-0654-E9BE-DFB7-B9A5714C6F8F}"/>
              </a:ext>
            </a:extLst>
          </p:cNvPr>
          <p:cNvSpPr/>
          <p:nvPr/>
        </p:nvSpPr>
        <p:spPr>
          <a:xfrm>
            <a:off x="8597063" y="1064984"/>
            <a:ext cx="88047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prcTime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37F54A-B530-1A17-FF42-FCC73511C34A}"/>
              </a:ext>
            </a:extLst>
          </p:cNvPr>
          <p:cNvSpPr/>
          <p:nvPr/>
        </p:nvSpPr>
        <p:spPr>
          <a:xfrm>
            <a:off x="9566605" y="1175740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BEB43D-40AE-01EE-4ED5-C38E9F90FD4F}"/>
              </a:ext>
            </a:extLst>
          </p:cNvPr>
          <p:cNvSpPr/>
          <p:nvPr/>
        </p:nvSpPr>
        <p:spPr>
          <a:xfrm>
            <a:off x="5502126" y="1719283"/>
            <a:ext cx="2213291" cy="28413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Keeper Contract</a:t>
            </a:r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2A8546F-30AD-1935-26B4-43C20772A2FD}"/>
              </a:ext>
            </a:extLst>
          </p:cNvPr>
          <p:cNvSpPr/>
          <p:nvPr/>
        </p:nvSpPr>
        <p:spPr>
          <a:xfrm>
            <a:off x="4970494" y="1642332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addJob</a:t>
            </a:r>
            <a:endParaRPr lang="ko-KR" altLang="en-US" sz="10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BBF70B1-931F-ED5C-B287-A9C040002740}"/>
              </a:ext>
            </a:extLst>
          </p:cNvPr>
          <p:cNvSpPr/>
          <p:nvPr/>
        </p:nvSpPr>
        <p:spPr>
          <a:xfrm>
            <a:off x="4970493" y="2143088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removeJob</a:t>
            </a:r>
            <a:endParaRPr lang="ko-KR" altLang="en-US" sz="10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301D09F-0E2E-4131-0248-BED3889B5811}"/>
              </a:ext>
            </a:extLst>
          </p:cNvPr>
          <p:cNvSpPr/>
          <p:nvPr/>
        </p:nvSpPr>
        <p:spPr>
          <a:xfrm>
            <a:off x="4970495" y="3776637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processJob</a:t>
            </a:r>
            <a:endParaRPr lang="ko-KR" altLang="en-US" sz="10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B8D748A6-9B78-0D3C-AB51-7656B70E58AF}"/>
              </a:ext>
            </a:extLst>
          </p:cNvPr>
          <p:cNvSpPr/>
          <p:nvPr/>
        </p:nvSpPr>
        <p:spPr>
          <a:xfrm>
            <a:off x="6608771" y="3776637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getJobs</a:t>
            </a:r>
            <a:endParaRPr lang="ko-KR" altLang="en-US" sz="10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91BD6971-BBFB-F31E-7AF6-EB59E02B5034}"/>
              </a:ext>
            </a:extLst>
          </p:cNvPr>
          <p:cNvSpPr/>
          <p:nvPr/>
        </p:nvSpPr>
        <p:spPr>
          <a:xfrm>
            <a:off x="6608770" y="4375202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callJobs</a:t>
            </a:r>
            <a:endParaRPr lang="ko-KR" altLang="en-US" sz="10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6F49C54-E18C-DC96-A7DB-8041830EA477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3956181" y="1827800"/>
            <a:ext cx="1014313" cy="390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CEFDA17-4234-068B-E486-D07C7D3A5837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3956181" y="2218721"/>
            <a:ext cx="1014312" cy="10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90B1E9-8797-BDEC-9496-C471E8C10FD6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5892853" y="1371978"/>
            <a:ext cx="1768913" cy="45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01E67B8-2971-9F60-915F-F2EBD40B5889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5892852" y="1364770"/>
            <a:ext cx="908551" cy="963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9649643-5FE7-B3FF-187F-3FB3A7DB313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087597" y="922299"/>
            <a:ext cx="50946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1E8D73A-16FF-ED54-25F1-0451138D8BA7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956180" y="3962105"/>
            <a:ext cx="1014315" cy="706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E4DBFA-8132-2BFB-7279-A70B9D7EBA68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892854" y="3962105"/>
            <a:ext cx="71591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6B8422C-3C3E-4815-FCAB-46517546B3CE}"/>
              </a:ext>
            </a:extLst>
          </p:cNvPr>
          <p:cNvCxnSpPr>
            <a:endCxn id="24" idx="0"/>
          </p:cNvCxnSpPr>
          <p:nvPr/>
        </p:nvCxnSpPr>
        <p:spPr>
          <a:xfrm rot="5400000">
            <a:off x="6872806" y="4251984"/>
            <a:ext cx="227629" cy="18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D9F55F0-2924-30C6-1729-09A3EC4BB0BA}"/>
              </a:ext>
            </a:extLst>
          </p:cNvPr>
          <p:cNvCxnSpPr>
            <a:stCxn id="24" idx="3"/>
            <a:endCxn id="10" idx="1"/>
          </p:cNvCxnSpPr>
          <p:nvPr/>
        </p:nvCxnSpPr>
        <p:spPr>
          <a:xfrm>
            <a:off x="7531129" y="4560670"/>
            <a:ext cx="1557191" cy="1240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328EA30-81B0-9392-08AB-0FE180D2A6B2}"/>
              </a:ext>
            </a:extLst>
          </p:cNvPr>
          <p:cNvSpPr txBox="1"/>
          <p:nvPr/>
        </p:nvSpPr>
        <p:spPr>
          <a:xfrm>
            <a:off x="5785711" y="5854761"/>
            <a:ext cx="297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** </a:t>
            </a:r>
            <a:r>
              <a:rPr lang="ko-KR" altLang="en-US" sz="1200" dirty="0">
                <a:solidFill>
                  <a:srgbClr val="FF0000"/>
                </a:solidFill>
              </a:rPr>
              <a:t>동기 호출이면 너무 느릴 거 같은데</a:t>
            </a:r>
            <a:r>
              <a:rPr lang="en-US" altLang="ko-KR" sz="12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4C320A-74E0-F6FD-9DF7-605F75A275A7}"/>
              </a:ext>
            </a:extLst>
          </p:cNvPr>
          <p:cNvSpPr/>
          <p:nvPr/>
        </p:nvSpPr>
        <p:spPr>
          <a:xfrm>
            <a:off x="9522357" y="1113391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3A4439-DE03-9322-0A7F-366D0714BF30}"/>
              </a:ext>
            </a:extLst>
          </p:cNvPr>
          <p:cNvSpPr/>
          <p:nvPr/>
        </p:nvSpPr>
        <p:spPr>
          <a:xfrm>
            <a:off x="9474923" y="1062144"/>
            <a:ext cx="847188" cy="299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9D3134-CA8A-A09B-970D-378C03C1B529}"/>
              </a:ext>
            </a:extLst>
          </p:cNvPr>
          <p:cNvSpPr txBox="1"/>
          <p:nvPr/>
        </p:nvSpPr>
        <p:spPr>
          <a:xfrm>
            <a:off x="370935" y="16967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Contract </a:t>
            </a:r>
            <a:r>
              <a:rPr lang="ko-KR" altLang="en-US" dirty="0"/>
              <a:t>에서 호출 방식</a:t>
            </a:r>
          </a:p>
        </p:txBody>
      </p:sp>
    </p:spTree>
    <p:extLst>
      <p:ext uri="{BB962C8B-B14F-4D97-AF65-F5344CB8AC3E}">
        <p14:creationId xmlns:p14="http://schemas.microsoft.com/office/powerpoint/2010/main" val="3901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73FE2-0A5F-86F3-F8A5-C50AD39EC729}"/>
              </a:ext>
            </a:extLst>
          </p:cNvPr>
          <p:cNvSpPr/>
          <p:nvPr/>
        </p:nvSpPr>
        <p:spPr>
          <a:xfrm>
            <a:off x="6176905" y="2151358"/>
            <a:ext cx="5822830" cy="4233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 Chain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F0AFD3-8F36-15A6-99B1-88BADD6736DE}"/>
              </a:ext>
            </a:extLst>
          </p:cNvPr>
          <p:cNvSpPr/>
          <p:nvPr/>
        </p:nvSpPr>
        <p:spPr>
          <a:xfrm>
            <a:off x="692785" y="2719478"/>
            <a:ext cx="3263397" cy="557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Server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15037-9F0D-7023-A47E-C7AB21AD8E16}"/>
              </a:ext>
            </a:extLst>
          </p:cNvPr>
          <p:cNvSpPr/>
          <p:nvPr/>
        </p:nvSpPr>
        <p:spPr>
          <a:xfrm>
            <a:off x="692785" y="931351"/>
            <a:ext cx="3263396" cy="1788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 Manager Screen</a:t>
            </a:r>
          </a:p>
          <a:p>
            <a:pPr algn="ctr"/>
            <a:r>
              <a:rPr lang="en-US" altLang="ko-KR" dirty="0"/>
              <a:t>(Job 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삭제화면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231AC2-11DE-1128-C6BE-7417DC2460BA}"/>
              </a:ext>
            </a:extLst>
          </p:cNvPr>
          <p:cNvSpPr/>
          <p:nvPr/>
        </p:nvSpPr>
        <p:spPr>
          <a:xfrm>
            <a:off x="692784" y="3277428"/>
            <a:ext cx="3263396" cy="2232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Node Schedule</a:t>
            </a:r>
          </a:p>
          <a:p>
            <a:pPr algn="ctr"/>
            <a:endParaRPr lang="en-US" altLang="ko-KR" sz="1000" b="1" dirty="0">
              <a:solidFill>
                <a:srgbClr val="444444"/>
              </a:solidFill>
              <a:latin typeface="Menlo"/>
            </a:endParaRPr>
          </a:p>
          <a:p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var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</a:t>
            </a: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nodeschedule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= </a:t>
            </a:r>
            <a:r>
              <a:rPr lang="en-US" altLang="ko-KR" sz="1000" b="0" i="0" dirty="0">
                <a:solidFill>
                  <a:srgbClr val="397300"/>
                </a:solidFill>
                <a:effectLst/>
                <a:latin typeface="Menlo"/>
              </a:rPr>
              <a:t>require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</a:t>
            </a:r>
            <a:r>
              <a:rPr lang="en-US" altLang="ko-KR" sz="1000" b="0" i="0" dirty="0">
                <a:solidFill>
                  <a:srgbClr val="880000"/>
                </a:solidFill>
                <a:effectLst/>
                <a:latin typeface="Menlo"/>
              </a:rPr>
              <a:t>'node-schedule’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); </a:t>
            </a:r>
          </a:p>
          <a:p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const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rule = </a:t>
            </a:r>
            <a:r>
              <a:rPr lang="en-US" altLang="ko-KR" sz="1000" b="0" i="0" dirty="0">
                <a:solidFill>
                  <a:srgbClr val="880000"/>
                </a:solidFill>
                <a:effectLst/>
                <a:latin typeface="Menlo"/>
              </a:rPr>
              <a:t>'0 0 0 * * 5’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; //</a:t>
            </a:r>
            <a:r>
              <a:rPr lang="ko-KR" altLang="en-US" sz="1000" b="0" i="0" dirty="0">
                <a:solidFill>
                  <a:srgbClr val="444444"/>
                </a:solidFill>
                <a:effectLst/>
                <a:latin typeface="Menlo"/>
              </a:rPr>
              <a:t>단순하게</a:t>
            </a:r>
            <a:br>
              <a:rPr lang="en-US" altLang="ko-KR" sz="1000" dirty="0"/>
            </a:b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nodeschedule.scheduleJob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(rule, </a:t>
            </a:r>
            <a:r>
              <a:rPr lang="en-US" altLang="ko-KR" sz="1000" b="1" i="0" dirty="0">
                <a:solidFill>
                  <a:srgbClr val="444444"/>
                </a:solidFill>
                <a:effectLst/>
                <a:latin typeface="Menlo"/>
              </a:rPr>
              <a:t>function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(){ </a:t>
            </a:r>
          </a:p>
          <a:p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  const contracts = </a:t>
            </a:r>
            <a:r>
              <a:rPr lang="en-US" altLang="ko-KR" sz="1000" b="0" i="0" dirty="0" err="1">
                <a:solidFill>
                  <a:srgbClr val="444444"/>
                </a:solidFill>
                <a:effectLst/>
                <a:latin typeface="Menlo"/>
              </a:rPr>
              <a:t>getJobs</a:t>
            </a:r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();</a:t>
            </a:r>
          </a:p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</a:rPr>
              <a:t>  </a:t>
            </a:r>
            <a:r>
              <a:rPr lang="en-US" altLang="ko-KR" sz="1000" b="1" i="0" dirty="0" err="1">
                <a:solidFill>
                  <a:srgbClr val="FF0000"/>
                </a:solidFill>
                <a:effectLst/>
                <a:latin typeface="Menlo"/>
              </a:rPr>
              <a:t>processJob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</a:rPr>
              <a:t>(contracts);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b="1" i="0" dirty="0">
                <a:solidFill>
                  <a:srgbClr val="FF0000"/>
                </a:solidFill>
                <a:effectLst/>
                <a:latin typeface="Menlo"/>
                <a:sym typeface="Wingdings" panose="05000000000000000000" pitchFamily="2" charset="2"/>
              </a:rPr>
              <a:t>비동기로 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  <a:sym typeface="Wingdings" panose="05000000000000000000" pitchFamily="2" charset="2"/>
              </a:rPr>
              <a:t>contract </a:t>
            </a:r>
            <a:r>
              <a:rPr lang="ko-KR" altLang="en-US" sz="1000" b="1" dirty="0">
                <a:solidFill>
                  <a:srgbClr val="FF0000"/>
                </a:solidFill>
                <a:latin typeface="Menlo"/>
                <a:sym typeface="Wingdings" panose="05000000000000000000" pitchFamily="2" charset="2"/>
              </a:rPr>
              <a:t>호출이 가능한지</a:t>
            </a:r>
            <a:r>
              <a:rPr lang="en-US" altLang="ko-KR" sz="1000" b="1" dirty="0">
                <a:solidFill>
                  <a:srgbClr val="FF0000"/>
                </a:solidFill>
                <a:latin typeface="Menlo"/>
                <a:sym typeface="Wingdings" panose="05000000000000000000" pitchFamily="2" charset="2"/>
              </a:rPr>
              <a:t>???????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  <a:sym typeface="Wingdings" panose="05000000000000000000" pitchFamily="2" charset="2"/>
              </a:rPr>
              <a:t>Gas fee </a:t>
            </a:r>
            <a:r>
              <a:rPr lang="ko-KR" altLang="en-US" sz="1000" b="1" i="0" dirty="0">
                <a:solidFill>
                  <a:srgbClr val="FF0000"/>
                </a:solidFill>
                <a:effectLst/>
                <a:latin typeface="Menlo"/>
                <a:sym typeface="Wingdings" panose="05000000000000000000" pitchFamily="2" charset="2"/>
              </a:rPr>
              <a:t>같은 건 어떻게 되는지</a:t>
            </a:r>
            <a:r>
              <a:rPr lang="en-US" altLang="ko-KR" sz="1000" b="1" i="0" dirty="0">
                <a:solidFill>
                  <a:srgbClr val="FF0000"/>
                </a:solidFill>
                <a:effectLst/>
                <a:latin typeface="Menlo"/>
                <a:sym typeface="Wingdings" panose="05000000000000000000" pitchFamily="2" charset="2"/>
              </a:rPr>
              <a:t>????</a:t>
            </a:r>
            <a:endParaRPr lang="en-US" altLang="ko-KR" sz="1000" b="1" i="0" dirty="0">
              <a:solidFill>
                <a:srgbClr val="FF0000"/>
              </a:solidFill>
              <a:effectLst/>
              <a:latin typeface="Menlo"/>
            </a:endParaRPr>
          </a:p>
          <a:p>
            <a:r>
              <a:rPr lang="en-US" altLang="ko-KR" sz="1000" b="0" i="0" dirty="0">
                <a:solidFill>
                  <a:srgbClr val="444444"/>
                </a:solidFill>
                <a:effectLst/>
                <a:latin typeface="Menlo"/>
              </a:rPr>
              <a:t>});​</a:t>
            </a:r>
            <a:endParaRPr lang="en-US" altLang="ko-KR" sz="10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6FBB4D-5634-66D6-6AD1-7D364C3145B5}"/>
              </a:ext>
            </a:extLst>
          </p:cNvPr>
          <p:cNvSpPr/>
          <p:nvPr/>
        </p:nvSpPr>
        <p:spPr>
          <a:xfrm>
            <a:off x="9088320" y="4412310"/>
            <a:ext cx="2245482" cy="58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 Interface</a:t>
            </a:r>
          </a:p>
          <a:p>
            <a:pPr algn="ctr"/>
            <a:r>
              <a:rPr lang="en-US" altLang="ko-KR" dirty="0"/>
              <a:t>(process)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54B7BC-5952-8893-5724-42E054543870}"/>
              </a:ext>
            </a:extLst>
          </p:cNvPr>
          <p:cNvSpPr/>
          <p:nvPr/>
        </p:nvSpPr>
        <p:spPr>
          <a:xfrm>
            <a:off x="9088320" y="5509542"/>
            <a:ext cx="2245482" cy="58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 Contract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46156B-560F-DB02-4565-13FF44F5A02E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0211061" y="4996510"/>
            <a:ext cx="0" cy="51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BF8E22-2C97-3B7E-9CD9-BF2753F49457}"/>
              </a:ext>
            </a:extLst>
          </p:cNvPr>
          <p:cNvSpPr/>
          <p:nvPr/>
        </p:nvSpPr>
        <p:spPr>
          <a:xfrm>
            <a:off x="6366352" y="772406"/>
            <a:ext cx="172124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ContractMap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7CFCA-5217-9AFE-946F-6B6D647F9038}"/>
              </a:ext>
            </a:extLst>
          </p:cNvPr>
          <p:cNvSpPr/>
          <p:nvPr/>
        </p:nvSpPr>
        <p:spPr>
          <a:xfrm>
            <a:off x="8597063" y="772406"/>
            <a:ext cx="172124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TimeMap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E01253-DD70-BD02-816C-89AC60881131}"/>
              </a:ext>
            </a:extLst>
          </p:cNvPr>
          <p:cNvSpPr/>
          <p:nvPr/>
        </p:nvSpPr>
        <p:spPr>
          <a:xfrm>
            <a:off x="6366872" y="1064984"/>
            <a:ext cx="869061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966D95-BFD3-25F2-74AE-B780081DB047}"/>
              </a:ext>
            </a:extLst>
          </p:cNvPr>
          <p:cNvSpPr/>
          <p:nvPr/>
        </p:nvSpPr>
        <p:spPr>
          <a:xfrm>
            <a:off x="7235673" y="1072192"/>
            <a:ext cx="85218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interval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BB94B-0654-E9BE-DFB7-B9A5714C6F8F}"/>
              </a:ext>
            </a:extLst>
          </p:cNvPr>
          <p:cNvSpPr/>
          <p:nvPr/>
        </p:nvSpPr>
        <p:spPr>
          <a:xfrm>
            <a:off x="8597063" y="1064984"/>
            <a:ext cx="880475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prcTime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37F54A-B530-1A17-FF42-FCC73511C34A}"/>
              </a:ext>
            </a:extLst>
          </p:cNvPr>
          <p:cNvSpPr/>
          <p:nvPr/>
        </p:nvSpPr>
        <p:spPr>
          <a:xfrm>
            <a:off x="9566605" y="1175740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BEB43D-40AE-01EE-4ED5-C38E9F90FD4F}"/>
              </a:ext>
            </a:extLst>
          </p:cNvPr>
          <p:cNvSpPr/>
          <p:nvPr/>
        </p:nvSpPr>
        <p:spPr>
          <a:xfrm>
            <a:off x="5502126" y="1719283"/>
            <a:ext cx="2213291" cy="28413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Keeper Contract</a:t>
            </a:r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2A8546F-30AD-1935-26B4-43C20772A2FD}"/>
              </a:ext>
            </a:extLst>
          </p:cNvPr>
          <p:cNvSpPr/>
          <p:nvPr/>
        </p:nvSpPr>
        <p:spPr>
          <a:xfrm>
            <a:off x="4970494" y="1642332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addJob</a:t>
            </a:r>
            <a:endParaRPr lang="ko-KR" altLang="en-US" sz="10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BBF70B1-931F-ED5C-B287-A9C040002740}"/>
              </a:ext>
            </a:extLst>
          </p:cNvPr>
          <p:cNvSpPr/>
          <p:nvPr/>
        </p:nvSpPr>
        <p:spPr>
          <a:xfrm>
            <a:off x="4970493" y="2143088"/>
            <a:ext cx="922359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removeJob</a:t>
            </a:r>
            <a:endParaRPr lang="ko-KR" altLang="en-US" sz="10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6F49C54-E18C-DC96-A7DB-8041830EA477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956181" y="1825414"/>
            <a:ext cx="1014313" cy="2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CEFDA17-4234-068B-E486-D07C7D3A5837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3956181" y="1825414"/>
            <a:ext cx="1014312" cy="50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390B1E9-8797-BDEC-9496-C471E8C10FD6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5892853" y="1371978"/>
            <a:ext cx="1768913" cy="45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01E67B8-2971-9F60-915F-F2EBD40B5889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5892852" y="1364770"/>
            <a:ext cx="908551" cy="963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9649643-5FE7-B3FF-187F-3FB3A7DB313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087597" y="922299"/>
            <a:ext cx="50946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1E8D73A-16FF-ED54-25F1-0451138D8BA7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V="1">
            <a:off x="3956180" y="4196252"/>
            <a:ext cx="944220" cy="197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D9F55F0-2924-30C6-1729-09A3EC4BB0BA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2771666" y="5062358"/>
            <a:ext cx="302416" cy="119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4C320A-74E0-F6FD-9DF7-605F75A275A7}"/>
              </a:ext>
            </a:extLst>
          </p:cNvPr>
          <p:cNvSpPr/>
          <p:nvPr/>
        </p:nvSpPr>
        <p:spPr>
          <a:xfrm>
            <a:off x="9522357" y="1113391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3A4439-DE03-9322-0A7F-366D0714BF30}"/>
              </a:ext>
            </a:extLst>
          </p:cNvPr>
          <p:cNvSpPr/>
          <p:nvPr/>
        </p:nvSpPr>
        <p:spPr>
          <a:xfrm>
            <a:off x="9474923" y="1062144"/>
            <a:ext cx="847188" cy="299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35C5CB28-D627-C117-4374-07469DB29903}"/>
              </a:ext>
            </a:extLst>
          </p:cNvPr>
          <p:cNvSpPr/>
          <p:nvPr/>
        </p:nvSpPr>
        <p:spPr>
          <a:xfrm flipH="1">
            <a:off x="4900400" y="4010784"/>
            <a:ext cx="981970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getJobs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81A99B-35E0-F4F5-AA22-345724AF6E58}"/>
              </a:ext>
            </a:extLst>
          </p:cNvPr>
          <p:cNvSpPr/>
          <p:nvPr/>
        </p:nvSpPr>
        <p:spPr>
          <a:xfrm>
            <a:off x="4798423" y="5008347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8B2092-8F32-4BF0-8400-BA33C163A552}"/>
              </a:ext>
            </a:extLst>
          </p:cNvPr>
          <p:cNvSpPr/>
          <p:nvPr/>
        </p:nvSpPr>
        <p:spPr>
          <a:xfrm>
            <a:off x="4754175" y="4945998"/>
            <a:ext cx="847188" cy="299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5195D1-715D-3055-9E1F-9271A57BC6E2}"/>
              </a:ext>
            </a:extLst>
          </p:cNvPr>
          <p:cNvSpPr/>
          <p:nvPr/>
        </p:nvSpPr>
        <p:spPr>
          <a:xfrm>
            <a:off x="4706741" y="4894751"/>
            <a:ext cx="847188" cy="299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436846B-EF71-23B7-16A4-36423BD8AE7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5400000">
            <a:off x="5050712" y="4461343"/>
            <a:ext cx="513031" cy="353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374ACBE-CB51-BCAE-2537-78A8CEAA85A5}"/>
              </a:ext>
            </a:extLst>
          </p:cNvPr>
          <p:cNvCxnSpPr/>
          <p:nvPr/>
        </p:nvCxnSpPr>
        <p:spPr>
          <a:xfrm rot="10800000" flipV="1">
            <a:off x="3956181" y="5008346"/>
            <a:ext cx="750561" cy="149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B45552A-08D0-119B-7D14-921FA7CA8E8B}"/>
              </a:ext>
            </a:extLst>
          </p:cNvPr>
          <p:cNvSpPr/>
          <p:nvPr/>
        </p:nvSpPr>
        <p:spPr>
          <a:xfrm>
            <a:off x="3521266" y="5626490"/>
            <a:ext cx="1291128" cy="370936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process</a:t>
            </a:r>
            <a:endParaRPr lang="ko-KR" altLang="en-US" sz="10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B6CA7CC-41F9-4359-A8A5-CD53829D76A9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 flipV="1">
            <a:off x="4812394" y="5801642"/>
            <a:ext cx="4275926" cy="10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B005B7-F85F-6703-6F04-287C38126433}"/>
              </a:ext>
            </a:extLst>
          </p:cNvPr>
          <p:cNvSpPr txBox="1"/>
          <p:nvPr/>
        </p:nvSpPr>
        <p:spPr>
          <a:xfrm>
            <a:off x="370935" y="169674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Web3 </a:t>
            </a:r>
            <a:r>
              <a:rPr lang="ko-KR" altLang="en-US" dirty="0"/>
              <a:t>에서 호출 방식</a:t>
            </a:r>
          </a:p>
        </p:txBody>
      </p:sp>
    </p:spTree>
    <p:extLst>
      <p:ext uri="{BB962C8B-B14F-4D97-AF65-F5344CB8AC3E}">
        <p14:creationId xmlns:p14="http://schemas.microsoft.com/office/powerpoint/2010/main" val="390729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838</Words>
  <Application>Microsoft Office PowerPoint</Application>
  <PresentationFormat>와이드스크린</PresentationFormat>
  <Paragraphs>207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Circular</vt:lpstr>
      <vt:lpstr>Menlo</vt:lpstr>
      <vt:lpstr>ui-monospace</vt:lpstr>
      <vt:lpstr>맑은 고딕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Randall Walsh</dc:creator>
  <cp:lastModifiedBy>Randall Walsh</cp:lastModifiedBy>
  <cp:revision>25</cp:revision>
  <dcterms:created xsi:type="dcterms:W3CDTF">2022-08-26T09:23:40Z</dcterms:created>
  <dcterms:modified xsi:type="dcterms:W3CDTF">2022-09-02T18:03:42Z</dcterms:modified>
</cp:coreProperties>
</file>