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88" r:id="rId6"/>
    <p:sldId id="263" r:id="rId7"/>
    <p:sldId id="272" r:id="rId8"/>
    <p:sldId id="289" r:id="rId9"/>
    <p:sldId id="270" r:id="rId10"/>
    <p:sldId id="295" r:id="rId11"/>
    <p:sldId id="296" r:id="rId12"/>
    <p:sldId id="297" r:id="rId13"/>
    <p:sldId id="301" r:id="rId14"/>
    <p:sldId id="271" r:id="rId15"/>
    <p:sldId id="298" r:id="rId16"/>
    <p:sldId id="299" r:id="rId17"/>
    <p:sldId id="300" r:id="rId18"/>
    <p:sldId id="290" r:id="rId19"/>
    <p:sldId id="261" r:id="rId20"/>
    <p:sldId id="293" r:id="rId21"/>
    <p:sldId id="294" r:id="rId22"/>
    <p:sldId id="291" r:id="rId23"/>
    <p:sldId id="267" r:id="rId24"/>
    <p:sldId id="292" r:id="rId25"/>
    <p:sldId id="262" r:id="rId26"/>
    <p:sldId id="285" r:id="rId27"/>
    <p:sldId id="287" r:id="rId28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Didact Gothic" panose="020B0600000101010101" charset="0"/>
      <p:regular r:id="rId32"/>
    </p:embeddedFont>
    <p:embeddedFont>
      <p:font typeface="Josefin Sans" panose="020B0600000101010101" charset="0"/>
      <p:regular r:id="rId33"/>
      <p:bold r:id="rId34"/>
      <p:italic r:id="rId35"/>
      <p:boldItalic r:id="rId36"/>
    </p:embeddedFont>
    <p:embeddedFont>
      <p:font typeface="Lexend Giga" panose="020B0600000101010101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89C12C-A0E6-4D0C-9FCC-2B4A0967E5DC}">
  <a:tblStyle styleId="{CA89C12C-A0E6-4D0C-9FCC-2B4A0967E5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bb7e9f0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bbb7e9f0f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609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716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917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74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9a21db9b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9a21db9b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9a21db9b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9a21db9b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380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9a21db9b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9a21db9b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677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9a21db9b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9a21db9b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44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427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51a045c94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51a045c94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410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181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200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6fc84f77b_0_16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6fc84f77b_0_16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15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6fc84f77b_0_16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6fc84f77b_0_16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6fc84f77b_0_16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6fc84f77b_0_16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86fc84f77b_0_17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86fc84f77b_0_17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9a21db9b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9a21db9b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31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066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475327" y="1597038"/>
            <a:ext cx="3096900" cy="14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4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594800" y="2881122"/>
            <a:ext cx="23361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967900" y="3465825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5400000">
            <a:off x="3217652" y="-3225000"/>
            <a:ext cx="176100" cy="662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774075" y="487775"/>
            <a:ext cx="3708000" cy="71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965150" y="2127100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1"/>
          </p:nvPr>
        </p:nvSpPr>
        <p:spPr>
          <a:xfrm>
            <a:off x="1045409" y="2421164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3"/>
          </p:nvPr>
        </p:nvSpPr>
        <p:spPr>
          <a:xfrm>
            <a:off x="3557444" y="2127100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4"/>
          </p:nvPr>
        </p:nvSpPr>
        <p:spPr>
          <a:xfrm>
            <a:off x="3637732" y="2421165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5"/>
          </p:nvPr>
        </p:nvSpPr>
        <p:spPr>
          <a:xfrm>
            <a:off x="6149800" y="2127100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6"/>
          </p:nvPr>
        </p:nvSpPr>
        <p:spPr>
          <a:xfrm>
            <a:off x="6230070" y="2421165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7"/>
          </p:nvPr>
        </p:nvSpPr>
        <p:spPr>
          <a:xfrm>
            <a:off x="965150" y="3691675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8"/>
          </p:nvPr>
        </p:nvSpPr>
        <p:spPr>
          <a:xfrm>
            <a:off x="1045409" y="3985737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 idx="9"/>
          </p:nvPr>
        </p:nvSpPr>
        <p:spPr>
          <a:xfrm>
            <a:off x="3557444" y="3691676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3"/>
          </p:nvPr>
        </p:nvSpPr>
        <p:spPr>
          <a:xfrm>
            <a:off x="3637732" y="3985738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14"/>
          </p:nvPr>
        </p:nvSpPr>
        <p:spPr>
          <a:xfrm>
            <a:off x="6149800" y="3691676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15"/>
          </p:nvPr>
        </p:nvSpPr>
        <p:spPr>
          <a:xfrm>
            <a:off x="6230070" y="3985738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8979125" y="0"/>
            <a:ext cx="176100" cy="44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-4909" y="711300"/>
            <a:ext cx="176100" cy="44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 idx="16" hasCustomPrompt="1"/>
          </p:nvPr>
        </p:nvSpPr>
        <p:spPr>
          <a:xfrm>
            <a:off x="1377256" y="1637603"/>
            <a:ext cx="1205400" cy="46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6"/>
          <p:cNvSpPr txBox="1">
            <a:spLocks noGrp="1"/>
          </p:cNvSpPr>
          <p:nvPr>
            <p:ph type="title" idx="17" hasCustomPrompt="1"/>
          </p:nvPr>
        </p:nvSpPr>
        <p:spPr>
          <a:xfrm>
            <a:off x="3969564" y="1637603"/>
            <a:ext cx="1205400" cy="46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 idx="18" hasCustomPrompt="1"/>
          </p:nvPr>
        </p:nvSpPr>
        <p:spPr>
          <a:xfrm>
            <a:off x="6561921" y="1637603"/>
            <a:ext cx="1205400" cy="46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6"/>
          <p:cNvSpPr txBox="1">
            <a:spLocks noGrp="1"/>
          </p:cNvSpPr>
          <p:nvPr>
            <p:ph type="title" idx="19" hasCustomPrompt="1"/>
          </p:nvPr>
        </p:nvSpPr>
        <p:spPr>
          <a:xfrm>
            <a:off x="1377256" y="3201075"/>
            <a:ext cx="1205400" cy="46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 idx="20" hasCustomPrompt="1"/>
          </p:nvPr>
        </p:nvSpPr>
        <p:spPr>
          <a:xfrm>
            <a:off x="3969564" y="3201076"/>
            <a:ext cx="1205400" cy="46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1" hasCustomPrompt="1"/>
          </p:nvPr>
        </p:nvSpPr>
        <p:spPr>
          <a:xfrm>
            <a:off x="6561921" y="3201076"/>
            <a:ext cx="1205400" cy="46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/>
          <p:nvPr/>
        </p:nvSpPr>
        <p:spPr>
          <a:xfrm>
            <a:off x="2029654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ctrTitle"/>
          </p:nvPr>
        </p:nvSpPr>
        <p:spPr>
          <a:xfrm>
            <a:off x="4572000" y="458525"/>
            <a:ext cx="39711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4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4572000" y="1371725"/>
            <a:ext cx="3971100" cy="12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4572000" y="3523675"/>
            <a:ext cx="39711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illustrations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0" y="-3300"/>
            <a:ext cx="176100" cy="13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"/>
          <p:cNvSpPr/>
          <p:nvPr/>
        </p:nvSpPr>
        <p:spPr>
          <a:xfrm rot="-5400000">
            <a:off x="8038800" y="4038300"/>
            <a:ext cx="176100" cy="203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_AND_TWO_COLUMNS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594800" y="2085635"/>
            <a:ext cx="38883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2"/>
          </p:nvPr>
        </p:nvSpPr>
        <p:spPr>
          <a:xfrm>
            <a:off x="4660850" y="2076350"/>
            <a:ext cx="38883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1197125" y="487775"/>
            <a:ext cx="6749700" cy="71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8967900" y="-3300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/>
          <p:nvPr/>
        </p:nvSpPr>
        <p:spPr>
          <a:xfrm rot="5400000">
            <a:off x="8219400" y="4218900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0" y="3470400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cripcion 1">
  <p:cSld name="CUSTOM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713225" y="487775"/>
            <a:ext cx="3858900" cy="117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599100" y="3251625"/>
            <a:ext cx="3085500" cy="8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2"/>
          </p:nvPr>
        </p:nvSpPr>
        <p:spPr>
          <a:xfrm>
            <a:off x="599100" y="2260025"/>
            <a:ext cx="3085500" cy="8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2" name="Google Shape;202;p27"/>
          <p:cNvSpPr/>
          <p:nvPr/>
        </p:nvSpPr>
        <p:spPr>
          <a:xfrm rot="5400000">
            <a:off x="2200175" y="2762775"/>
            <a:ext cx="176100" cy="457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cripcion 2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4572000" y="487775"/>
            <a:ext cx="3858900" cy="117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subTitle" idx="1"/>
          </p:nvPr>
        </p:nvSpPr>
        <p:spPr>
          <a:xfrm>
            <a:off x="5457475" y="3251625"/>
            <a:ext cx="3085500" cy="8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2"/>
          </p:nvPr>
        </p:nvSpPr>
        <p:spPr>
          <a:xfrm>
            <a:off x="5457475" y="2260025"/>
            <a:ext cx="3085500" cy="8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7" name="Google Shape;207;p28"/>
          <p:cNvSpPr/>
          <p:nvPr/>
        </p:nvSpPr>
        <p:spPr>
          <a:xfrm rot="5400000">
            <a:off x="6772050" y="2762775"/>
            <a:ext cx="176100" cy="457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725" y="3143200"/>
            <a:ext cx="26487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3225" y="3659845"/>
            <a:ext cx="2649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 rot="10800000">
            <a:off x="-1025" y="-4925"/>
            <a:ext cx="176100" cy="190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4489575" y="477750"/>
            <a:ext cx="176100" cy="915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2552600" y="487775"/>
            <a:ext cx="40368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/>
          <p:nvPr/>
        </p:nvSpPr>
        <p:spPr>
          <a:xfrm rot="10800000">
            <a:off x="8966100" y="2578725"/>
            <a:ext cx="176100" cy="25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rot="5400000">
            <a:off x="2198375" y="-2198550"/>
            <a:ext cx="176100" cy="457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054700" y="1749900"/>
            <a:ext cx="34785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5054800" y="2467200"/>
            <a:ext cx="34785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8967900" y="4570375"/>
            <a:ext cx="176100" cy="5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987075" y="975075"/>
            <a:ext cx="34437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rot="5400000">
            <a:off x="7913700" y="3908575"/>
            <a:ext cx="176100" cy="22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5431975" y="2247556"/>
            <a:ext cx="2553900" cy="20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 rot="5400000">
            <a:off x="7913700" y="-1054200"/>
            <a:ext cx="176100" cy="22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65025" y="487775"/>
            <a:ext cx="28122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 rot="10800000">
            <a:off x="896610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 rot="5400000">
            <a:off x="8162113" y="-798900"/>
            <a:ext cx="185700" cy="17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1670332" y="1776144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1670325" y="2052878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/>
          </p:nvPr>
        </p:nvSpPr>
        <p:spPr>
          <a:xfrm>
            <a:off x="5936077" y="1776144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5936074" y="2052878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 hasCustomPrompt="1"/>
          </p:nvPr>
        </p:nvSpPr>
        <p:spPr>
          <a:xfrm>
            <a:off x="672310" y="170360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5" hasCustomPrompt="1"/>
          </p:nvPr>
        </p:nvSpPr>
        <p:spPr>
          <a:xfrm>
            <a:off x="4941360" y="170360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6"/>
          </p:nvPr>
        </p:nvSpPr>
        <p:spPr>
          <a:xfrm>
            <a:off x="1670332" y="2832016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7"/>
          </p:nvPr>
        </p:nvSpPr>
        <p:spPr>
          <a:xfrm>
            <a:off x="1670325" y="3108751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8" hasCustomPrompt="1"/>
          </p:nvPr>
        </p:nvSpPr>
        <p:spPr>
          <a:xfrm>
            <a:off x="672310" y="2759475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9"/>
          </p:nvPr>
        </p:nvSpPr>
        <p:spPr>
          <a:xfrm>
            <a:off x="5936077" y="2832016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3"/>
          </p:nvPr>
        </p:nvSpPr>
        <p:spPr>
          <a:xfrm>
            <a:off x="5936074" y="3108751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4" hasCustomPrompt="1"/>
          </p:nvPr>
        </p:nvSpPr>
        <p:spPr>
          <a:xfrm>
            <a:off x="4941360" y="2759475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5"/>
          </p:nvPr>
        </p:nvSpPr>
        <p:spPr>
          <a:xfrm>
            <a:off x="1670332" y="3887887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6"/>
          </p:nvPr>
        </p:nvSpPr>
        <p:spPr>
          <a:xfrm>
            <a:off x="1670325" y="4164625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7" hasCustomPrompt="1"/>
          </p:nvPr>
        </p:nvSpPr>
        <p:spPr>
          <a:xfrm>
            <a:off x="672310" y="381535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8"/>
          </p:nvPr>
        </p:nvSpPr>
        <p:spPr>
          <a:xfrm>
            <a:off x="5936077" y="3887887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9"/>
          </p:nvPr>
        </p:nvSpPr>
        <p:spPr>
          <a:xfrm>
            <a:off x="5936074" y="4164625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41360" y="381535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1"/>
          </p:nvPr>
        </p:nvSpPr>
        <p:spPr>
          <a:xfrm>
            <a:off x="598022" y="485375"/>
            <a:ext cx="5483400" cy="7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/>
          <p:nvPr/>
        </p:nvSpPr>
        <p:spPr>
          <a:xfrm rot="5400000">
            <a:off x="4473625" y="475250"/>
            <a:ext cx="185700" cy="91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SECTION_TITLE_AND_DESCRIPTION_2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170425" y="2289399"/>
            <a:ext cx="32616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2"/>
          </p:nvPr>
        </p:nvSpPr>
        <p:spPr>
          <a:xfrm>
            <a:off x="4711850" y="2289399"/>
            <a:ext cx="32616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713250" y="2726738"/>
            <a:ext cx="3261600" cy="12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3"/>
          </p:nvPr>
        </p:nvSpPr>
        <p:spPr>
          <a:xfrm>
            <a:off x="5169074" y="2726740"/>
            <a:ext cx="3261600" cy="12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15"/>
          <p:cNvSpPr/>
          <p:nvPr/>
        </p:nvSpPr>
        <p:spPr>
          <a:xfrm rot="10800000">
            <a:off x="100" y="4350"/>
            <a:ext cx="176100" cy="141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4"/>
          </p:nvPr>
        </p:nvSpPr>
        <p:spPr>
          <a:xfrm>
            <a:off x="1603450" y="1190951"/>
            <a:ext cx="59352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8974600" y="1864800"/>
            <a:ext cx="176100" cy="141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 rot="5400000">
            <a:off x="4487350" y="475575"/>
            <a:ext cx="176100" cy="915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  <a:defRPr sz="30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2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projects/spring-boot" TargetMode="External"/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s://docs.npmjs.com/" TargetMode="External"/><Relationship Id="rId12" Type="http://schemas.openxmlformats.org/officeDocument/2006/relationships/hyperlink" Target="https://www.data.go.kr/data/15012005/openapi.do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li.vuejs.org/guide/" TargetMode="External"/><Relationship Id="rId11" Type="http://schemas.openxmlformats.org/officeDocument/2006/relationships/hyperlink" Target="https://developers.google.com/maps/documentation/javascript/overview(Google" TargetMode="External"/><Relationship Id="rId5" Type="http://schemas.openxmlformats.org/officeDocument/2006/relationships/hyperlink" Target="https://router.vuejs.org/kr/guide/" TargetMode="External"/><Relationship Id="rId10" Type="http://schemas.openxmlformats.org/officeDocument/2006/relationships/hyperlink" Target="https://bootstrap-vue.org/docs" TargetMode="External"/><Relationship Id="rId4" Type="http://schemas.openxmlformats.org/officeDocument/2006/relationships/hyperlink" Target="https://kr.vuejs.org/v2/guide/index.html" TargetMode="External"/><Relationship Id="rId9" Type="http://schemas.openxmlformats.org/officeDocument/2006/relationships/hyperlink" Target="https://vuex.vuejs.org/k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2"/>
          <p:cNvCxnSpPr/>
          <p:nvPr/>
        </p:nvCxnSpPr>
        <p:spPr>
          <a:xfrm rot="10800000">
            <a:off x="3636300" y="2930775"/>
            <a:ext cx="1871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" name="Google Shape;218;p32"/>
          <p:cNvPicPr preferRelativeResize="0"/>
          <p:nvPr/>
        </p:nvPicPr>
        <p:blipFill rotWithShape="1">
          <a:blip r:embed="rId3">
            <a:alphaModFix/>
          </a:blip>
          <a:srcRect t="3419" r="35475" b="3419"/>
          <a:stretch/>
        </p:blipFill>
        <p:spPr>
          <a:xfrm>
            <a:off x="0" y="714575"/>
            <a:ext cx="4572000" cy="371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>
            <a:spLocks noGrp="1"/>
          </p:cNvSpPr>
          <p:nvPr>
            <p:ph type="ctrTitle"/>
          </p:nvPr>
        </p:nvSpPr>
        <p:spPr>
          <a:xfrm>
            <a:off x="5162088" y="1597038"/>
            <a:ext cx="3096900" cy="14139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놀러와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 err="1">
                <a:latin typeface="+mj-ea"/>
                <a:ea typeface="+mj-ea"/>
              </a:rPr>
              <a:t>마이룸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20" name="Google Shape;220;p32"/>
          <p:cNvSpPr txBox="1">
            <a:spLocks noGrp="1"/>
          </p:cNvSpPr>
          <p:nvPr>
            <p:ph type="subTitle" idx="1"/>
          </p:nvPr>
        </p:nvSpPr>
        <p:spPr>
          <a:xfrm>
            <a:off x="5542486" y="2881122"/>
            <a:ext cx="2716502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SSAFY 4</a:t>
            </a:r>
            <a:r>
              <a:rPr lang="ko-KR" altLang="en-US" dirty="0"/>
              <a:t>기 광주</a:t>
            </a:r>
            <a:r>
              <a:rPr lang="en-US" altLang="ko-KR" dirty="0"/>
              <a:t>2</a:t>
            </a:r>
            <a:r>
              <a:rPr lang="ko-KR" altLang="en-US" dirty="0"/>
              <a:t>반 빈준호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SSAFY 4</a:t>
            </a:r>
            <a:r>
              <a:rPr lang="ko-KR" altLang="en-US" dirty="0"/>
              <a:t>기 광주</a:t>
            </a:r>
            <a:r>
              <a:rPr lang="en-US" altLang="ko-KR" dirty="0"/>
              <a:t>2</a:t>
            </a:r>
            <a:r>
              <a:rPr lang="ko-KR" altLang="en-US" dirty="0"/>
              <a:t>반 </a:t>
            </a:r>
            <a:r>
              <a:rPr lang="ko-KR" altLang="en-US" dirty="0" err="1"/>
              <a:t>한예림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type="title"/>
          </p:nvPr>
        </p:nvSpPr>
        <p:spPr>
          <a:xfrm>
            <a:off x="599100" y="487775"/>
            <a:ext cx="3858900" cy="11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LoginPage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A2A866-584D-49B1-B33C-B29BDD07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917" y="1077575"/>
            <a:ext cx="5488577" cy="3043966"/>
          </a:xfrm>
          <a:prstGeom prst="rect">
            <a:avLst/>
          </a:prstGeom>
        </p:spPr>
      </p:pic>
      <p:sp>
        <p:nvSpPr>
          <p:cNvPr id="6" name="Google Shape;453;p47">
            <a:extLst>
              <a:ext uri="{FF2B5EF4-FFF2-40B4-BE49-F238E27FC236}">
                <a16:creationId xmlns:a16="http://schemas.microsoft.com/office/drawing/2014/main" id="{39DEFDD3-45E9-42BD-986D-00AA81CE9D6A}"/>
              </a:ext>
            </a:extLst>
          </p:cNvPr>
          <p:cNvSpPr txBox="1">
            <a:spLocks/>
          </p:cNvSpPr>
          <p:nvPr/>
        </p:nvSpPr>
        <p:spPr>
          <a:xfrm>
            <a:off x="1435446" y="2622779"/>
            <a:ext cx="1191126" cy="54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r"/>
            <a:r>
              <a:rPr lang="en-US" dirty="0"/>
              <a:t>Modal </a:t>
            </a:r>
            <a:r>
              <a:rPr lang="ko-KR" altLang="en-US" dirty="0"/>
              <a:t>활용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3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type="title"/>
          </p:nvPr>
        </p:nvSpPr>
        <p:spPr>
          <a:xfrm>
            <a:off x="599100" y="487775"/>
            <a:ext cx="3858900" cy="11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RegisterPage</a:t>
            </a:r>
            <a:endParaRPr dirty="0"/>
          </a:p>
        </p:txBody>
      </p:sp>
      <p:sp>
        <p:nvSpPr>
          <p:cNvPr id="6" name="Google Shape;453;p47">
            <a:extLst>
              <a:ext uri="{FF2B5EF4-FFF2-40B4-BE49-F238E27FC236}">
                <a16:creationId xmlns:a16="http://schemas.microsoft.com/office/drawing/2014/main" id="{39DEFDD3-45E9-42BD-986D-00AA81CE9D6A}"/>
              </a:ext>
            </a:extLst>
          </p:cNvPr>
          <p:cNvSpPr txBox="1">
            <a:spLocks/>
          </p:cNvSpPr>
          <p:nvPr/>
        </p:nvSpPr>
        <p:spPr>
          <a:xfrm>
            <a:off x="1435445" y="2622779"/>
            <a:ext cx="1668701" cy="54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r"/>
            <a:r>
              <a:rPr lang="ko-KR" altLang="en-US" dirty="0"/>
              <a:t>회원가입 양식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6B8F81-9B35-487E-B43C-BF0C1961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838" y="866274"/>
            <a:ext cx="5600162" cy="36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9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type="title"/>
          </p:nvPr>
        </p:nvSpPr>
        <p:spPr>
          <a:xfrm>
            <a:off x="599100" y="487775"/>
            <a:ext cx="3858900" cy="11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MyPage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EE256F-B20B-43CA-92DE-0629F4A60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601579"/>
            <a:ext cx="5029200" cy="3771900"/>
          </a:xfrm>
          <a:prstGeom prst="rect">
            <a:avLst/>
          </a:prstGeom>
        </p:spPr>
      </p:pic>
      <p:sp>
        <p:nvSpPr>
          <p:cNvPr id="7" name="Google Shape;453;p47">
            <a:extLst>
              <a:ext uri="{FF2B5EF4-FFF2-40B4-BE49-F238E27FC236}">
                <a16:creationId xmlns:a16="http://schemas.microsoft.com/office/drawing/2014/main" id="{0EBC3190-94BD-47D7-AF20-487FE92A5F93}"/>
              </a:ext>
            </a:extLst>
          </p:cNvPr>
          <p:cNvSpPr txBox="1">
            <a:spLocks/>
          </p:cNvSpPr>
          <p:nvPr/>
        </p:nvSpPr>
        <p:spPr>
          <a:xfrm>
            <a:off x="1435445" y="2622779"/>
            <a:ext cx="1668701" cy="54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r"/>
            <a:r>
              <a:rPr lang="ko-KR" altLang="en-US" dirty="0"/>
              <a:t>내 정보 보기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60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type="title"/>
          </p:nvPr>
        </p:nvSpPr>
        <p:spPr>
          <a:xfrm>
            <a:off x="599100" y="487775"/>
            <a:ext cx="3858900" cy="11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MyPage_Delete</a:t>
            </a:r>
            <a:endParaRPr dirty="0"/>
          </a:p>
        </p:txBody>
      </p:sp>
      <p:sp>
        <p:nvSpPr>
          <p:cNvPr id="7" name="Google Shape;453;p47">
            <a:extLst>
              <a:ext uri="{FF2B5EF4-FFF2-40B4-BE49-F238E27FC236}">
                <a16:creationId xmlns:a16="http://schemas.microsoft.com/office/drawing/2014/main" id="{0EBC3190-94BD-47D7-AF20-487FE92A5F93}"/>
              </a:ext>
            </a:extLst>
          </p:cNvPr>
          <p:cNvSpPr txBox="1">
            <a:spLocks/>
          </p:cNvSpPr>
          <p:nvPr/>
        </p:nvSpPr>
        <p:spPr>
          <a:xfrm>
            <a:off x="1435445" y="2622779"/>
            <a:ext cx="1668701" cy="54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r"/>
            <a:r>
              <a:rPr lang="ko-KR" altLang="en-US" dirty="0"/>
              <a:t>회원탈퇴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99E4E-AA50-4414-B7CD-FD4C12661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7301"/>
            <a:ext cx="4427621" cy="414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8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>
            <a:spLocks noGrp="1"/>
          </p:cNvSpPr>
          <p:nvPr>
            <p:ph type="title"/>
          </p:nvPr>
        </p:nvSpPr>
        <p:spPr>
          <a:xfrm>
            <a:off x="4684075" y="487775"/>
            <a:ext cx="3858900" cy="117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방 찾기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53" name="Google Shape;453;p47"/>
          <p:cNvSpPr txBox="1">
            <a:spLocks noGrp="1"/>
          </p:cNvSpPr>
          <p:nvPr>
            <p:ph type="subTitle" idx="2"/>
          </p:nvPr>
        </p:nvSpPr>
        <p:spPr>
          <a:xfrm>
            <a:off x="5070774" y="2260025"/>
            <a:ext cx="2136141" cy="8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구글 지도 검색</a:t>
            </a:r>
            <a:endParaRPr dirty="0"/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6254C0E7-4F69-4A2C-890E-763411E55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8" y="866273"/>
            <a:ext cx="4597327" cy="3076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>
            <a:spLocks noGrp="1"/>
          </p:cNvSpPr>
          <p:nvPr>
            <p:ph type="title"/>
          </p:nvPr>
        </p:nvSpPr>
        <p:spPr>
          <a:xfrm>
            <a:off x="4684075" y="487775"/>
            <a:ext cx="3858900" cy="117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관심목록 등록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53" name="Google Shape;453;p47"/>
          <p:cNvSpPr txBox="1">
            <a:spLocks noGrp="1"/>
          </p:cNvSpPr>
          <p:nvPr>
            <p:ph type="subTitle" idx="2"/>
          </p:nvPr>
        </p:nvSpPr>
        <p:spPr>
          <a:xfrm>
            <a:off x="5070774" y="2260025"/>
            <a:ext cx="2136141" cy="8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관심 주기</a:t>
            </a:r>
            <a:endParaRPr dirty="0"/>
          </a:p>
        </p:txBody>
      </p: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8DB3CC90-355D-4DB0-BA91-A5B197E24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4" y="842211"/>
            <a:ext cx="4422986" cy="32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0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>
            <a:spLocks noGrp="1"/>
          </p:cNvSpPr>
          <p:nvPr>
            <p:ph type="title"/>
          </p:nvPr>
        </p:nvSpPr>
        <p:spPr>
          <a:xfrm>
            <a:off x="4684075" y="487775"/>
            <a:ext cx="3858900" cy="117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관심 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53" name="Google Shape;453;p47"/>
          <p:cNvSpPr txBox="1">
            <a:spLocks noGrp="1"/>
          </p:cNvSpPr>
          <p:nvPr>
            <p:ph type="subTitle" idx="2"/>
          </p:nvPr>
        </p:nvSpPr>
        <p:spPr>
          <a:xfrm>
            <a:off x="5070774" y="2260025"/>
            <a:ext cx="2136141" cy="8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관심 준 매물들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88E1B1-A80B-4969-9C3C-FA10E77AC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7131"/>
            <a:ext cx="4572001" cy="224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3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>
            <a:spLocks noGrp="1"/>
          </p:cNvSpPr>
          <p:nvPr>
            <p:ph type="title"/>
          </p:nvPr>
        </p:nvSpPr>
        <p:spPr>
          <a:xfrm>
            <a:off x="4684075" y="487775"/>
            <a:ext cx="3858900" cy="117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맛집 지도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53" name="Google Shape;453;p47"/>
          <p:cNvSpPr txBox="1">
            <a:spLocks noGrp="1"/>
          </p:cNvSpPr>
          <p:nvPr>
            <p:ph type="subTitle" idx="2"/>
          </p:nvPr>
        </p:nvSpPr>
        <p:spPr>
          <a:xfrm>
            <a:off x="5070774" y="2260025"/>
            <a:ext cx="2136141" cy="8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맛집 검색 및 리뷰</a:t>
            </a:r>
            <a:endParaRPr dirty="0"/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DAF1D34C-E22B-4FF4-A489-6E01C93C0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83" y="430129"/>
            <a:ext cx="3627644" cy="42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5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713725" y="3143200"/>
            <a:ext cx="26487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구현 기능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1"/>
          </p:nvPr>
        </p:nvSpPr>
        <p:spPr>
          <a:xfrm>
            <a:off x="713225" y="3659845"/>
            <a:ext cx="2649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개발 구현 내용</a:t>
            </a:r>
            <a:endParaRPr dirty="0"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F43B97-19E6-4FD2-9CD2-F1A4DEDBA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817" y="262690"/>
            <a:ext cx="3984458" cy="39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6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4987075" y="975075"/>
            <a:ext cx="34437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계정관리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73" name="Google Shape;273;p37"/>
          <p:cNvSpPr txBox="1">
            <a:spLocks noGrp="1"/>
          </p:cNvSpPr>
          <p:nvPr>
            <p:ph type="subTitle" idx="1"/>
          </p:nvPr>
        </p:nvSpPr>
        <p:spPr>
          <a:xfrm>
            <a:off x="5431974" y="2247556"/>
            <a:ext cx="2683325" cy="20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altLang="ko-KR" dirty="0"/>
              <a:t>Login</a:t>
            </a:r>
            <a:r>
              <a:rPr lang="ko-KR" altLang="en-US" dirty="0"/>
              <a:t> </a:t>
            </a:r>
            <a:r>
              <a:rPr lang="en-US" altLang="ko-KR" dirty="0"/>
              <a:t>/ Logout</a:t>
            </a:r>
            <a:r>
              <a:rPr lang="ko-KR" altLang="en-US" dirty="0"/>
              <a:t> </a:t>
            </a:r>
            <a:r>
              <a:rPr lang="en-US" altLang="ko-KR" dirty="0"/>
              <a:t>/ Register</a:t>
            </a:r>
            <a:r>
              <a:rPr lang="ko-KR" altLang="en-US" dirty="0"/>
              <a:t> </a:t>
            </a:r>
            <a:r>
              <a:rPr lang="en-US" altLang="ko-KR" dirty="0"/>
              <a:t>/ Modify</a:t>
            </a:r>
            <a:r>
              <a:rPr lang="ko-KR" altLang="en-US" dirty="0"/>
              <a:t> </a:t>
            </a:r>
            <a:r>
              <a:rPr lang="en-US" altLang="ko-KR" dirty="0"/>
              <a:t>/ Delete </a:t>
            </a:r>
            <a:r>
              <a:rPr lang="ko-KR" altLang="en-US" dirty="0"/>
              <a:t>완벽구현</a:t>
            </a:r>
            <a:endParaRPr lang="en-US" altLang="ko-KR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altLang="ko-KR" dirty="0"/>
              <a:t>B-</a:t>
            </a:r>
            <a:r>
              <a:rPr lang="en-US" dirty="0"/>
              <a:t>Modal</a:t>
            </a:r>
            <a:r>
              <a:rPr lang="ko-KR" altLang="en-US" dirty="0"/>
              <a:t>을 활용</a:t>
            </a:r>
            <a:endParaRPr lang="en-US" dirty="0"/>
          </a:p>
          <a:p>
            <a:pPr marL="457200" lvl="0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 dirty="0"/>
              <a:t>Store</a:t>
            </a:r>
            <a:r>
              <a:rPr lang="ko-KR" altLang="en-US" dirty="0"/>
              <a:t>의 </a:t>
            </a:r>
            <a:r>
              <a:rPr lang="en-US" altLang="ko-KR" dirty="0"/>
              <a:t>Index.js</a:t>
            </a:r>
            <a:r>
              <a:rPr lang="ko-KR" altLang="en-US" dirty="0"/>
              <a:t>에</a:t>
            </a:r>
            <a:r>
              <a:rPr lang="en-US" altLang="ko-KR" dirty="0"/>
              <a:t> Token</a:t>
            </a:r>
            <a:r>
              <a:rPr lang="ko-KR" altLang="en-US" dirty="0"/>
              <a:t>으로 저장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9BE179-A5B6-4E43-BA74-00175DAF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1" y="1062457"/>
            <a:ext cx="4939634" cy="27395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 idx="21"/>
          </p:nvPr>
        </p:nvSpPr>
        <p:spPr>
          <a:xfrm>
            <a:off x="598022" y="493337"/>
            <a:ext cx="5483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목차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title" idx="4"/>
          </p:nvPr>
        </p:nvSpPr>
        <p:spPr>
          <a:xfrm>
            <a:off x="824710" y="155120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1670332" y="1623744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개요</a:t>
            </a:r>
            <a:endParaRPr dirty="0"/>
          </a:p>
        </p:txBody>
      </p:sp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1670325" y="1900478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왜 만들었을까</a:t>
            </a:r>
            <a:endParaRPr dirty="0"/>
          </a:p>
        </p:txBody>
      </p:sp>
      <p:sp>
        <p:nvSpPr>
          <p:cNvPr id="235" name="Google Shape;235;p34"/>
          <p:cNvSpPr txBox="1">
            <a:spLocks noGrp="1"/>
          </p:cNvSpPr>
          <p:nvPr>
            <p:ph type="title" idx="2"/>
          </p:nvPr>
        </p:nvSpPr>
        <p:spPr>
          <a:xfrm>
            <a:off x="5936077" y="1623744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구현 기능</a:t>
            </a:r>
            <a:endParaRPr dirty="0"/>
          </a:p>
        </p:txBody>
      </p:sp>
      <p:sp>
        <p:nvSpPr>
          <p:cNvPr id="236" name="Google Shape;236;p34"/>
          <p:cNvSpPr txBox="1">
            <a:spLocks noGrp="1"/>
          </p:cNvSpPr>
          <p:nvPr>
            <p:ph type="subTitle" idx="3"/>
          </p:nvPr>
        </p:nvSpPr>
        <p:spPr>
          <a:xfrm>
            <a:off x="5936074" y="1900478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무엇을 만들었을까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 idx="5"/>
          </p:nvPr>
        </p:nvSpPr>
        <p:spPr>
          <a:xfrm>
            <a:off x="5093760" y="155120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title" idx="6"/>
          </p:nvPr>
        </p:nvSpPr>
        <p:spPr>
          <a:xfrm>
            <a:off x="1670332" y="2679616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사용 기술</a:t>
            </a:r>
            <a:endParaRPr dirty="0"/>
          </a:p>
        </p:txBody>
      </p:sp>
      <p:sp>
        <p:nvSpPr>
          <p:cNvPr id="239" name="Google Shape;239;p34"/>
          <p:cNvSpPr txBox="1">
            <a:spLocks noGrp="1"/>
          </p:cNvSpPr>
          <p:nvPr>
            <p:ph type="subTitle" idx="7"/>
          </p:nvPr>
        </p:nvSpPr>
        <p:spPr>
          <a:xfrm>
            <a:off x="1670325" y="2956351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무엇을 썼을까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title" idx="8"/>
          </p:nvPr>
        </p:nvSpPr>
        <p:spPr>
          <a:xfrm>
            <a:off x="824710" y="2607075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1" name="Google Shape;241;p34"/>
          <p:cNvSpPr txBox="1">
            <a:spLocks noGrp="1"/>
          </p:cNvSpPr>
          <p:nvPr>
            <p:ph type="title" idx="9"/>
          </p:nvPr>
        </p:nvSpPr>
        <p:spPr>
          <a:xfrm>
            <a:off x="5936077" y="2679616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차별점</a:t>
            </a:r>
            <a:endParaRPr dirty="0"/>
          </a:p>
        </p:txBody>
      </p:sp>
      <p:sp>
        <p:nvSpPr>
          <p:cNvPr id="242" name="Google Shape;242;p34"/>
          <p:cNvSpPr txBox="1">
            <a:spLocks noGrp="1"/>
          </p:cNvSpPr>
          <p:nvPr>
            <p:ph type="subTitle" idx="13"/>
          </p:nvPr>
        </p:nvSpPr>
        <p:spPr>
          <a:xfrm>
            <a:off x="5936074" y="2956351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어떤 장점이 있을까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34"/>
          <p:cNvSpPr txBox="1">
            <a:spLocks noGrp="1"/>
          </p:cNvSpPr>
          <p:nvPr>
            <p:ph type="title" idx="14"/>
          </p:nvPr>
        </p:nvSpPr>
        <p:spPr>
          <a:xfrm>
            <a:off x="5093760" y="2607075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 idx="15"/>
          </p:nvPr>
        </p:nvSpPr>
        <p:spPr>
          <a:xfrm>
            <a:off x="1670332" y="3735487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디자인</a:t>
            </a:r>
            <a:endParaRPr dirty="0"/>
          </a:p>
        </p:txBody>
      </p:sp>
      <p:sp>
        <p:nvSpPr>
          <p:cNvPr id="245" name="Google Shape;245;p34"/>
          <p:cNvSpPr txBox="1">
            <a:spLocks noGrp="1"/>
          </p:cNvSpPr>
          <p:nvPr>
            <p:ph type="subTitle" idx="16"/>
          </p:nvPr>
        </p:nvSpPr>
        <p:spPr>
          <a:xfrm>
            <a:off x="1670325" y="4012225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어떻게 생겼을까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34"/>
          <p:cNvSpPr txBox="1">
            <a:spLocks noGrp="1"/>
          </p:cNvSpPr>
          <p:nvPr>
            <p:ph type="title" idx="17"/>
          </p:nvPr>
        </p:nvSpPr>
        <p:spPr>
          <a:xfrm>
            <a:off x="824710" y="366295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18"/>
          </p:nvPr>
        </p:nvSpPr>
        <p:spPr>
          <a:xfrm>
            <a:off x="5936077" y="3735487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느낀 점</a:t>
            </a:r>
            <a:endParaRPr dirty="0"/>
          </a:p>
        </p:txBody>
      </p:sp>
      <p:sp>
        <p:nvSpPr>
          <p:cNvPr id="248" name="Google Shape;248;p34"/>
          <p:cNvSpPr txBox="1">
            <a:spLocks noGrp="1"/>
          </p:cNvSpPr>
          <p:nvPr>
            <p:ph type="subTitle" idx="19"/>
          </p:nvPr>
        </p:nvSpPr>
        <p:spPr>
          <a:xfrm>
            <a:off x="5936074" y="4012225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뭘 더 추가할까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34"/>
          <p:cNvSpPr txBox="1">
            <a:spLocks noGrp="1"/>
          </p:cNvSpPr>
          <p:nvPr>
            <p:ph type="title" idx="20"/>
          </p:nvPr>
        </p:nvSpPr>
        <p:spPr>
          <a:xfrm>
            <a:off x="5093760" y="366295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4987075" y="975075"/>
            <a:ext cx="34437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매물 찾기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73" name="Google Shape;273;p37"/>
          <p:cNvSpPr txBox="1">
            <a:spLocks noGrp="1"/>
          </p:cNvSpPr>
          <p:nvPr>
            <p:ph type="subTitle" idx="1"/>
          </p:nvPr>
        </p:nvSpPr>
        <p:spPr>
          <a:xfrm>
            <a:off x="5431975" y="2247556"/>
            <a:ext cx="2553900" cy="20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시 </a:t>
            </a:r>
            <a:r>
              <a:rPr lang="en-US" altLang="ko-KR" dirty="0"/>
              <a:t>/ </a:t>
            </a:r>
            <a:r>
              <a:rPr lang="ko-KR" altLang="en-US" dirty="0"/>
              <a:t>구 를 이용한 아파트 검색 및</a:t>
            </a:r>
            <a:r>
              <a:rPr lang="en-US" altLang="ko-KR" dirty="0"/>
              <a:t> </a:t>
            </a:r>
            <a:r>
              <a:rPr lang="ko-KR" altLang="en-US" dirty="0"/>
              <a:t>상세 매물 검색</a:t>
            </a:r>
            <a:endParaRPr lang="en-US" altLang="ko-KR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관심지역 지정가능</a:t>
            </a:r>
            <a:r>
              <a:rPr lang="en-US" altLang="ko-KR" dirty="0"/>
              <a:t> 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관심지역만 모아 볼 수 있음 </a:t>
            </a:r>
            <a:r>
              <a:rPr lang="en-US" altLang="ko-KR" dirty="0"/>
              <a:t>/ </a:t>
            </a:r>
            <a:r>
              <a:rPr lang="ko-KR" altLang="en-US" dirty="0"/>
              <a:t>삭제가능</a:t>
            </a:r>
            <a:endParaRPr lang="en-US" altLang="ko-KR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Google Map API</a:t>
            </a:r>
            <a:r>
              <a:rPr lang="ko-KR" altLang="en-US" dirty="0"/>
              <a:t>사용</a:t>
            </a:r>
            <a:endParaRPr dirty="0"/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632FD75B-1509-4DD6-953C-556AF06F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8250"/>
            <a:ext cx="4572000" cy="25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4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4987075" y="975075"/>
            <a:ext cx="34437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먹거리 검색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73" name="Google Shape;273;p37"/>
          <p:cNvSpPr txBox="1">
            <a:spLocks noGrp="1"/>
          </p:cNvSpPr>
          <p:nvPr>
            <p:ph type="subTitle" idx="1"/>
          </p:nvPr>
        </p:nvSpPr>
        <p:spPr>
          <a:xfrm>
            <a:off x="5431975" y="2247556"/>
            <a:ext cx="2553900" cy="20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지역을 기반으로 맛집 검색 가능</a:t>
            </a:r>
            <a:endParaRPr lang="en-US" altLang="ko-KR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공공데이터 </a:t>
            </a:r>
            <a:r>
              <a:rPr lang="en-US" altLang="ko-KR" dirty="0"/>
              <a:t>API</a:t>
            </a:r>
            <a:r>
              <a:rPr lang="ko-KR" altLang="en-US" dirty="0"/>
              <a:t>를 활용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ko-KR" altLang="en-US" dirty="0"/>
              <a:t>가게 별 리뷰를 볼 수 있음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F53E110-9EFC-4F84-8874-54258E42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53" y="543953"/>
            <a:ext cx="4031573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7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713725" y="3143200"/>
            <a:ext cx="26487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차별점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1"/>
          </p:nvPr>
        </p:nvSpPr>
        <p:spPr>
          <a:xfrm>
            <a:off x="713225" y="3659845"/>
            <a:ext cx="2649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/>
              <a:t>차별점</a:t>
            </a:r>
            <a:r>
              <a:rPr lang="ko-KR" altLang="en-US" dirty="0"/>
              <a:t> 및 장점</a:t>
            </a:r>
            <a:endParaRPr dirty="0"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A63FD0-5F9A-4615-8903-0E1AF9AF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817" y="262690"/>
            <a:ext cx="3984458" cy="39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29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0" name="Google Shape;370;p43"/>
          <p:cNvCxnSpPr/>
          <p:nvPr/>
        </p:nvCxnSpPr>
        <p:spPr>
          <a:xfrm>
            <a:off x="713728" y="713725"/>
            <a:ext cx="0" cy="4450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4571875" y="487775"/>
            <a:ext cx="3971100" cy="71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차별점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title" idx="4294967295"/>
          </p:nvPr>
        </p:nvSpPr>
        <p:spPr>
          <a:xfrm>
            <a:off x="1296743" y="855500"/>
            <a:ext cx="20388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</a:t>
            </a:r>
            <a:endParaRPr sz="2000" dirty="0"/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4294967295"/>
          </p:nvPr>
        </p:nvSpPr>
        <p:spPr>
          <a:xfrm>
            <a:off x="1296742" y="1166901"/>
            <a:ext cx="2510151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dirty="0"/>
              <a:t>기존 부동산 웹과는 달리 맛집 검색 가능</a:t>
            </a:r>
            <a:endParaRPr sz="1600" dirty="0"/>
          </a:p>
        </p:txBody>
      </p:sp>
      <p:sp>
        <p:nvSpPr>
          <p:cNvPr id="374" name="Google Shape;374;p43"/>
          <p:cNvSpPr txBox="1">
            <a:spLocks noGrp="1"/>
          </p:cNvSpPr>
          <p:nvPr>
            <p:ph type="title" idx="4294967295"/>
          </p:nvPr>
        </p:nvSpPr>
        <p:spPr>
          <a:xfrm>
            <a:off x="1296743" y="2841659"/>
            <a:ext cx="20388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3</a:t>
            </a:r>
            <a:endParaRPr sz="2000" dirty="0"/>
          </a:p>
        </p:txBody>
      </p:sp>
      <p:sp>
        <p:nvSpPr>
          <p:cNvPr id="375" name="Google Shape;375;p43"/>
          <p:cNvSpPr txBox="1">
            <a:spLocks noGrp="1"/>
          </p:cNvSpPr>
          <p:nvPr>
            <p:ph type="subTitle" idx="4294967295"/>
          </p:nvPr>
        </p:nvSpPr>
        <p:spPr>
          <a:xfrm>
            <a:off x="1296742" y="3153071"/>
            <a:ext cx="2189397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dirty="0"/>
              <a:t>간단한 로그인 및 구성</a:t>
            </a:r>
            <a:endParaRPr sz="1600" dirty="0"/>
          </a:p>
        </p:txBody>
      </p:sp>
      <p:sp>
        <p:nvSpPr>
          <p:cNvPr id="376" name="Google Shape;376;p43"/>
          <p:cNvSpPr txBox="1">
            <a:spLocks noGrp="1"/>
          </p:cNvSpPr>
          <p:nvPr>
            <p:ph type="title" idx="4294967295"/>
          </p:nvPr>
        </p:nvSpPr>
        <p:spPr>
          <a:xfrm>
            <a:off x="1296762" y="1848575"/>
            <a:ext cx="20388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2</a:t>
            </a:r>
            <a:endParaRPr sz="2000" dirty="0"/>
          </a:p>
        </p:txBody>
      </p:sp>
      <p:sp>
        <p:nvSpPr>
          <p:cNvPr id="377" name="Google Shape;377;p43"/>
          <p:cNvSpPr txBox="1">
            <a:spLocks noGrp="1"/>
          </p:cNvSpPr>
          <p:nvPr>
            <p:ph type="subTitle" idx="4294967295"/>
          </p:nvPr>
        </p:nvSpPr>
        <p:spPr>
          <a:xfrm>
            <a:off x="1296767" y="2159984"/>
            <a:ext cx="2739451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Single Page Web</a:t>
            </a:r>
            <a:r>
              <a:rPr lang="ko-KR" altLang="en-US" sz="1600" dirty="0"/>
              <a:t>의 구성으로 빠른 속도</a:t>
            </a:r>
            <a:endParaRPr lang="en-US" sz="1600" dirty="0"/>
          </a:p>
        </p:txBody>
      </p:sp>
      <p:sp>
        <p:nvSpPr>
          <p:cNvPr id="378" name="Google Shape;378;p43"/>
          <p:cNvSpPr txBox="1">
            <a:spLocks noGrp="1"/>
          </p:cNvSpPr>
          <p:nvPr>
            <p:ph type="title" idx="4294967295"/>
          </p:nvPr>
        </p:nvSpPr>
        <p:spPr>
          <a:xfrm>
            <a:off x="1296762" y="3834746"/>
            <a:ext cx="20388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4</a:t>
            </a:r>
            <a:endParaRPr sz="2000" dirty="0"/>
          </a:p>
        </p:txBody>
      </p:sp>
      <p:sp>
        <p:nvSpPr>
          <p:cNvPr id="379" name="Google Shape;379;p43"/>
          <p:cNvSpPr txBox="1">
            <a:spLocks noGrp="1"/>
          </p:cNvSpPr>
          <p:nvPr>
            <p:ph type="subTitle" idx="4294967295"/>
          </p:nvPr>
        </p:nvSpPr>
        <p:spPr>
          <a:xfrm>
            <a:off x="1296767" y="4146150"/>
            <a:ext cx="2803737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dirty="0"/>
              <a:t>심플하고 </a:t>
            </a:r>
            <a:r>
              <a:rPr lang="ko-KR" altLang="en-US" sz="1600" dirty="0" err="1"/>
              <a:t>직관성</a:t>
            </a:r>
            <a:r>
              <a:rPr lang="ko-KR" altLang="en-US" sz="1600" dirty="0"/>
              <a:t> 높은 디자인</a:t>
            </a:r>
            <a:endParaRPr sz="1600" dirty="0"/>
          </a:p>
        </p:txBody>
      </p:sp>
      <p:cxnSp>
        <p:nvCxnSpPr>
          <p:cNvPr id="380" name="Google Shape;380;p43"/>
          <p:cNvCxnSpPr/>
          <p:nvPr/>
        </p:nvCxnSpPr>
        <p:spPr>
          <a:xfrm rot="10800000">
            <a:off x="940681" y="3971250"/>
            <a:ext cx="0" cy="44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43"/>
          <p:cNvCxnSpPr/>
          <p:nvPr/>
        </p:nvCxnSpPr>
        <p:spPr>
          <a:xfrm rot="10800000">
            <a:off x="940681" y="2978166"/>
            <a:ext cx="0" cy="44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43"/>
          <p:cNvCxnSpPr/>
          <p:nvPr/>
        </p:nvCxnSpPr>
        <p:spPr>
          <a:xfrm rot="10800000">
            <a:off x="940681" y="1985083"/>
            <a:ext cx="0" cy="44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43"/>
          <p:cNvCxnSpPr/>
          <p:nvPr/>
        </p:nvCxnSpPr>
        <p:spPr>
          <a:xfrm rot="10800000">
            <a:off x="940681" y="992000"/>
            <a:ext cx="0" cy="44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44BE63E-A456-4C89-9AEA-966F8CA88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687" y="1260296"/>
            <a:ext cx="3387884" cy="339542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713725" y="3143200"/>
            <a:ext cx="26487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느낀점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1"/>
          </p:nvPr>
        </p:nvSpPr>
        <p:spPr>
          <a:xfrm>
            <a:off x="713225" y="3659845"/>
            <a:ext cx="2649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개발 그 후 이야기</a:t>
            </a:r>
            <a:endParaRPr dirty="0"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1F31B4-CC59-484B-92A8-5352F7FB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960" y="1655599"/>
            <a:ext cx="5825040" cy="26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00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1170425" y="2136999"/>
            <a:ext cx="3261600" cy="439500"/>
          </a:xfrm>
          <a:prstGeom prst="rect">
            <a:avLst/>
          </a:prstGeom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한예림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subTitle" idx="1"/>
          </p:nvPr>
        </p:nvSpPr>
        <p:spPr>
          <a:xfrm>
            <a:off x="1170450" y="2574338"/>
            <a:ext cx="3261600" cy="12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처음에는 </a:t>
            </a:r>
            <a:r>
              <a:rPr lang="en-US" altLang="ko-KR" dirty="0"/>
              <a:t>Vue</a:t>
            </a:r>
            <a:r>
              <a:rPr lang="ko-KR" altLang="en-US" dirty="0"/>
              <a:t>가 많이 어려웠는데 하다 보니 익숙해진 것 같다</a:t>
            </a:r>
            <a:r>
              <a:rPr lang="en-US" altLang="ko-KR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좀 더 많은 기능을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구현하지 못해서 아쉽다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80" name="Google Shape;280;p38"/>
          <p:cNvSpPr txBox="1">
            <a:spLocks noGrp="1"/>
          </p:cNvSpPr>
          <p:nvPr>
            <p:ph type="title" idx="2"/>
          </p:nvPr>
        </p:nvSpPr>
        <p:spPr>
          <a:xfrm>
            <a:off x="4711850" y="2136999"/>
            <a:ext cx="3261600" cy="439500"/>
          </a:xfrm>
          <a:prstGeom prst="rect">
            <a:avLst/>
          </a:prstGeom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빈준호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1" name="Google Shape;281;p38"/>
          <p:cNvSpPr txBox="1">
            <a:spLocks noGrp="1"/>
          </p:cNvSpPr>
          <p:nvPr>
            <p:ph type="subTitle" idx="3"/>
          </p:nvPr>
        </p:nvSpPr>
        <p:spPr>
          <a:xfrm>
            <a:off x="4711874" y="2574340"/>
            <a:ext cx="3261600" cy="12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Vue</a:t>
            </a:r>
            <a:r>
              <a:rPr lang="ko-KR" altLang="en-US" dirty="0"/>
              <a:t>를 활용해</a:t>
            </a:r>
            <a:r>
              <a:rPr lang="en-US" altLang="ko-KR" dirty="0"/>
              <a:t> PJT</a:t>
            </a:r>
            <a:r>
              <a:rPr lang="ko-KR" altLang="en-US" dirty="0"/>
              <a:t>를 진행하며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발전하는 실력을 보며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많은 자신감을 느끼게 되었다</a:t>
            </a:r>
            <a:r>
              <a:rPr lang="en-US" altLang="ko-KR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개발 기간이 짧아 아쉽다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82" name="Google Shape;282;p38"/>
          <p:cNvSpPr txBox="1">
            <a:spLocks noGrp="1"/>
          </p:cNvSpPr>
          <p:nvPr>
            <p:ph type="title" idx="4"/>
          </p:nvPr>
        </p:nvSpPr>
        <p:spPr>
          <a:xfrm>
            <a:off x="1603450" y="492648"/>
            <a:ext cx="59352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FEELING</a:t>
            </a:r>
            <a:endParaRPr dirty="0"/>
          </a:p>
        </p:txBody>
      </p:sp>
      <p:cxnSp>
        <p:nvCxnSpPr>
          <p:cNvPr id="283" name="Google Shape;283;p38"/>
          <p:cNvCxnSpPr/>
          <p:nvPr/>
        </p:nvCxnSpPr>
        <p:spPr>
          <a:xfrm>
            <a:off x="4566750" y="2199725"/>
            <a:ext cx="0" cy="1704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1"/>
          <p:cNvSpPr txBox="1">
            <a:spLocks noGrp="1"/>
          </p:cNvSpPr>
          <p:nvPr>
            <p:ph type="subTitle" idx="1"/>
          </p:nvPr>
        </p:nvSpPr>
        <p:spPr>
          <a:xfrm>
            <a:off x="4572000" y="1371725"/>
            <a:ext cx="3971100" cy="12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958" name="Google Shape;958;p61"/>
          <p:cNvSpPr txBox="1"/>
          <p:nvPr/>
        </p:nvSpPr>
        <p:spPr>
          <a:xfrm>
            <a:off x="4572000" y="4149748"/>
            <a:ext cx="3971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2020.11.26</a:t>
            </a:r>
            <a:endParaRPr sz="12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959" name="Google Shape;959;p61"/>
          <p:cNvGrpSpPr/>
          <p:nvPr/>
        </p:nvGrpSpPr>
        <p:grpSpPr>
          <a:xfrm>
            <a:off x="6732451" y="2877981"/>
            <a:ext cx="321612" cy="321651"/>
            <a:chOff x="1379798" y="1723250"/>
            <a:chExt cx="397887" cy="397887"/>
          </a:xfrm>
        </p:grpSpPr>
        <p:sp>
          <p:nvSpPr>
            <p:cNvPr id="960" name="Google Shape;960;p61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1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1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1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61"/>
          <p:cNvGrpSpPr/>
          <p:nvPr/>
        </p:nvGrpSpPr>
        <p:grpSpPr>
          <a:xfrm>
            <a:off x="5387448" y="2877981"/>
            <a:ext cx="321629" cy="321651"/>
            <a:chOff x="266768" y="1721375"/>
            <a:chExt cx="397907" cy="397887"/>
          </a:xfrm>
        </p:grpSpPr>
        <p:sp>
          <p:nvSpPr>
            <p:cNvPr id="965" name="Google Shape;965;p61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1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61"/>
          <p:cNvGrpSpPr/>
          <p:nvPr/>
        </p:nvGrpSpPr>
        <p:grpSpPr>
          <a:xfrm>
            <a:off x="6059960" y="2877981"/>
            <a:ext cx="321595" cy="321651"/>
            <a:chOff x="864491" y="1723250"/>
            <a:chExt cx="397866" cy="397887"/>
          </a:xfrm>
        </p:grpSpPr>
        <p:sp>
          <p:nvSpPr>
            <p:cNvPr id="968" name="Google Shape;968;p6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1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61"/>
          <p:cNvSpPr/>
          <p:nvPr/>
        </p:nvSpPr>
        <p:spPr>
          <a:xfrm>
            <a:off x="7404962" y="2907185"/>
            <a:ext cx="322684" cy="263144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1"/>
          <p:cNvSpPr txBox="1">
            <a:spLocks noGrp="1"/>
          </p:cNvSpPr>
          <p:nvPr>
            <p:ph type="ctrTitle"/>
          </p:nvPr>
        </p:nvSpPr>
        <p:spPr>
          <a:xfrm>
            <a:off x="4572000" y="458525"/>
            <a:ext cx="3971100" cy="9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E8AAE-0508-46BE-8E94-C6E1CEA01E36}"/>
              </a:ext>
            </a:extLst>
          </p:cNvPr>
          <p:cNvSpPr txBox="1"/>
          <p:nvPr/>
        </p:nvSpPr>
        <p:spPr>
          <a:xfrm>
            <a:off x="4572000" y="3414713"/>
            <a:ext cx="4236244" cy="7643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D05D514B-1895-491C-8C66-04D1FF964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1" y="648706"/>
            <a:ext cx="3248478" cy="328658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3"/>
          <p:cNvSpPr txBox="1">
            <a:spLocks noGrp="1"/>
          </p:cNvSpPr>
          <p:nvPr>
            <p:ph type="body" idx="1"/>
          </p:nvPr>
        </p:nvSpPr>
        <p:spPr>
          <a:xfrm>
            <a:off x="594800" y="1947931"/>
            <a:ext cx="38883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3"/>
                </a:solidFill>
                <a:latin typeface="Lexend Giga"/>
                <a:ea typeface="Lexend Giga"/>
                <a:cs typeface="Lexend Giga"/>
                <a:sym typeface="Lexend Giga"/>
              </a:rPr>
              <a:t>SITE</a:t>
            </a:r>
            <a:r>
              <a:rPr lang="en" sz="1500" b="1" dirty="0">
                <a:solidFill>
                  <a:schemeClr val="accent3"/>
                </a:solidFill>
                <a:latin typeface="Lexend Giga"/>
                <a:ea typeface="Lexend Giga"/>
                <a:cs typeface="Lexend Giga"/>
                <a:sym typeface="Lexend Giga"/>
              </a:rPr>
              <a:t>S:</a:t>
            </a:r>
            <a:endParaRPr sz="1500" b="1" dirty="0">
              <a:solidFill>
                <a:schemeClr val="accent3"/>
              </a:solidFill>
              <a:latin typeface="Lexend Giga"/>
              <a:ea typeface="Lexend Giga"/>
              <a:cs typeface="Lexend Giga"/>
              <a:sym typeface="Lexend Giga"/>
            </a:endParaRPr>
          </a:p>
          <a:p>
            <a:pPr marR="50800" lvl="0" indent="-304800">
              <a:lnSpc>
                <a:spcPct val="115000"/>
              </a:lnSpc>
              <a:buSzPts val="1200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https://www.w3schools.com/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(</a:t>
            </a:r>
            <a:r>
              <a:rPr lang="ko-KR" altLang="en-US" sz="1200" dirty="0">
                <a:solidFill>
                  <a:schemeClr val="hlink"/>
                </a:solidFill>
                <a:uFill>
                  <a:noFill/>
                </a:uFill>
              </a:rPr>
              <a:t>웹 개발 활용</a:t>
            </a:r>
            <a:r>
              <a:rPr lang="en-US" altLang="ko-KR" sz="1200" dirty="0">
                <a:solidFill>
                  <a:schemeClr val="hlink"/>
                </a:solidFill>
                <a:uFill>
                  <a:noFill/>
                </a:uFill>
              </a:rPr>
              <a:t>)</a:t>
            </a:r>
            <a:endParaRPr sz="1200" dirty="0">
              <a:solidFill>
                <a:srgbClr val="374957"/>
              </a:solidFill>
            </a:endParaRPr>
          </a:p>
          <a:p>
            <a:pPr marR="50800" lvl="0" indent="-304800">
              <a:lnSpc>
                <a:spcPct val="115000"/>
              </a:lnSpc>
              <a:buSzPts val="1200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https://kr.vuejs.org/v2/guide/index.html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(Vue </a:t>
            </a:r>
            <a:r>
              <a:rPr lang="ko-KR" altLang="en-US" sz="1200" dirty="0">
                <a:solidFill>
                  <a:schemeClr val="hlink"/>
                </a:solidFill>
                <a:uFill>
                  <a:noFill/>
                </a:uFill>
              </a:rPr>
              <a:t>활용</a:t>
            </a:r>
            <a:r>
              <a:rPr lang="en-US" altLang="ko-KR" sz="1200" dirty="0">
                <a:solidFill>
                  <a:schemeClr val="hlink"/>
                </a:solidFill>
                <a:uFill>
                  <a:noFill/>
                </a:uFill>
              </a:rPr>
              <a:t>)</a:t>
            </a:r>
            <a:endParaRPr lang="en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R="50800" lvl="0" indent="-304800">
              <a:lnSpc>
                <a:spcPct val="115000"/>
              </a:lnSpc>
              <a:buSzPts val="1200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https://router.vuejs.org/kr/guide/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(Vue-router </a:t>
            </a:r>
            <a:r>
              <a:rPr lang="ko-KR" altLang="en-US" sz="1200" dirty="0">
                <a:solidFill>
                  <a:schemeClr val="hlink"/>
                </a:solidFill>
                <a:uFill>
                  <a:noFill/>
                </a:uFill>
              </a:rPr>
              <a:t>활용</a:t>
            </a:r>
            <a:r>
              <a:rPr lang="en-US" altLang="ko-KR" sz="1200" dirty="0">
                <a:solidFill>
                  <a:schemeClr val="hlink"/>
                </a:solidFill>
                <a:uFill>
                  <a:noFill/>
                </a:uFill>
              </a:rPr>
              <a:t>)</a:t>
            </a:r>
            <a:endParaRPr lang="en-US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R="50800" lvl="0" indent="-304800">
              <a:lnSpc>
                <a:spcPct val="115000"/>
              </a:lnSpc>
              <a:buSzPts val="1200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https://cli.vuejs.org/guide/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(Vue cli </a:t>
            </a:r>
            <a:r>
              <a:rPr lang="ko-KR" altLang="en-US" sz="1200" dirty="0">
                <a:solidFill>
                  <a:schemeClr val="hlink"/>
                </a:solidFill>
                <a:uFill>
                  <a:noFill/>
                </a:uFill>
              </a:rPr>
              <a:t>활용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)</a:t>
            </a:r>
          </a:p>
          <a:p>
            <a:pPr marR="50800" lvl="0" indent="-304800">
              <a:lnSpc>
                <a:spcPct val="115000"/>
              </a:lnSpc>
              <a:buSzPts val="1200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hlinkClick r:id="rId7"/>
              </a:rPr>
              <a:t>https://docs.npmjs.com/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(</a:t>
            </a:r>
            <a:r>
              <a:rPr lang="en-US" sz="1200" dirty="0" err="1">
                <a:solidFill>
                  <a:schemeClr val="hlink"/>
                </a:solidFill>
                <a:uFill>
                  <a:noFill/>
                </a:uFill>
              </a:rPr>
              <a:t>npm</a:t>
            </a:r>
            <a:r>
              <a:rPr lang="ko-KR" altLang="en-US" sz="1200" dirty="0">
                <a:solidFill>
                  <a:schemeClr val="hlink"/>
                </a:solidFill>
                <a:uFill>
                  <a:noFill/>
                </a:uFill>
              </a:rPr>
              <a:t> 활용</a:t>
            </a:r>
            <a:r>
              <a:rPr lang="en-US" altLang="ko-KR" sz="1200" dirty="0">
                <a:solidFill>
                  <a:schemeClr val="hlink"/>
                </a:solidFill>
                <a:uFill>
                  <a:noFill/>
                </a:uFill>
              </a:rPr>
              <a:t>)</a:t>
            </a:r>
          </a:p>
          <a:p>
            <a:pPr marR="50800" lvl="0" indent="-304800">
              <a:lnSpc>
                <a:spcPct val="115000"/>
              </a:lnSpc>
              <a:buSzPts val="1200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hlinkClick r:id="rId8"/>
              </a:rPr>
              <a:t>https://spring.io/projects/spring-boot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(Spring boot </a:t>
            </a:r>
            <a:r>
              <a:rPr lang="ko-KR" altLang="en-US" sz="1200" dirty="0">
                <a:solidFill>
                  <a:schemeClr val="hlink"/>
                </a:solidFill>
                <a:uFill>
                  <a:noFill/>
                </a:uFill>
              </a:rPr>
              <a:t>활용</a:t>
            </a:r>
            <a:r>
              <a:rPr lang="en-US" altLang="ko-KR" sz="1200" dirty="0">
                <a:solidFill>
                  <a:schemeClr val="hlink"/>
                </a:solidFill>
                <a:uFill>
                  <a:noFill/>
                </a:uFill>
              </a:rPr>
              <a:t>)</a:t>
            </a:r>
            <a:endParaRPr lang="en-US" sz="1200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1028" name="Google Shape;1028;p63"/>
          <p:cNvSpPr txBox="1">
            <a:spLocks noGrp="1"/>
          </p:cNvSpPr>
          <p:nvPr>
            <p:ph type="body" idx="2"/>
          </p:nvPr>
        </p:nvSpPr>
        <p:spPr>
          <a:xfrm>
            <a:off x="4660850" y="2080976"/>
            <a:ext cx="38883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R="50800" lvl="0" indent="-304800">
              <a:lnSpc>
                <a:spcPct val="115000"/>
              </a:lnSpc>
              <a:spcBef>
                <a:spcPts val="1600"/>
              </a:spcBef>
              <a:buSzPts val="1200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hlinkClick r:id="rId9"/>
              </a:rPr>
              <a:t>https://vuex.vuejs.org/kr/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(</a:t>
            </a:r>
            <a:r>
              <a:rPr lang="en-US" sz="1200" dirty="0" err="1">
                <a:solidFill>
                  <a:schemeClr val="hlink"/>
                </a:solidFill>
                <a:uFill>
                  <a:noFill/>
                </a:uFill>
              </a:rPr>
              <a:t>vuex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ko-KR" altLang="en-US" sz="1200" dirty="0">
                <a:solidFill>
                  <a:schemeClr val="hlink"/>
                </a:solidFill>
                <a:uFill>
                  <a:noFill/>
                </a:uFill>
              </a:rPr>
              <a:t>활용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)</a:t>
            </a:r>
            <a:endParaRPr lang="en-US" sz="1200" dirty="0">
              <a:solidFill>
                <a:srgbClr val="374957"/>
              </a:solidFill>
            </a:endParaRPr>
          </a:p>
          <a:p>
            <a:pPr marR="50800" indent="-304800">
              <a:lnSpc>
                <a:spcPct val="115000"/>
              </a:lnSpc>
              <a:buSzPts val="1200"/>
            </a:pPr>
            <a:r>
              <a:rPr lang="en-US" altLang="ko-KR" sz="1200" dirty="0">
                <a:solidFill>
                  <a:schemeClr val="hlink"/>
                </a:solidFill>
                <a:uFill>
                  <a:noFill/>
                </a:uFill>
                <a:hlinkClick r:id="rId10"/>
              </a:rPr>
              <a:t>https://bootstrap-vue.org/docs</a:t>
            </a:r>
            <a:r>
              <a:rPr lang="en-US" altLang="ko-KR" sz="1200" dirty="0">
                <a:solidFill>
                  <a:schemeClr val="hlink"/>
                </a:solidFill>
                <a:uFill>
                  <a:noFill/>
                </a:uFill>
              </a:rPr>
              <a:t> (Vue bootstrap </a:t>
            </a:r>
            <a:r>
              <a:rPr lang="ko-KR" altLang="en-US" sz="1200" dirty="0">
                <a:solidFill>
                  <a:schemeClr val="hlink"/>
                </a:solidFill>
                <a:uFill>
                  <a:noFill/>
                </a:uFill>
              </a:rPr>
              <a:t>활용</a:t>
            </a:r>
            <a:r>
              <a:rPr lang="en-US" altLang="ko-KR" sz="1200" dirty="0">
                <a:solidFill>
                  <a:schemeClr val="hlink"/>
                </a:solidFill>
                <a:uFill>
                  <a:noFill/>
                </a:uFill>
              </a:rPr>
              <a:t>)</a:t>
            </a:r>
          </a:p>
          <a:p>
            <a:pPr marR="50800" lvl="0" indent="-304800">
              <a:lnSpc>
                <a:spcPct val="115000"/>
              </a:lnSpc>
              <a:buSzPts val="1200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hlinkClick r:id="rId11"/>
              </a:rPr>
              <a:t>https://developers.google.com/maps/documentation/javascript/overview(Google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Map API </a:t>
            </a:r>
            <a:r>
              <a:rPr lang="ko-KR" altLang="en-US" sz="1200" dirty="0">
                <a:solidFill>
                  <a:schemeClr val="hlink"/>
                </a:solidFill>
                <a:uFill>
                  <a:noFill/>
                </a:uFill>
              </a:rPr>
              <a:t>활용</a:t>
            </a:r>
            <a:r>
              <a:rPr lang="en-US" altLang="ko-KR" sz="1200" dirty="0">
                <a:solidFill>
                  <a:schemeClr val="hlink"/>
                </a:solidFill>
                <a:uFill>
                  <a:noFill/>
                </a:uFill>
              </a:rPr>
              <a:t>)</a:t>
            </a:r>
            <a:endParaRPr lang="en-US" sz="1200" dirty="0">
              <a:solidFill>
                <a:srgbClr val="374957"/>
              </a:solidFill>
            </a:endParaRPr>
          </a:p>
          <a:p>
            <a:pPr marR="50800" lvl="0" indent="-304800">
              <a:lnSpc>
                <a:spcPct val="115000"/>
              </a:lnSpc>
              <a:buSzPts val="1200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  <a:hlinkClick r:id="rId12"/>
              </a:rPr>
              <a:t>https://www.data.go.kr/data/15012005/openapi.do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(</a:t>
            </a:r>
            <a:r>
              <a:rPr lang="ko-KR" altLang="en-US" sz="1200" dirty="0">
                <a:solidFill>
                  <a:schemeClr val="hlink"/>
                </a:solidFill>
                <a:uFill>
                  <a:noFill/>
                </a:uFill>
              </a:rPr>
              <a:t>공공데이터 활용</a:t>
            </a:r>
            <a:r>
              <a:rPr lang="en-US" altLang="ko-KR" sz="1200" dirty="0">
                <a:solidFill>
                  <a:schemeClr val="hlink"/>
                </a:solidFill>
                <a:uFill>
                  <a:noFill/>
                </a:uFill>
              </a:rPr>
              <a:t>)</a:t>
            </a:r>
            <a:endParaRPr sz="1200" dirty="0">
              <a:solidFill>
                <a:srgbClr val="37495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accent3"/>
                </a:solidFill>
                <a:latin typeface="Lexend Giga"/>
                <a:ea typeface="Lexend Giga"/>
                <a:cs typeface="Lexend Giga"/>
                <a:sym typeface="Lexend Giga"/>
              </a:rPr>
              <a:t>Thanks to:</a:t>
            </a:r>
            <a:endParaRPr sz="1500" b="1" dirty="0">
              <a:solidFill>
                <a:schemeClr val="accent3"/>
              </a:solidFill>
              <a:latin typeface="Lexend Giga"/>
              <a:ea typeface="Lexend Giga"/>
              <a:cs typeface="Lexend Giga"/>
              <a:sym typeface="Lexend Giga"/>
            </a:endParaRPr>
          </a:p>
          <a:p>
            <a:pPr marL="457200" marR="508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SSAFY 4</a:t>
            </a:r>
            <a:r>
              <a:rPr lang="ko-KR" altLang="en-US" sz="1200" dirty="0">
                <a:solidFill>
                  <a:schemeClr val="hlink"/>
                </a:solidFill>
                <a:uFill>
                  <a:noFill/>
                </a:uFill>
              </a:rPr>
              <a:t>기 광주 </a:t>
            </a:r>
            <a:r>
              <a:rPr lang="en-US" altLang="ko-KR" sz="1200" dirty="0">
                <a:solidFill>
                  <a:schemeClr val="hlink"/>
                </a:solidFill>
                <a:uFill>
                  <a:noFill/>
                </a:uFill>
              </a:rPr>
              <a:t>2</a:t>
            </a:r>
            <a:r>
              <a:rPr lang="ko-KR" altLang="en-US" sz="1200" dirty="0">
                <a:solidFill>
                  <a:schemeClr val="hlink"/>
                </a:solidFill>
                <a:uFill>
                  <a:noFill/>
                </a:uFill>
              </a:rPr>
              <a:t>반 친구들 </a:t>
            </a:r>
            <a:r>
              <a:rPr lang="en-US" altLang="ko-KR" sz="1200" dirty="0">
                <a:solidFill>
                  <a:schemeClr val="hlink"/>
                </a:solidFill>
                <a:uFill>
                  <a:noFill/>
                </a:uFill>
              </a:rPr>
              <a:t>&amp; </a:t>
            </a:r>
            <a:r>
              <a:rPr lang="ko-KR" altLang="en-US" sz="1200" dirty="0" err="1">
                <a:solidFill>
                  <a:schemeClr val="hlink"/>
                </a:solidFill>
                <a:uFill>
                  <a:noFill/>
                </a:uFill>
              </a:rPr>
              <a:t>홍승길</a:t>
            </a:r>
            <a:r>
              <a:rPr lang="ko-KR" altLang="en-US" sz="12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altLang="ko-KR" sz="1200" dirty="0">
                <a:solidFill>
                  <a:schemeClr val="hlink"/>
                </a:solidFill>
                <a:uFill>
                  <a:noFill/>
                </a:uFill>
              </a:rPr>
              <a:t>professor</a:t>
            </a:r>
            <a:endParaRPr sz="1200" dirty="0"/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/>
          </p:nvPr>
        </p:nvSpPr>
        <p:spPr>
          <a:xfrm>
            <a:off x="1197125" y="487775"/>
            <a:ext cx="6749700" cy="71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1030" name="Google Shape;1030;p63"/>
          <p:cNvSpPr txBox="1"/>
          <p:nvPr/>
        </p:nvSpPr>
        <p:spPr>
          <a:xfrm>
            <a:off x="1197150" y="1339275"/>
            <a:ext cx="67497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이 웹 프로젝트를 만드는 데 도움을 준 참고문헌 </a:t>
            </a:r>
            <a:r>
              <a:rPr lang="en-US" altLang="ko-KR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/ </a:t>
            </a:r>
            <a:r>
              <a:rPr lang="ko-KR" altLang="en-US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사람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713725" y="3143200"/>
            <a:ext cx="26487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개요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1"/>
          </p:nvPr>
        </p:nvSpPr>
        <p:spPr>
          <a:xfrm>
            <a:off x="713225" y="3659845"/>
            <a:ext cx="2649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개발 개요 및 목적</a:t>
            </a:r>
            <a:endParaRPr dirty="0"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D1201F-C6F6-448A-A0DA-9F358149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817" y="262690"/>
            <a:ext cx="3984458" cy="39844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5054700" y="1749900"/>
            <a:ext cx="3478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집을 구해보자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66" name="Google Shape;266;p36"/>
          <p:cNvSpPr txBox="1">
            <a:spLocks noGrp="1"/>
          </p:cNvSpPr>
          <p:nvPr>
            <p:ph type="subTitle" idx="1"/>
          </p:nvPr>
        </p:nvSpPr>
        <p:spPr>
          <a:xfrm>
            <a:off x="5054800" y="2467200"/>
            <a:ext cx="34785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</a:pPr>
            <a:r>
              <a:rPr lang="ko-KR" altLang="en-US" dirty="0"/>
              <a:t>구마다 매물을 알아보자</a:t>
            </a:r>
            <a:endParaRPr lang="en-US" altLang="ko-KR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</a:pPr>
            <a:r>
              <a:rPr lang="ko-KR" altLang="en-US" dirty="0"/>
              <a:t>매물 근처 맛집을 알아보자</a:t>
            </a:r>
            <a:endParaRPr lang="en-US" altLang="ko-KR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</a:pPr>
            <a:endParaRPr lang="en-US" altLang="ko-KR" dirty="0"/>
          </a:p>
          <a:p>
            <a:pPr marL="342900" lvl="0" indent="-342900" algn="ctr" rtl="0">
              <a:spcBef>
                <a:spcPts val="1600"/>
              </a:spcBef>
              <a:spcAft>
                <a:spcPts val="0"/>
              </a:spcAft>
              <a:buAutoNum type="arabicPeriod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D92858-5607-4283-9FC1-BCC915C7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3" y="1147538"/>
            <a:ext cx="341947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713725" y="3143200"/>
            <a:ext cx="26487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사용 기술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1"/>
          </p:nvPr>
        </p:nvSpPr>
        <p:spPr>
          <a:xfrm>
            <a:off x="713225" y="3659845"/>
            <a:ext cx="2649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개발 기술 및 구조</a:t>
            </a:r>
            <a:endParaRPr dirty="0"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C72F57-97A4-4003-9D07-5241539D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817" y="262690"/>
            <a:ext cx="3984458" cy="39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2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title"/>
          </p:nvPr>
        </p:nvSpPr>
        <p:spPr>
          <a:xfrm>
            <a:off x="2774075" y="487775"/>
            <a:ext cx="3708000" cy="71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사용한 핵심 기술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9" name="Google Shape;289;p39"/>
          <p:cNvSpPr txBox="1">
            <a:spLocks noGrp="1"/>
          </p:cNvSpPr>
          <p:nvPr>
            <p:ph type="title" idx="2"/>
          </p:nvPr>
        </p:nvSpPr>
        <p:spPr>
          <a:xfrm>
            <a:off x="965150" y="2011089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Vue</a:t>
            </a:r>
            <a:endParaRPr dirty="0"/>
          </a:p>
        </p:txBody>
      </p:sp>
      <p:sp>
        <p:nvSpPr>
          <p:cNvPr id="290" name="Google Shape;290;p39"/>
          <p:cNvSpPr txBox="1">
            <a:spLocks noGrp="1"/>
          </p:cNvSpPr>
          <p:nvPr>
            <p:ph type="subTitle" idx="1"/>
          </p:nvPr>
        </p:nvSpPr>
        <p:spPr>
          <a:xfrm>
            <a:off x="1045409" y="2305154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Vue,</a:t>
            </a:r>
            <a:r>
              <a:rPr lang="ko-KR" altLang="en-US" sz="1400" dirty="0"/>
              <a:t> </a:t>
            </a:r>
            <a:r>
              <a:rPr lang="en-US" altLang="ko-KR" sz="1400" dirty="0"/>
              <a:t>Vue-router,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Node.js</a:t>
            </a:r>
            <a:endParaRPr sz="1400" dirty="0"/>
          </a:p>
        </p:txBody>
      </p:sp>
      <p:sp>
        <p:nvSpPr>
          <p:cNvPr id="291" name="Google Shape;291;p39"/>
          <p:cNvSpPr txBox="1">
            <a:spLocks noGrp="1"/>
          </p:cNvSpPr>
          <p:nvPr>
            <p:ph type="title" idx="3"/>
          </p:nvPr>
        </p:nvSpPr>
        <p:spPr>
          <a:xfrm>
            <a:off x="3557444" y="2011089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Spring boot</a:t>
            </a:r>
            <a:endParaRPr dirty="0"/>
          </a:p>
        </p:txBody>
      </p:sp>
      <p:sp>
        <p:nvSpPr>
          <p:cNvPr id="292" name="Google Shape;292;p39"/>
          <p:cNvSpPr txBox="1">
            <a:spLocks noGrp="1"/>
          </p:cNvSpPr>
          <p:nvPr>
            <p:ph type="subTitle" idx="4"/>
          </p:nvPr>
        </p:nvSpPr>
        <p:spPr>
          <a:xfrm>
            <a:off x="3637732" y="2305154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STS(Spring boot),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Rest API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3" name="Google Shape;293;p39"/>
          <p:cNvSpPr txBox="1">
            <a:spLocks noGrp="1"/>
          </p:cNvSpPr>
          <p:nvPr>
            <p:ph type="title" idx="5"/>
          </p:nvPr>
        </p:nvSpPr>
        <p:spPr>
          <a:xfrm>
            <a:off x="6149800" y="2011089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</a:t>
            </a:r>
            <a:endParaRPr dirty="0"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6"/>
          </p:nvPr>
        </p:nvSpPr>
        <p:spPr>
          <a:xfrm>
            <a:off x="6230070" y="2305154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Mysql</a:t>
            </a:r>
            <a:r>
              <a:rPr lang="en-US" sz="1400" dirty="0"/>
              <a:t>, </a:t>
            </a:r>
            <a:r>
              <a:rPr lang="en-US" sz="1400" dirty="0" err="1"/>
              <a:t>mybatis</a:t>
            </a:r>
            <a:r>
              <a:rPr lang="en-US" sz="1400" dirty="0"/>
              <a:t>, </a:t>
            </a:r>
            <a:r>
              <a:rPr lang="en-US" sz="1400" dirty="0" err="1"/>
              <a:t>Vuex</a:t>
            </a:r>
            <a:endParaRPr lang="en-US" sz="1400" dirty="0"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7"/>
          </p:nvPr>
        </p:nvSpPr>
        <p:spPr>
          <a:xfrm>
            <a:off x="965150" y="3627979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Bootstrap</a:t>
            </a:r>
            <a:endParaRPr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8"/>
          </p:nvPr>
        </p:nvSpPr>
        <p:spPr>
          <a:xfrm>
            <a:off x="1045409" y="3922041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Bootstrap Vue, </a:t>
            </a:r>
            <a:r>
              <a:rPr lang="en-US" altLang="ko-KR" sz="1400" dirty="0"/>
              <a:t>Html,</a:t>
            </a:r>
          </a:p>
          <a:p>
            <a:pPr marL="0" indent="0"/>
            <a:r>
              <a:rPr lang="en-US" altLang="ko-KR" sz="1400" dirty="0"/>
              <a:t>CSS, </a:t>
            </a:r>
            <a:r>
              <a:rPr lang="en-US" altLang="ko-KR" sz="1400" dirty="0" err="1"/>
              <a:t>Javascript</a:t>
            </a:r>
            <a:endParaRPr lang="en-US" altLang="ko-KR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9"/>
          </p:nvPr>
        </p:nvSpPr>
        <p:spPr>
          <a:xfrm>
            <a:off x="3557444" y="3627979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 Source</a:t>
            </a:r>
            <a:endParaRPr dirty="0"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13"/>
          </p:nvPr>
        </p:nvSpPr>
        <p:spPr>
          <a:xfrm>
            <a:off x="3637732" y="3922041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Google Map API,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Date.go.kr, </a:t>
            </a:r>
            <a:r>
              <a:rPr lang="en-US" sz="1400" dirty="0" err="1"/>
              <a:t>Axios</a:t>
            </a:r>
            <a:endParaRPr sz="1400" dirty="0"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14"/>
          </p:nvPr>
        </p:nvSpPr>
        <p:spPr>
          <a:xfrm>
            <a:off x="6149800" y="3627979"/>
            <a:ext cx="20295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&amp; Jira</a:t>
            </a:r>
            <a:endParaRPr dirty="0"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15"/>
          </p:nvPr>
        </p:nvSpPr>
        <p:spPr>
          <a:xfrm>
            <a:off x="6230070" y="3922041"/>
            <a:ext cx="1869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SSAFY </a:t>
            </a:r>
            <a:r>
              <a:rPr lang="en-US" sz="1400" dirty="0" err="1"/>
              <a:t>gitlab</a:t>
            </a:r>
            <a:r>
              <a:rPr lang="en-US" sz="1400" dirty="0"/>
              <a:t>, Jira</a:t>
            </a:r>
            <a:endParaRPr sz="1400" dirty="0"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16"/>
          </p:nvPr>
        </p:nvSpPr>
        <p:spPr>
          <a:xfrm>
            <a:off x="1377256" y="1521593"/>
            <a:ext cx="12054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title" idx="17"/>
          </p:nvPr>
        </p:nvSpPr>
        <p:spPr>
          <a:xfrm>
            <a:off x="3969564" y="1521593"/>
            <a:ext cx="12054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8"/>
          </p:nvPr>
        </p:nvSpPr>
        <p:spPr>
          <a:xfrm>
            <a:off x="6561921" y="1521593"/>
            <a:ext cx="12054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4" name="Google Shape;304;p39"/>
          <p:cNvSpPr txBox="1">
            <a:spLocks noGrp="1"/>
          </p:cNvSpPr>
          <p:nvPr>
            <p:ph type="title" idx="19"/>
          </p:nvPr>
        </p:nvSpPr>
        <p:spPr>
          <a:xfrm>
            <a:off x="1377256" y="3137379"/>
            <a:ext cx="12054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5" name="Google Shape;305;p39"/>
          <p:cNvSpPr txBox="1">
            <a:spLocks noGrp="1"/>
          </p:cNvSpPr>
          <p:nvPr>
            <p:ph type="title" idx="20"/>
          </p:nvPr>
        </p:nvSpPr>
        <p:spPr>
          <a:xfrm>
            <a:off x="3969564" y="3137379"/>
            <a:ext cx="12054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6" name="Google Shape;306;p39"/>
          <p:cNvSpPr txBox="1">
            <a:spLocks noGrp="1"/>
          </p:cNvSpPr>
          <p:nvPr>
            <p:ph type="title" idx="21"/>
          </p:nvPr>
        </p:nvSpPr>
        <p:spPr>
          <a:xfrm>
            <a:off x="6561921" y="3137379"/>
            <a:ext cx="12054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8"/>
          <p:cNvSpPr txBox="1">
            <a:spLocks noGrp="1"/>
          </p:cNvSpPr>
          <p:nvPr>
            <p:ph type="title"/>
          </p:nvPr>
        </p:nvSpPr>
        <p:spPr>
          <a:xfrm>
            <a:off x="2552600" y="487775"/>
            <a:ext cx="40368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MVVM Pattern</a:t>
            </a:r>
            <a:endParaRPr dirty="0"/>
          </a:p>
        </p:txBody>
      </p:sp>
      <p:graphicFrame>
        <p:nvGraphicFramePr>
          <p:cNvPr id="471" name="Google Shape;471;p48"/>
          <p:cNvGraphicFramePr/>
          <p:nvPr>
            <p:extLst>
              <p:ext uri="{D42A27DB-BD31-4B8C-83A1-F6EECF244321}">
                <p14:modId xmlns:p14="http://schemas.microsoft.com/office/powerpoint/2010/main" val="848764861"/>
              </p:ext>
            </p:extLst>
          </p:nvPr>
        </p:nvGraphicFramePr>
        <p:xfrm>
          <a:off x="1225763" y="1843304"/>
          <a:ext cx="6690525" cy="2474492"/>
        </p:xfrm>
        <a:graphic>
          <a:graphicData uri="http://schemas.openxmlformats.org/drawingml/2006/table">
            <a:tbl>
              <a:tblPr>
                <a:noFill/>
                <a:tableStyleId>{CA89C12C-A0E6-4D0C-9FCC-2B4A0967E5DC}</a:tableStyleId>
              </a:tblPr>
              <a:tblGrid>
                <a:gridCol w="223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Model</a:t>
                      </a:r>
                      <a:endParaRPr sz="2000" b="1" dirty="0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V</a:t>
                      </a:r>
                      <a:r>
                        <a:rPr lang="en-US" sz="2000" b="1" dirty="0" err="1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iew</a:t>
                      </a:r>
                      <a:endParaRPr sz="2000" b="1" dirty="0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View</a:t>
                      </a:r>
                      <a:r>
                        <a:rPr lang="en-US" sz="2000" b="1" dirty="0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Model</a:t>
                      </a:r>
                      <a:endParaRPr sz="2000" b="1" dirty="0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150">
                <a:tc>
                  <a:txBody>
                    <a:bodyPr/>
                    <a:lstStyle/>
                    <a:p>
                      <a:pPr marL="182880" marR="18288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Eclipse</a:t>
                      </a:r>
                      <a:r>
                        <a:rPr lang="ko-KR" altLang="en-US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기반</a:t>
                      </a:r>
                      <a:endParaRPr lang="en-US" sz="1600" dirty="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182880" marR="18288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Spring boot</a:t>
                      </a:r>
                      <a:r>
                        <a:rPr lang="ko-KR" altLang="en-US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를 활용</a:t>
                      </a:r>
                      <a:endParaRPr lang="en-US" altLang="ko-KR" sz="1600" dirty="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182880" marR="18288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Controller / Model</a:t>
                      </a:r>
                      <a:endParaRPr sz="1600" dirty="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Vue bootstrap /</a:t>
                      </a:r>
                    </a:p>
                    <a:p>
                      <a:pPr marL="182880" marR="18288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err="1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css</a:t>
                      </a:r>
                      <a:r>
                        <a:rPr lang="en-US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/ </a:t>
                      </a:r>
                      <a:r>
                        <a:rPr lang="en-US" sz="1600" dirty="0" err="1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Javascript</a:t>
                      </a:r>
                      <a:endParaRPr lang="en-US" sz="1600" dirty="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182880" marR="18288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등 </a:t>
                      </a:r>
                      <a:r>
                        <a:rPr lang="en-US" altLang="ko-KR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Vue</a:t>
                      </a:r>
                      <a:r>
                        <a:rPr lang="ko-KR" altLang="en-US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에 특화된</a:t>
                      </a:r>
                      <a:endParaRPr lang="en-US" altLang="ko-KR" sz="1600" dirty="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182880" marR="18288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View</a:t>
                      </a:r>
                      <a:r>
                        <a:rPr lang="ko-KR" altLang="en-US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구성</a:t>
                      </a:r>
                      <a:endParaRPr lang="en-US" sz="1600" dirty="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Vue / </a:t>
                      </a:r>
                      <a:r>
                        <a:rPr lang="en-US" altLang="ko-KR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Vue-router</a:t>
                      </a:r>
                      <a:r>
                        <a:rPr lang="ko-KR" altLang="en-US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를 사용하여</a:t>
                      </a:r>
                      <a:endParaRPr lang="en-US" altLang="ko-KR" sz="1600" dirty="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182880" marR="18288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Single Page Web</a:t>
                      </a:r>
                    </a:p>
                    <a:p>
                      <a:pPr marL="182880" marR="18288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600" dirty="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구현</a:t>
                      </a:r>
                      <a:endParaRPr sz="1600" dirty="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dirty="0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</a:t>
                      </a:r>
                      <a:endParaRPr sz="3000" b="1" dirty="0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 b="1" dirty="0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V</a:t>
                      </a:r>
                      <a:endParaRPr sz="3000" b="1" dirty="0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VM</a:t>
                      </a:r>
                      <a:endParaRPr sz="3000" b="1" dirty="0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713725" y="3143200"/>
            <a:ext cx="26487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디자인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1"/>
          </p:nvPr>
        </p:nvSpPr>
        <p:spPr>
          <a:xfrm>
            <a:off x="713225" y="3659845"/>
            <a:ext cx="2649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전체적인 웹 구성</a:t>
            </a:r>
            <a:endParaRPr dirty="0"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5A2625-87DE-44E0-A859-25D67B0E6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817" y="262690"/>
            <a:ext cx="3984458" cy="39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4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type="title"/>
          </p:nvPr>
        </p:nvSpPr>
        <p:spPr>
          <a:xfrm>
            <a:off x="599100" y="487775"/>
            <a:ext cx="3858900" cy="11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MainPage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054F27-C2D7-4107-B2CC-9E64415F5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31" y="384916"/>
            <a:ext cx="5462337" cy="4373668"/>
          </a:xfrm>
          <a:prstGeom prst="rect">
            <a:avLst/>
          </a:prstGeom>
        </p:spPr>
      </p:pic>
      <p:grpSp>
        <p:nvGrpSpPr>
          <p:cNvPr id="26" name="Google Shape;460;p47">
            <a:extLst>
              <a:ext uri="{FF2B5EF4-FFF2-40B4-BE49-F238E27FC236}">
                <a16:creationId xmlns:a16="http://schemas.microsoft.com/office/drawing/2014/main" id="{2EA866CD-3440-47B6-921C-97AFF27B690C}"/>
              </a:ext>
            </a:extLst>
          </p:cNvPr>
          <p:cNvGrpSpPr/>
          <p:nvPr/>
        </p:nvGrpSpPr>
        <p:grpSpPr>
          <a:xfrm rot="20512969" flipH="1">
            <a:off x="1214826" y="1004452"/>
            <a:ext cx="5186415" cy="454192"/>
            <a:chOff x="3632908" y="2492617"/>
            <a:chExt cx="4452517" cy="339253"/>
          </a:xfrm>
        </p:grpSpPr>
        <p:cxnSp>
          <p:nvCxnSpPr>
            <p:cNvPr id="27" name="Google Shape;461;p47">
              <a:extLst>
                <a:ext uri="{FF2B5EF4-FFF2-40B4-BE49-F238E27FC236}">
                  <a16:creationId xmlns:a16="http://schemas.microsoft.com/office/drawing/2014/main" id="{D8B2008D-6CC9-4C7E-BC6C-282BDE544BE9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3909725" y="2664116"/>
              <a:ext cx="3843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Google Shape;462;p47">
              <a:extLst>
                <a:ext uri="{FF2B5EF4-FFF2-40B4-BE49-F238E27FC236}">
                  <a16:creationId xmlns:a16="http://schemas.microsoft.com/office/drawing/2014/main" id="{F07F5AE9-0DA5-44EC-9CA0-EFAACF50A89D}"/>
                </a:ext>
              </a:extLst>
            </p:cNvPr>
            <p:cNvSpPr/>
            <p:nvPr/>
          </p:nvSpPr>
          <p:spPr>
            <a:xfrm>
              <a:off x="7753025" y="2497916"/>
              <a:ext cx="332400" cy="3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463;p47">
              <a:extLst>
                <a:ext uri="{FF2B5EF4-FFF2-40B4-BE49-F238E27FC236}">
                  <a16:creationId xmlns:a16="http://schemas.microsoft.com/office/drawing/2014/main" id="{B32D3ED5-AF65-48BE-8836-89ED9235FEAA}"/>
                </a:ext>
              </a:extLst>
            </p:cNvPr>
            <p:cNvGrpSpPr/>
            <p:nvPr/>
          </p:nvGrpSpPr>
          <p:grpSpPr>
            <a:xfrm>
              <a:off x="3632908" y="2492617"/>
              <a:ext cx="339253" cy="339253"/>
              <a:chOff x="1492675" y="4992125"/>
              <a:chExt cx="481825" cy="481825"/>
            </a:xfrm>
          </p:grpSpPr>
          <p:sp>
            <p:nvSpPr>
              <p:cNvPr id="30" name="Google Shape;464;p47">
                <a:extLst>
                  <a:ext uri="{FF2B5EF4-FFF2-40B4-BE49-F238E27FC236}">
                    <a16:creationId xmlns:a16="http://schemas.microsoft.com/office/drawing/2014/main" id="{6EB7BE1C-303D-4E14-BF53-B10B3A8F096F}"/>
                  </a:ext>
                </a:extLst>
              </p:cNvPr>
              <p:cNvSpPr/>
              <p:nvPr/>
            </p:nvSpPr>
            <p:spPr>
              <a:xfrm flipH="1">
                <a:off x="149267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" name="Google Shape;465;p47">
                <a:extLst>
                  <a:ext uri="{FF2B5EF4-FFF2-40B4-BE49-F238E27FC236}">
                    <a16:creationId xmlns:a16="http://schemas.microsoft.com/office/drawing/2014/main" id="{DAF0F8D7-CD63-43ED-AB08-59D6B3A9D1E7}"/>
                  </a:ext>
                </a:extLst>
              </p:cNvPr>
              <p:cNvSpPr/>
              <p:nvPr/>
            </p:nvSpPr>
            <p:spPr>
              <a:xfrm flipH="1">
                <a:off x="1637450" y="5170175"/>
                <a:ext cx="190100" cy="125750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5030" extrusionOk="0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2" name="Google Shape;453;p47">
            <a:extLst>
              <a:ext uri="{FF2B5EF4-FFF2-40B4-BE49-F238E27FC236}">
                <a16:creationId xmlns:a16="http://schemas.microsoft.com/office/drawing/2014/main" id="{0D76EA26-EC0D-4945-BAD7-20CB58C57BCC}"/>
              </a:ext>
            </a:extLst>
          </p:cNvPr>
          <p:cNvSpPr txBox="1">
            <a:spLocks/>
          </p:cNvSpPr>
          <p:nvPr/>
        </p:nvSpPr>
        <p:spPr>
          <a:xfrm>
            <a:off x="560068" y="1770234"/>
            <a:ext cx="1191126" cy="54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r"/>
            <a:r>
              <a:rPr lang="en-US" dirty="0"/>
              <a:t>Header</a:t>
            </a:r>
          </a:p>
        </p:txBody>
      </p:sp>
      <p:sp>
        <p:nvSpPr>
          <p:cNvPr id="33" name="Google Shape;453;p47">
            <a:extLst>
              <a:ext uri="{FF2B5EF4-FFF2-40B4-BE49-F238E27FC236}">
                <a16:creationId xmlns:a16="http://schemas.microsoft.com/office/drawing/2014/main" id="{02258207-9976-4038-8A17-A93C999FCC9B}"/>
              </a:ext>
            </a:extLst>
          </p:cNvPr>
          <p:cNvSpPr txBox="1">
            <a:spLocks/>
          </p:cNvSpPr>
          <p:nvPr/>
        </p:nvSpPr>
        <p:spPr>
          <a:xfrm>
            <a:off x="794084" y="3282491"/>
            <a:ext cx="918078" cy="47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r"/>
            <a:r>
              <a:rPr lang="en-US" dirty="0"/>
              <a:t>Footer</a:t>
            </a:r>
          </a:p>
        </p:txBody>
      </p:sp>
      <p:grpSp>
        <p:nvGrpSpPr>
          <p:cNvPr id="34" name="Google Shape;460;p47">
            <a:extLst>
              <a:ext uri="{FF2B5EF4-FFF2-40B4-BE49-F238E27FC236}">
                <a16:creationId xmlns:a16="http://schemas.microsoft.com/office/drawing/2014/main" id="{4E4A62AD-24EB-44F5-AD67-B8D442D4B6FA}"/>
              </a:ext>
            </a:extLst>
          </p:cNvPr>
          <p:cNvGrpSpPr/>
          <p:nvPr/>
        </p:nvGrpSpPr>
        <p:grpSpPr>
          <a:xfrm rot="548171" flipH="1">
            <a:off x="1607851" y="3634406"/>
            <a:ext cx="4557196" cy="454192"/>
            <a:chOff x="3632908" y="2492617"/>
            <a:chExt cx="4452517" cy="339253"/>
          </a:xfrm>
        </p:grpSpPr>
        <p:cxnSp>
          <p:nvCxnSpPr>
            <p:cNvPr id="35" name="Google Shape;461;p47">
              <a:extLst>
                <a:ext uri="{FF2B5EF4-FFF2-40B4-BE49-F238E27FC236}">
                  <a16:creationId xmlns:a16="http://schemas.microsoft.com/office/drawing/2014/main" id="{FF0B08BC-A283-434A-A22B-9E9EC14B292D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3909725" y="2664116"/>
              <a:ext cx="3843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462;p47">
              <a:extLst>
                <a:ext uri="{FF2B5EF4-FFF2-40B4-BE49-F238E27FC236}">
                  <a16:creationId xmlns:a16="http://schemas.microsoft.com/office/drawing/2014/main" id="{CEB3C4CB-2A50-474A-83B9-4E0DA560BBA6}"/>
                </a:ext>
              </a:extLst>
            </p:cNvPr>
            <p:cNvSpPr/>
            <p:nvPr/>
          </p:nvSpPr>
          <p:spPr>
            <a:xfrm>
              <a:off x="7753025" y="2497916"/>
              <a:ext cx="332400" cy="3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463;p47">
              <a:extLst>
                <a:ext uri="{FF2B5EF4-FFF2-40B4-BE49-F238E27FC236}">
                  <a16:creationId xmlns:a16="http://schemas.microsoft.com/office/drawing/2014/main" id="{A1C914D5-BCCC-4E65-9008-4530A05AB15F}"/>
                </a:ext>
              </a:extLst>
            </p:cNvPr>
            <p:cNvGrpSpPr/>
            <p:nvPr/>
          </p:nvGrpSpPr>
          <p:grpSpPr>
            <a:xfrm>
              <a:off x="3632908" y="2492617"/>
              <a:ext cx="339253" cy="339253"/>
              <a:chOff x="1492675" y="4992125"/>
              <a:chExt cx="481825" cy="481825"/>
            </a:xfrm>
          </p:grpSpPr>
          <p:sp>
            <p:nvSpPr>
              <p:cNvPr id="38" name="Google Shape;464;p47">
                <a:extLst>
                  <a:ext uri="{FF2B5EF4-FFF2-40B4-BE49-F238E27FC236}">
                    <a16:creationId xmlns:a16="http://schemas.microsoft.com/office/drawing/2014/main" id="{7107932F-B687-4CE3-BA65-B4C8053F0E7A}"/>
                  </a:ext>
                </a:extLst>
              </p:cNvPr>
              <p:cNvSpPr/>
              <p:nvPr/>
            </p:nvSpPr>
            <p:spPr>
              <a:xfrm flipH="1">
                <a:off x="149267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" name="Google Shape;465;p47">
                <a:extLst>
                  <a:ext uri="{FF2B5EF4-FFF2-40B4-BE49-F238E27FC236}">
                    <a16:creationId xmlns:a16="http://schemas.microsoft.com/office/drawing/2014/main" id="{56C0EAE1-6E32-4DC7-BC47-924FB1B2ACCC}"/>
                  </a:ext>
                </a:extLst>
              </p:cNvPr>
              <p:cNvSpPr/>
              <p:nvPr/>
            </p:nvSpPr>
            <p:spPr>
              <a:xfrm flipH="1">
                <a:off x="1637450" y="5170175"/>
                <a:ext cx="190100" cy="125750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5030" extrusionOk="0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Elegant Campaign by Slidesgo">
  <a:themeElements>
    <a:clrScheme name="Simple Light">
      <a:dk1>
        <a:srgbClr val="B75442"/>
      </a:dk1>
      <a:lt1>
        <a:srgbClr val="FFFFFF"/>
      </a:lt1>
      <a:dk2>
        <a:srgbClr val="DB7563"/>
      </a:dk2>
      <a:lt2>
        <a:srgbClr val="DB7563"/>
      </a:lt2>
      <a:accent1>
        <a:srgbClr val="FFFFFF"/>
      </a:accent1>
      <a:accent2>
        <a:srgbClr val="FFFFFF"/>
      </a:accent2>
      <a:accent3>
        <a:srgbClr val="434343"/>
      </a:accent3>
      <a:accent4>
        <a:srgbClr val="B75442"/>
      </a:accent4>
      <a:accent5>
        <a:srgbClr val="B75442"/>
      </a:accent5>
      <a:accent6>
        <a:srgbClr val="B75442"/>
      </a:accent6>
      <a:hlink>
        <a:srgbClr val="B75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554</Words>
  <Application>Microsoft Office PowerPoint</Application>
  <PresentationFormat>화면 슬라이드 쇼(16:9)</PresentationFormat>
  <Paragraphs>154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Arial</vt:lpstr>
      <vt:lpstr>Didact Gothic</vt:lpstr>
      <vt:lpstr>Lexend Giga</vt:lpstr>
      <vt:lpstr>Concert One</vt:lpstr>
      <vt:lpstr>Josefin Sans</vt:lpstr>
      <vt:lpstr>맑은 고딕</vt:lpstr>
      <vt:lpstr>Elegant Campaign by Slidesgo</vt:lpstr>
      <vt:lpstr>놀러와 마이룸</vt:lpstr>
      <vt:lpstr>목차</vt:lpstr>
      <vt:lpstr>개요</vt:lpstr>
      <vt:lpstr>집을 구해보자</vt:lpstr>
      <vt:lpstr>사용 기술</vt:lpstr>
      <vt:lpstr>사용한 핵심 기술</vt:lpstr>
      <vt:lpstr>MVVM Pattern</vt:lpstr>
      <vt:lpstr>디자인</vt:lpstr>
      <vt:lpstr>MainPage</vt:lpstr>
      <vt:lpstr>LoginPage</vt:lpstr>
      <vt:lpstr>RegisterPage</vt:lpstr>
      <vt:lpstr>MyPage</vt:lpstr>
      <vt:lpstr>MyPage_Delete</vt:lpstr>
      <vt:lpstr>방 찾기</vt:lpstr>
      <vt:lpstr>관심목록 등록</vt:lpstr>
      <vt:lpstr>관심 목록</vt:lpstr>
      <vt:lpstr>맛집 지도</vt:lpstr>
      <vt:lpstr>구현 기능</vt:lpstr>
      <vt:lpstr>계정관리</vt:lpstr>
      <vt:lpstr>매물 찾기</vt:lpstr>
      <vt:lpstr>먹거리 검색</vt:lpstr>
      <vt:lpstr>차별점</vt:lpstr>
      <vt:lpstr>차별점</vt:lpstr>
      <vt:lpstr>느낀점</vt:lpstr>
      <vt:lpstr>한예림</vt:lpstr>
      <vt:lpstr>THANK YOU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CAMPAIGN</dc:title>
  <cp:lastModifiedBy>(전자공학부)이강림</cp:lastModifiedBy>
  <cp:revision>19</cp:revision>
  <dcterms:modified xsi:type="dcterms:W3CDTF">2020-11-26T14:04:50Z</dcterms:modified>
</cp:coreProperties>
</file>