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3" r:id="rId3"/>
    <p:sldId id="257" r:id="rId4"/>
    <p:sldId id="281" r:id="rId5"/>
    <p:sldId id="258" r:id="rId6"/>
    <p:sldId id="259" r:id="rId7"/>
    <p:sldId id="282" r:id="rId8"/>
    <p:sldId id="280" r:id="rId9"/>
    <p:sldId id="279"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0" d="100"/>
          <a:sy n="80" d="100"/>
        </p:scale>
        <p:origin x="408"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89959"/>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4223559"/>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8" name="Straight Connector 7"/>
          <p:cNvCxnSpPr/>
          <p:nvPr/>
        </p:nvCxnSpPr>
        <p:spPr>
          <a:xfrm>
            <a:off x="685800" y="4116879"/>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Picture 8" descr="new-contech-logo-education.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86337" y="5976159"/>
            <a:ext cx="3663911" cy="84113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a:t>©Concentrated Technology</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a:t>©Concentrated Technology</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a:t>©Concentrated Technology</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0"/>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a:t>©Concentrated Technology</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a:t>©Concentrated Technology</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a:t>©Concentrated Technology</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a:t>©Concentrated Technology</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a:t>©Concentrated Technology</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5969"/>
            <a:ext cx="7848600" cy="1927225"/>
          </a:xfrm>
        </p:spPr>
        <p:txBody>
          <a:bodyPr/>
          <a:lstStyle/>
          <a:p>
            <a:r>
              <a:rPr lang="en-US" dirty="0"/>
              <a:t>Working with XML Data</a:t>
            </a:r>
          </a:p>
        </p:txBody>
      </p:sp>
      <p:sp>
        <p:nvSpPr>
          <p:cNvPr id="3" name="Subtitle 2"/>
          <p:cNvSpPr>
            <a:spLocks noGrp="1"/>
          </p:cNvSpPr>
          <p:nvPr>
            <p:ph type="subTitle" idx="1"/>
          </p:nvPr>
        </p:nvSpPr>
        <p:spPr>
          <a:xfrm>
            <a:off x="685800" y="4269569"/>
            <a:ext cx="6400800" cy="1752600"/>
          </a:xfrm>
        </p:spPr>
        <p:txBody>
          <a:bodyPr/>
          <a:lstStyle/>
          <a:p>
            <a:r>
              <a:rPr lang="en-US" dirty="0"/>
              <a:t>Module 13</a:t>
            </a:r>
          </a:p>
        </p:txBody>
      </p:sp>
    </p:spTree>
    <p:extLst>
      <p:ext uri="{BB962C8B-B14F-4D97-AF65-F5344CB8AC3E}">
        <p14:creationId xmlns:p14="http://schemas.microsoft.com/office/powerpoint/2010/main" val="1270653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Understanding how PowerShell Uses XML</a:t>
            </a:r>
          </a:p>
        </p:txBody>
      </p:sp>
      <p:sp>
        <p:nvSpPr>
          <p:cNvPr id="5" name="Text Placeholder 4"/>
          <p:cNvSpPr>
            <a:spLocks noGrp="1"/>
          </p:cNvSpPr>
          <p:nvPr>
            <p:ph type="body" idx="1"/>
          </p:nvPr>
        </p:nvSpPr>
        <p:spPr/>
        <p:txBody>
          <a:bodyPr/>
          <a:lstStyle/>
          <a:p>
            <a:r>
              <a:rPr lang="en-US" dirty="0"/>
              <a:t>Lesson 1</a:t>
            </a:r>
          </a:p>
        </p:txBody>
      </p:sp>
    </p:spTree>
    <p:extLst>
      <p:ext uri="{BB962C8B-B14F-4D97-AF65-F5344CB8AC3E}">
        <p14:creationId xmlns:p14="http://schemas.microsoft.com/office/powerpoint/2010/main" val="2609438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Documents</a:t>
            </a:r>
          </a:p>
        </p:txBody>
      </p:sp>
      <p:sp>
        <p:nvSpPr>
          <p:cNvPr id="3" name="Content Placeholder 2"/>
          <p:cNvSpPr>
            <a:spLocks noGrp="1"/>
          </p:cNvSpPr>
          <p:nvPr>
            <p:ph idx="1"/>
          </p:nvPr>
        </p:nvSpPr>
        <p:spPr/>
        <p:txBody>
          <a:bodyPr>
            <a:normAutofit fontScale="92500" lnSpcReduction="20000"/>
          </a:bodyPr>
          <a:lstStyle/>
          <a:p>
            <a:pPr lvl="0"/>
            <a:r>
              <a:rPr lang="en-US" dirty="0"/>
              <a:t>Examine the example:</a:t>
            </a:r>
          </a:p>
          <a:p>
            <a:pPr lvl="0"/>
            <a:r>
              <a:rPr lang="en-US" dirty="0"/>
              <a:t>Like all XML documents, this one starts with a single top-level </a:t>
            </a:r>
            <a:r>
              <a:rPr lang="en-US" i="1" dirty="0"/>
              <a:t>node, </a:t>
            </a:r>
            <a:r>
              <a:rPr lang="en-US" dirty="0"/>
              <a:t>&lt;computers&gt;. In this example, it contains two </a:t>
            </a:r>
            <a:r>
              <a:rPr lang="en-US" i="1" dirty="0"/>
              <a:t>child nodes, </a:t>
            </a:r>
            <a:r>
              <a:rPr lang="en-US" dirty="0"/>
              <a:t>each named &lt;computer&gt;. </a:t>
            </a:r>
          </a:p>
          <a:p>
            <a:pPr lvl="0"/>
            <a:r>
              <a:rPr lang="en-US" dirty="0"/>
              <a:t>Both &lt;computer&gt; nodes have an </a:t>
            </a:r>
            <a:r>
              <a:rPr lang="en-US" i="1" dirty="0"/>
              <a:t>attribute, </a:t>
            </a:r>
            <a:r>
              <a:rPr lang="en-US" dirty="0"/>
              <a:t>“name,” and each of those attributes has a </a:t>
            </a:r>
            <a:r>
              <a:rPr lang="en-US" i="1" dirty="0"/>
              <a:t>value. </a:t>
            </a:r>
            <a:endParaRPr lang="en-US" dirty="0"/>
          </a:p>
          <a:p>
            <a:pPr lvl="0"/>
            <a:r>
              <a:rPr lang="en-US" dirty="0"/>
              <a:t>The &lt;computer&gt; nodes each have two child nodes, &lt;</a:t>
            </a:r>
            <a:r>
              <a:rPr lang="en-US" dirty="0" err="1"/>
              <a:t>biosserial</a:t>
            </a:r>
            <a:r>
              <a:rPr lang="en-US" dirty="0"/>
              <a:t>&gt; and &lt;</a:t>
            </a:r>
            <a:r>
              <a:rPr lang="en-US" dirty="0" err="1"/>
              <a:t>osversion</a:t>
            </a:r>
            <a:r>
              <a:rPr lang="en-US" dirty="0"/>
              <a:t>&gt;. </a:t>
            </a:r>
          </a:p>
          <a:p>
            <a:pPr lvl="0"/>
            <a:r>
              <a:rPr lang="en-US" dirty="0"/>
              <a:t>XML nodes, or </a:t>
            </a:r>
            <a:r>
              <a:rPr lang="en-US" i="1" dirty="0"/>
              <a:t>tags, </a:t>
            </a:r>
            <a:r>
              <a:rPr lang="en-US" dirty="0"/>
              <a:t>come in pairs. There will be an opening tag, like &lt;computer&gt;, and a corresponding closing  tag, like &lt;/computer&gt;. Tags with no content may be presented as </a:t>
            </a:r>
            <a:r>
              <a:rPr lang="en-US" i="1" dirty="0"/>
              <a:t>singleton</a:t>
            </a:r>
            <a:r>
              <a:rPr lang="en-US" dirty="0"/>
              <a:t> or </a:t>
            </a:r>
            <a:r>
              <a:rPr lang="en-US" i="1" dirty="0"/>
              <a:t>self-closing </a:t>
            </a:r>
            <a:r>
              <a:rPr lang="en-US" dirty="0"/>
              <a:t>tags, like &lt;</a:t>
            </a:r>
            <a:r>
              <a:rPr lang="en-US" dirty="0" err="1"/>
              <a:t>biosserial</a:t>
            </a:r>
            <a:r>
              <a:rPr lang="en-US" dirty="0"/>
              <a:t> /&gt;. </a:t>
            </a:r>
          </a:p>
          <a:p>
            <a:r>
              <a:rPr lang="en-US" dirty="0"/>
              <a:t>The contents of a node are nested entirely between its opening and closing tag; nodes do not overlap. For example, &lt;computers&gt;&lt;computer&gt;&lt;/computers&gt;&lt;/computer&gt; would be incorrect, because the tags do not close in the proper order. </a:t>
            </a:r>
          </a:p>
        </p:txBody>
      </p:sp>
    </p:spTree>
    <p:extLst>
      <p:ext uri="{BB962C8B-B14F-4D97-AF65-F5344CB8AC3E}">
        <p14:creationId xmlns:p14="http://schemas.microsoft.com/office/powerpoint/2010/main" val="2393526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XML</a:t>
            </a:r>
          </a:p>
        </p:txBody>
      </p:sp>
      <p:sp>
        <p:nvSpPr>
          <p:cNvPr id="3" name="Content Placeholder 2"/>
          <p:cNvSpPr>
            <a:spLocks noGrp="1"/>
          </p:cNvSpPr>
          <p:nvPr>
            <p:ph idx="1"/>
          </p:nvPr>
        </p:nvSpPr>
        <p:spPr/>
        <p:txBody>
          <a:bodyPr/>
          <a:lstStyle/>
          <a:p>
            <a:r>
              <a:rPr lang="en-US" dirty="0"/>
              <a:t>Windows PowerShell has its own Import-</a:t>
            </a:r>
            <a:r>
              <a:rPr lang="en-US" dirty="0" err="1"/>
              <a:t>CliXML</a:t>
            </a:r>
            <a:r>
              <a:rPr lang="en-US" dirty="0"/>
              <a:t> and Export-</a:t>
            </a:r>
            <a:r>
              <a:rPr lang="en-US" dirty="0" err="1"/>
              <a:t>CLiXML</a:t>
            </a:r>
            <a:r>
              <a:rPr lang="en-US" dirty="0"/>
              <a:t> cmdlets, which read and write a </a:t>
            </a:r>
            <a:r>
              <a:rPr lang="en-US" i="1" dirty="0"/>
              <a:t>specific kind of XML. </a:t>
            </a:r>
            <a:r>
              <a:rPr lang="en-US" dirty="0"/>
              <a:t>We want to work with our </a:t>
            </a:r>
            <a:r>
              <a:rPr lang="en-US" i="1" dirty="0"/>
              <a:t>own</a:t>
            </a:r>
            <a:r>
              <a:rPr lang="en-US" dirty="0"/>
              <a:t> XML format (technically called an </a:t>
            </a:r>
            <a:r>
              <a:rPr lang="en-US" i="1" dirty="0"/>
              <a:t>XML application</a:t>
            </a:r>
            <a:r>
              <a:rPr lang="en-US" dirty="0"/>
              <a:t>), so we need something other than the –</a:t>
            </a:r>
            <a:r>
              <a:rPr lang="en-US" dirty="0" err="1"/>
              <a:t>CliXML</a:t>
            </a:r>
            <a:r>
              <a:rPr lang="en-US" dirty="0"/>
              <a:t> cmdlets.</a:t>
            </a:r>
          </a:p>
          <a:p>
            <a:r>
              <a:rPr lang="en-US" dirty="0"/>
              <a:t> </a:t>
            </a:r>
            <a:r>
              <a:rPr lang="en-US" b="1" dirty="0"/>
              <a:t>[xml]$xml = Get-Content C:\</a:t>
            </a:r>
            <a:r>
              <a:rPr lang="en-US" b="1" dirty="0" err="1"/>
              <a:t>computers.xml</a:t>
            </a:r>
            <a:r>
              <a:rPr lang="en-US" b="1" dirty="0"/>
              <a:t> </a:t>
            </a:r>
          </a:p>
          <a:p>
            <a:r>
              <a:rPr lang="en-US" dirty="0"/>
              <a:t>Cast the $xml variable as the [xml] data type. </a:t>
            </a:r>
          </a:p>
          <a:p>
            <a:endParaRPr lang="en-US" dirty="0"/>
          </a:p>
        </p:txBody>
      </p:sp>
      <p:pic>
        <p:nvPicPr>
          <p:cNvPr id="4" name="Picture 3" descr="BU0052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4902" y="358160"/>
            <a:ext cx="1304722" cy="1165840"/>
          </a:xfrm>
          <a:prstGeom prst="rect">
            <a:avLst/>
          </a:prstGeom>
        </p:spPr>
      </p:pic>
    </p:spTree>
    <p:extLst>
      <p:ext uri="{BB962C8B-B14F-4D97-AF65-F5344CB8AC3E}">
        <p14:creationId xmlns:p14="http://schemas.microsoft.com/office/powerpoint/2010/main" val="3020265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XML reading tool</a:t>
            </a:r>
          </a:p>
        </p:txBody>
      </p:sp>
      <p:sp>
        <p:nvSpPr>
          <p:cNvPr id="3" name="Content Placeholder 2"/>
          <p:cNvSpPr>
            <a:spLocks noGrp="1"/>
          </p:cNvSpPr>
          <p:nvPr>
            <p:ph idx="1"/>
          </p:nvPr>
        </p:nvSpPr>
        <p:spPr>
          <a:xfrm>
            <a:off x="457199" y="1600200"/>
            <a:ext cx="8602134" cy="4876800"/>
          </a:xfrm>
        </p:spPr>
        <p:txBody>
          <a:bodyPr/>
          <a:lstStyle/>
          <a:p>
            <a:r>
              <a:rPr lang="en-US" dirty="0"/>
              <a:t>Examine the example.</a:t>
            </a:r>
          </a:p>
          <a:p>
            <a:r>
              <a:rPr lang="en-US" dirty="0"/>
              <a:t>This function will either accept text in the pipeline, or a filename. So, you can run it using either of these two commands:</a:t>
            </a:r>
          </a:p>
          <a:p>
            <a:r>
              <a:rPr lang="en-US" dirty="0"/>
              <a:t>Get-Content c:\</a:t>
            </a:r>
            <a:r>
              <a:rPr lang="en-US" dirty="0" err="1"/>
              <a:t>computers.xml</a:t>
            </a:r>
            <a:r>
              <a:rPr lang="en-US" dirty="0"/>
              <a:t> | </a:t>
            </a:r>
          </a:p>
          <a:p>
            <a:pPr marL="0" indent="0">
              <a:buNone/>
            </a:pPr>
            <a:r>
              <a:rPr lang="en-US" dirty="0"/>
              <a:t>  Get-</a:t>
            </a:r>
            <a:r>
              <a:rPr lang="en-US" dirty="0" err="1"/>
              <a:t>ComputerNamesFromXML</a:t>
            </a:r>
            <a:endParaRPr lang="en-US" dirty="0"/>
          </a:p>
          <a:p>
            <a:r>
              <a:rPr lang="en-US" dirty="0"/>
              <a:t>Get-</a:t>
            </a:r>
            <a:r>
              <a:rPr lang="en-US" dirty="0" err="1"/>
              <a:t>ComputerNamesFromXML</a:t>
            </a:r>
            <a:r>
              <a:rPr lang="en-US" dirty="0"/>
              <a:t> –</a:t>
            </a:r>
            <a:r>
              <a:rPr lang="en-US" dirty="0" err="1"/>
              <a:t>FileName</a:t>
            </a:r>
            <a:r>
              <a:rPr lang="en-US" dirty="0"/>
              <a:t> c:\</a:t>
            </a:r>
            <a:r>
              <a:rPr lang="en-US" dirty="0" err="1"/>
              <a:t>computers.xml</a:t>
            </a:r>
            <a:endParaRPr lang="en-US" dirty="0"/>
          </a:p>
          <a:p>
            <a:endParaRPr lang="en-US" dirty="0"/>
          </a:p>
        </p:txBody>
      </p:sp>
      <p:pic>
        <p:nvPicPr>
          <p:cNvPr id="4" name="Picture 3" descr="BU0052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4902" y="358160"/>
            <a:ext cx="1304722" cy="1165840"/>
          </a:xfrm>
          <a:prstGeom prst="rect">
            <a:avLst/>
          </a:prstGeom>
        </p:spPr>
      </p:pic>
    </p:spTree>
    <p:extLst>
      <p:ext uri="{BB962C8B-B14F-4D97-AF65-F5344CB8AC3E}">
        <p14:creationId xmlns:p14="http://schemas.microsoft.com/office/powerpoint/2010/main" val="168850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Modifying XML Nodes</a:t>
            </a:r>
          </a:p>
        </p:txBody>
      </p:sp>
      <p:sp>
        <p:nvSpPr>
          <p:cNvPr id="3" name="Content Placeholder 2"/>
          <p:cNvSpPr>
            <a:spLocks noGrp="1"/>
          </p:cNvSpPr>
          <p:nvPr>
            <p:ph idx="1"/>
          </p:nvPr>
        </p:nvSpPr>
        <p:spPr>
          <a:xfrm>
            <a:off x="457200" y="1600200"/>
            <a:ext cx="8229600" cy="1244600"/>
          </a:xfrm>
        </p:spPr>
        <p:txBody>
          <a:bodyPr/>
          <a:lstStyle/>
          <a:p>
            <a:r>
              <a:rPr lang="en-US" dirty="0"/>
              <a:t>Examine the example.</a:t>
            </a:r>
          </a:p>
          <a:p>
            <a:r>
              <a:rPr lang="en-US" dirty="0"/>
              <a:t>The magic is in these two lines: </a:t>
            </a:r>
          </a:p>
        </p:txBody>
      </p:sp>
      <p:pic>
        <p:nvPicPr>
          <p:cNvPr id="4" name="Picture 3" descr="XMLNod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733" y="3211986"/>
            <a:ext cx="8365067" cy="1682797"/>
          </a:xfrm>
          <a:prstGeom prst="rect">
            <a:avLst/>
          </a:prstGeom>
          <a:ln>
            <a:noFill/>
          </a:ln>
          <a:effectLst>
            <a:outerShdw blurRad="292100" dist="139700" dir="2700000" algn="tl" rotWithShape="0">
              <a:srgbClr val="333333">
                <a:alpha val="65000"/>
              </a:srgbClr>
            </a:outerShdw>
          </a:effectLst>
        </p:spPr>
      </p:pic>
      <p:pic>
        <p:nvPicPr>
          <p:cNvPr id="5" name="Picture 4" descr="BU00525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4902" y="358160"/>
            <a:ext cx="1304722" cy="1165840"/>
          </a:xfrm>
          <a:prstGeom prst="rect">
            <a:avLst/>
          </a:prstGeom>
        </p:spPr>
      </p:pic>
    </p:spTree>
    <p:extLst>
      <p:ext uri="{BB962C8B-B14F-4D97-AF65-F5344CB8AC3E}">
        <p14:creationId xmlns:p14="http://schemas.microsoft.com/office/powerpoint/2010/main" val="1625243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XML Attributes and Nodes</a:t>
            </a:r>
          </a:p>
        </p:txBody>
      </p:sp>
      <p:pic>
        <p:nvPicPr>
          <p:cNvPr id="4" name="Picture 3" descr="BU0052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4902" y="358160"/>
            <a:ext cx="1304722" cy="1165840"/>
          </a:xfrm>
          <a:prstGeom prst="rect">
            <a:avLst/>
          </a:prstGeom>
        </p:spPr>
      </p:pic>
      <p:pic>
        <p:nvPicPr>
          <p:cNvPr id="5" name="Picture 4" descr="xmlnod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824" y="2383869"/>
            <a:ext cx="8686800" cy="290268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50493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Lab A</a:t>
            </a:r>
          </a:p>
        </p:txBody>
      </p:sp>
      <p:pic>
        <p:nvPicPr>
          <p:cNvPr id="5" name="Content Placeholder 4" descr="skd188257sdc.png"/>
          <p:cNvPicPr>
            <a:picLocks noGrp="1" noChangeAspect="1"/>
          </p:cNvPicPr>
          <p:nvPr>
            <p:ph idx="1"/>
          </p:nvPr>
        </p:nvPicPr>
        <p:blipFill>
          <a:blip r:embed="rId2">
            <a:extLst>
              <a:ext uri="{28A0092B-C50C-407E-A947-70E740481C1C}">
                <a14:useLocalDpi xmlns:a14="http://schemas.microsoft.com/office/drawing/2010/main" val="0"/>
              </a:ext>
            </a:extLst>
          </a:blip>
          <a:srcRect l="2554" r="2554"/>
          <a:stretch>
            <a:fillRect/>
          </a:stretch>
        </p:blipFill>
        <p:spPr/>
      </p:pic>
      <p:sp>
        <p:nvSpPr>
          <p:cNvPr id="4" name="Text Placeholder 3"/>
          <p:cNvSpPr>
            <a:spLocks noGrp="1"/>
          </p:cNvSpPr>
          <p:nvPr>
            <p:ph type="body" sz="half" idx="2"/>
          </p:nvPr>
        </p:nvSpPr>
        <p:spPr/>
        <p:txBody>
          <a:bodyPr/>
          <a:lstStyle/>
          <a:p>
            <a:pPr algn="ctr"/>
            <a:r>
              <a:rPr lang="en-US" dirty="0"/>
              <a:t>45 Minutes</a:t>
            </a:r>
          </a:p>
          <a:p>
            <a:pPr algn="ctr"/>
            <a:endParaRPr lang="en-US" dirty="0"/>
          </a:p>
          <a:p>
            <a:pPr algn="ctr"/>
            <a:r>
              <a:rPr lang="en-US" b="1" dirty="0"/>
              <a:t>CLIENT</a:t>
            </a:r>
          </a:p>
          <a:p>
            <a:pPr algn="ctr"/>
            <a:r>
              <a:rPr lang="en-US" b="1" dirty="0"/>
              <a:t>MEMBER</a:t>
            </a:r>
          </a:p>
          <a:p>
            <a:pPr algn="ctr"/>
            <a:r>
              <a:rPr lang="en-US" b="1" dirty="0"/>
              <a:t>DC</a:t>
            </a:r>
          </a:p>
          <a:p>
            <a:pPr algn="ctr"/>
            <a:endParaRPr lang="en-US" b="1" dirty="0"/>
          </a:p>
          <a:p>
            <a:pPr algn="ctr"/>
            <a:r>
              <a:rPr lang="en-US" b="1" dirty="0"/>
              <a:t>Administrator</a:t>
            </a:r>
            <a:br>
              <a:rPr lang="en-US" b="1" dirty="0"/>
            </a:br>
            <a:r>
              <a:rPr lang="en-US" b="1" dirty="0"/>
              <a:t>P@ssw0rd</a:t>
            </a:r>
          </a:p>
        </p:txBody>
      </p:sp>
      <p:pic>
        <p:nvPicPr>
          <p:cNvPr id="6" name="Picture 5" descr="AA02311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8660" y="1403021"/>
            <a:ext cx="1819965" cy="2057002"/>
          </a:xfrm>
          <a:prstGeom prst="rect">
            <a:avLst/>
          </a:prstGeom>
        </p:spPr>
      </p:pic>
    </p:spTree>
    <p:extLst>
      <p:ext uri="{BB962C8B-B14F-4D97-AF65-F5344CB8AC3E}">
        <p14:creationId xmlns:p14="http://schemas.microsoft.com/office/powerpoint/2010/main" val="3713999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a:bodyPr>
          <a:lstStyle/>
          <a:p>
            <a:r>
              <a:rPr lang="en-US" dirty="0"/>
              <a:t>You’ve just seen yet another way that reusable tools are flexible, valuable assets in an organization. Because your tools don’t care here their input comes from, they can be extended to accept input from nearly anyplace, and to have their output utilized in almost any fashion. </a:t>
            </a:r>
          </a:p>
          <a:p>
            <a:r>
              <a:rPr lang="en-US" dirty="0"/>
              <a:t>You created additional tools to consume and create XML in this module, and paired them with your existing tools to create an effective management system.</a:t>
            </a:r>
          </a:p>
        </p:txBody>
      </p:sp>
    </p:spTree>
    <p:extLst>
      <p:ext uri="{BB962C8B-B14F-4D97-AF65-F5344CB8AC3E}">
        <p14:creationId xmlns:p14="http://schemas.microsoft.com/office/powerpoint/2010/main" val="908396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onJonesCoursewareSlideTemplate">
  <a:themeElements>
    <a:clrScheme name="Custom 2">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DonJonesCoursewareSlideTemplate.potx</Template>
  <TotalTime>99</TotalTime>
  <Words>423</Words>
  <Application>Microsoft Office PowerPoint</Application>
  <PresentationFormat>On-screen Show (4:3)</PresentationFormat>
  <Paragraphs>36</Paragraphs>
  <Slides>9</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Arial</vt:lpstr>
      <vt:lpstr>DonJonesCoursewareSlideTemplate</vt:lpstr>
      <vt:lpstr>Working with XML Data</vt:lpstr>
      <vt:lpstr>Understanding how PowerShell Uses XML</vt:lpstr>
      <vt:lpstr>XML Documents</vt:lpstr>
      <vt:lpstr>Reading XML</vt:lpstr>
      <vt:lpstr>Creating an XML reading tool</vt:lpstr>
      <vt:lpstr>Modifying XML Nodes</vt:lpstr>
      <vt:lpstr>Adding XML Attributes and Nodes</vt:lpstr>
      <vt:lpstr>Lab A</vt:lpstr>
      <vt:lpstr>Conclusion</vt:lpstr>
    </vt:vector>
  </TitlesOfParts>
  <Company>Concentrated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 Jones</dc:creator>
  <cp:lastModifiedBy>Byron Hynes</cp:lastModifiedBy>
  <cp:revision>25</cp:revision>
  <dcterms:created xsi:type="dcterms:W3CDTF">2013-04-17T14:54:28Z</dcterms:created>
  <dcterms:modified xsi:type="dcterms:W3CDTF">2020-09-25T13:35:53Z</dcterms:modified>
</cp:coreProperties>
</file>