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3" r:id="rId3"/>
    <p:sldId id="257" r:id="rId4"/>
    <p:sldId id="258" r:id="rId5"/>
    <p:sldId id="259" r:id="rId6"/>
    <p:sldId id="283" r:id="rId7"/>
    <p:sldId id="280" r:id="rId8"/>
    <p:sldId id="28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40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89959"/>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4223559"/>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8" name="Straight Connector 7"/>
          <p:cNvCxnSpPr/>
          <p:nvPr/>
        </p:nvCxnSpPr>
        <p:spPr>
          <a:xfrm>
            <a:off x="685800" y="4116879"/>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new-contech-logo-educatio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6336" y="5976159"/>
            <a:ext cx="3663911" cy="841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0"/>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5969"/>
            <a:ext cx="7848600" cy="1927225"/>
          </a:xfrm>
        </p:spPr>
        <p:txBody>
          <a:bodyPr/>
          <a:lstStyle/>
          <a:p>
            <a:r>
              <a:rPr lang="en-US" dirty="0"/>
              <a:t>Customizing Default Formatting</a:t>
            </a:r>
          </a:p>
        </p:txBody>
      </p:sp>
      <p:sp>
        <p:nvSpPr>
          <p:cNvPr id="3" name="Subtitle 2"/>
          <p:cNvSpPr>
            <a:spLocks noGrp="1"/>
          </p:cNvSpPr>
          <p:nvPr>
            <p:ph type="subTitle" idx="1"/>
          </p:nvPr>
        </p:nvSpPr>
        <p:spPr>
          <a:xfrm>
            <a:off x="685800" y="4269569"/>
            <a:ext cx="6400800" cy="1752600"/>
          </a:xfrm>
        </p:spPr>
        <p:txBody>
          <a:bodyPr/>
          <a:lstStyle/>
          <a:p>
            <a:r>
              <a:rPr lang="en-US" dirty="0"/>
              <a:t>Module 08</a:t>
            </a:r>
          </a:p>
        </p:txBody>
      </p:sp>
    </p:spTree>
    <p:extLst>
      <p:ext uri="{BB962C8B-B14F-4D97-AF65-F5344CB8AC3E}">
        <p14:creationId xmlns:p14="http://schemas.microsoft.com/office/powerpoint/2010/main" val="127065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Designing </a:t>
            </a:r>
            <a:r>
              <a:rPr lang="en-US" dirty="0"/>
              <a:t>Formatting</a:t>
            </a:r>
          </a:p>
        </p:txBody>
      </p:sp>
      <p:sp>
        <p:nvSpPr>
          <p:cNvPr id="5" name="Text Placeholder 4"/>
          <p:cNvSpPr>
            <a:spLocks noGrp="1"/>
          </p:cNvSpPr>
          <p:nvPr>
            <p:ph type="body" idx="1"/>
          </p:nvPr>
        </p:nvSpPr>
        <p:spPr/>
        <p:txBody>
          <a:bodyPr/>
          <a:lstStyle/>
          <a:p>
            <a:r>
              <a:rPr lang="en-US" dirty="0"/>
              <a:t>Lesson 1</a:t>
            </a:r>
          </a:p>
        </p:txBody>
      </p:sp>
    </p:spTree>
    <p:extLst>
      <p:ext uri="{BB962C8B-B14F-4D97-AF65-F5344CB8AC3E}">
        <p14:creationId xmlns:p14="http://schemas.microsoft.com/office/powerpoint/2010/main" val="260943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a type name to </a:t>
            </a:r>
            <a:br>
              <a:rPr lang="en-US" dirty="0"/>
            </a:br>
            <a:r>
              <a:rPr lang="en-US" dirty="0"/>
              <a:t>output objects</a:t>
            </a:r>
          </a:p>
        </p:txBody>
      </p:sp>
      <p:sp>
        <p:nvSpPr>
          <p:cNvPr id="3" name="Content Placeholder 2"/>
          <p:cNvSpPr>
            <a:spLocks noGrp="1"/>
          </p:cNvSpPr>
          <p:nvPr>
            <p:ph idx="1"/>
          </p:nvPr>
        </p:nvSpPr>
        <p:spPr>
          <a:xfrm>
            <a:off x="457200" y="1600200"/>
            <a:ext cx="8229600" cy="1271954"/>
          </a:xfrm>
        </p:spPr>
        <p:txBody>
          <a:bodyPr/>
          <a:lstStyle/>
          <a:p>
            <a:r>
              <a:rPr lang="en-US" dirty="0"/>
              <a:t>Views are triggered by the type name of the object they display. </a:t>
            </a:r>
          </a:p>
        </p:txBody>
      </p:sp>
      <p:pic>
        <p:nvPicPr>
          <p:cNvPr id="4" name="Picture 3" descr="TypeNam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271447"/>
            <a:ext cx="8538308" cy="969272"/>
          </a:xfrm>
          <a:prstGeom prst="rect">
            <a:avLst/>
          </a:prstGeom>
          <a:ln>
            <a:noFill/>
          </a:ln>
          <a:effectLst>
            <a:outerShdw blurRad="292100" dist="139700" dir="2700000" algn="tl" rotWithShape="0">
              <a:srgbClr val="333333">
                <a:alpha val="65000"/>
              </a:srgbClr>
            </a:outerShdw>
          </a:effectLst>
        </p:spPr>
      </p:pic>
      <p:pic>
        <p:nvPicPr>
          <p:cNvPr id="5" name="Picture 4" descr="BU0052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239352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view</a:t>
            </a:r>
          </a:p>
        </p:txBody>
      </p:sp>
      <p:sp>
        <p:nvSpPr>
          <p:cNvPr id="3" name="Content Placeholder 2"/>
          <p:cNvSpPr>
            <a:spLocks noGrp="1"/>
          </p:cNvSpPr>
          <p:nvPr>
            <p:ph idx="1"/>
          </p:nvPr>
        </p:nvSpPr>
        <p:spPr>
          <a:xfrm>
            <a:off x="457200" y="1600199"/>
            <a:ext cx="8229600" cy="1916723"/>
          </a:xfrm>
        </p:spPr>
        <p:txBody>
          <a:bodyPr>
            <a:normAutofit/>
          </a:bodyPr>
          <a:lstStyle/>
          <a:p>
            <a:r>
              <a:rPr lang="en-US" dirty="0"/>
              <a:t>Every view file must start out with this information, and within the &lt;</a:t>
            </a:r>
            <a:r>
              <a:rPr lang="en-US" dirty="0" err="1"/>
              <a:t>ViewDefinitions</a:t>
            </a:r>
            <a:r>
              <a:rPr lang="en-US" dirty="0"/>
              <a:t>&gt;&lt;/</a:t>
            </a:r>
            <a:r>
              <a:rPr lang="en-US" dirty="0" err="1"/>
              <a:t>ViewDefinitions</a:t>
            </a:r>
            <a:r>
              <a:rPr lang="en-US" dirty="0"/>
              <a:t>&gt; section.</a:t>
            </a:r>
          </a:p>
          <a:p>
            <a:r>
              <a:rPr lang="en-US" dirty="0"/>
              <a:t>Save the file with a .ps1xml extension.</a:t>
            </a:r>
          </a:p>
          <a:p>
            <a:r>
              <a:rPr lang="en-US" dirty="0"/>
              <a:t> Add additional required tags.</a:t>
            </a:r>
          </a:p>
          <a:p>
            <a:endParaRPr lang="en-US" dirty="0"/>
          </a:p>
        </p:txBody>
      </p:sp>
      <p:pic>
        <p:nvPicPr>
          <p:cNvPr id="4" name="Picture 3" descr="View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958" y="4200769"/>
            <a:ext cx="7531623" cy="1676516"/>
          </a:xfrm>
          <a:prstGeom prst="rect">
            <a:avLst/>
          </a:prstGeom>
          <a:ln>
            <a:noFill/>
          </a:ln>
          <a:effectLst>
            <a:outerShdw blurRad="292100" dist="139700" dir="2700000" algn="tl" rotWithShape="0">
              <a:srgbClr val="333333">
                <a:alpha val="65000"/>
              </a:srgbClr>
            </a:outerShdw>
          </a:effectLst>
        </p:spPr>
      </p:pic>
      <p:pic>
        <p:nvPicPr>
          <p:cNvPr id="5" name="Picture 4" descr="BU0052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885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and debugging the view</a:t>
            </a:r>
          </a:p>
        </p:txBody>
      </p:sp>
      <p:sp>
        <p:nvSpPr>
          <p:cNvPr id="3" name="Content Placeholder 2"/>
          <p:cNvSpPr>
            <a:spLocks noGrp="1"/>
          </p:cNvSpPr>
          <p:nvPr>
            <p:ph idx="1"/>
          </p:nvPr>
        </p:nvSpPr>
        <p:spPr/>
        <p:txBody>
          <a:bodyPr>
            <a:normAutofit/>
          </a:bodyPr>
          <a:lstStyle/>
          <a:p>
            <a:r>
              <a:rPr lang="en-US" dirty="0"/>
              <a:t>View files have to be loaded into memory within each new shell session using Update-</a:t>
            </a:r>
            <a:r>
              <a:rPr lang="en-US" dirty="0" err="1"/>
              <a:t>FormatData</a:t>
            </a:r>
            <a:r>
              <a:rPr lang="en-US" dirty="0"/>
              <a:t>. </a:t>
            </a:r>
          </a:p>
          <a:p>
            <a:r>
              <a:rPr lang="en-US" dirty="0"/>
              <a:t>Column headers must match column properties:</a:t>
            </a:r>
          </a:p>
          <a:p>
            <a:r>
              <a:rPr lang="en-US" dirty="0"/>
              <a:t>PS C:\&gt; Update-</a:t>
            </a:r>
            <a:r>
              <a:rPr lang="en-US" dirty="0" err="1"/>
              <a:t>FormatData</a:t>
            </a:r>
            <a:r>
              <a:rPr lang="en-US" dirty="0"/>
              <a:t> -</a:t>
            </a:r>
            <a:r>
              <a:rPr lang="en-US" dirty="0" err="1"/>
              <a:t>PrependPath</a:t>
            </a:r>
            <a:r>
              <a:rPr lang="en-US" dirty="0"/>
              <a:t> C:\test.format.ps1xml</a:t>
            </a:r>
          </a:p>
          <a:p>
            <a:pPr marL="0" indent="0">
              <a:buNone/>
            </a:pPr>
            <a:r>
              <a:rPr lang="en-US" dirty="0"/>
              <a:t> </a:t>
            </a:r>
            <a:r>
              <a:rPr lang="en-US" i="1" dirty="0"/>
              <a:t>Update-</a:t>
            </a:r>
            <a:r>
              <a:rPr lang="en-US" i="1" dirty="0" err="1"/>
              <a:t>FormatData</a:t>
            </a:r>
            <a:r>
              <a:rPr lang="en-US" i="1" dirty="0"/>
              <a:t> : There were errors in loading the format data file:</a:t>
            </a:r>
          </a:p>
          <a:p>
            <a:pPr marL="0" indent="0">
              <a:buNone/>
            </a:pPr>
            <a:r>
              <a:rPr lang="en-US" i="1" dirty="0"/>
              <a:t> C:\test.format.ps1xml, Error at </a:t>
            </a:r>
            <a:r>
              <a:rPr lang="en-US" i="1" dirty="0" err="1"/>
              <a:t>XPath</a:t>
            </a:r>
            <a:endParaRPr lang="en-US" i="1" dirty="0"/>
          </a:p>
          <a:p>
            <a:pPr marL="0" indent="0">
              <a:buNone/>
            </a:pPr>
            <a:r>
              <a:rPr lang="en-US" i="1" dirty="0"/>
              <a:t> /Configuration/</a:t>
            </a:r>
            <a:r>
              <a:rPr lang="en-US" i="1" dirty="0" err="1"/>
              <a:t>ViewDefinitions</a:t>
            </a:r>
            <a:r>
              <a:rPr lang="en-US" i="1" dirty="0"/>
              <a:t>/View[1]/</a:t>
            </a:r>
            <a:r>
              <a:rPr lang="en-US" i="1" dirty="0" err="1"/>
              <a:t>TableControl</a:t>
            </a:r>
            <a:r>
              <a:rPr lang="en-US" dirty="0"/>
              <a:t> in file</a:t>
            </a:r>
          </a:p>
          <a:p>
            <a:pPr marL="0" indent="0">
              <a:buNone/>
            </a:pPr>
            <a:r>
              <a:rPr lang="en-US" dirty="0"/>
              <a:t> C:\test.format.ps1xml: </a:t>
            </a:r>
            <a:r>
              <a:rPr lang="en-US" b="1" dirty="0"/>
              <a:t>Header item count = 6 does not match default row</a:t>
            </a:r>
            <a:r>
              <a:rPr lang="en-US" dirty="0"/>
              <a:t> </a:t>
            </a:r>
            <a:r>
              <a:rPr lang="en-US" b="1" dirty="0"/>
              <a:t>item count = 5</a:t>
            </a:r>
            <a:r>
              <a:rPr lang="en-US" dirty="0"/>
              <a:t>.</a:t>
            </a:r>
          </a:p>
          <a:p>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2524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view to a module</a:t>
            </a:r>
          </a:p>
        </p:txBody>
      </p:sp>
      <p:sp>
        <p:nvSpPr>
          <p:cNvPr id="3" name="Content Placeholder 2"/>
          <p:cNvSpPr>
            <a:spLocks noGrp="1"/>
          </p:cNvSpPr>
          <p:nvPr>
            <p:ph idx="1"/>
          </p:nvPr>
        </p:nvSpPr>
        <p:spPr>
          <a:xfrm>
            <a:off x="457200" y="1600200"/>
            <a:ext cx="8530492" cy="4876800"/>
          </a:xfrm>
        </p:spPr>
        <p:txBody>
          <a:bodyPr/>
          <a:lstStyle/>
          <a:p>
            <a:r>
              <a:rPr lang="en-US" dirty="0"/>
              <a:t>Views can automatically load as part of a module. </a:t>
            </a:r>
          </a:p>
          <a:p>
            <a:r>
              <a:rPr lang="en-US" dirty="0"/>
              <a:t>Copy the view file to the module’s folder. </a:t>
            </a:r>
          </a:p>
          <a:p>
            <a:r>
              <a:rPr lang="en-US" dirty="0"/>
              <a:t>Re-create the module’s manifest (.psd1 file) and include the </a:t>
            </a:r>
            <a:r>
              <a:rPr lang="en-US" dirty="0">
                <a:latin typeface="Consolas" panose="020B0609020204030204" pitchFamily="49" charset="0"/>
              </a:rPr>
              <a:t>-</a:t>
            </a:r>
            <a:r>
              <a:rPr lang="en-US" dirty="0" err="1">
                <a:latin typeface="Consolas" panose="020B0609020204030204" pitchFamily="49" charset="0"/>
              </a:rPr>
              <a:t>FormatsToProcess</a:t>
            </a:r>
            <a:r>
              <a:rPr lang="en-US" dirty="0">
                <a:latin typeface="Consolas" panose="020B0609020204030204" pitchFamily="49" charset="0"/>
              </a:rPr>
              <a:t> </a:t>
            </a:r>
            <a:r>
              <a:rPr lang="en-US" dirty="0"/>
              <a:t>parameter of </a:t>
            </a:r>
            <a:r>
              <a:rPr lang="en-US" dirty="0">
                <a:latin typeface="Consolas" panose="020B0609020204030204" pitchFamily="49" charset="0"/>
              </a:rPr>
              <a:t>New-</a:t>
            </a:r>
            <a:r>
              <a:rPr lang="en-US" dirty="0" err="1">
                <a:latin typeface="Consolas" panose="020B0609020204030204" pitchFamily="49" charset="0"/>
              </a:rPr>
              <a:t>ModuleManifest</a:t>
            </a:r>
            <a:r>
              <a:rPr lang="en-US" dirty="0"/>
              <a:t>. </a:t>
            </a:r>
          </a:p>
          <a:p>
            <a:r>
              <a:rPr lang="en-US" dirty="0"/>
              <a:t>This parameter accepts the filename of your view file, </a:t>
            </a:r>
            <a:br>
              <a:rPr lang="en-US" dirty="0"/>
            </a:br>
            <a:r>
              <a:rPr lang="en-US" dirty="0"/>
              <a:t>and will cause the view file to load along with the module.</a:t>
            </a:r>
          </a:p>
          <a:p>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05681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Lab A</a:t>
            </a:r>
          </a:p>
        </p:txBody>
      </p:sp>
      <p:pic>
        <p:nvPicPr>
          <p:cNvPr id="5" name="Content Placeholder 4" descr="skd188257sdc.png"/>
          <p:cNvPicPr>
            <a:picLocks noGrp="1" noChangeAspect="1"/>
          </p:cNvPicPr>
          <p:nvPr>
            <p:ph idx="1"/>
          </p:nvPr>
        </p:nvPicPr>
        <p:blipFill>
          <a:blip r:embed="rId2">
            <a:extLst>
              <a:ext uri="{28A0092B-C50C-407E-A947-70E740481C1C}">
                <a14:useLocalDpi xmlns:a14="http://schemas.microsoft.com/office/drawing/2010/main" val="0"/>
              </a:ext>
            </a:extLst>
          </a:blip>
          <a:srcRect l="2554" r="2554"/>
          <a:stretch>
            <a:fillRect/>
          </a:stretch>
        </p:blipFill>
        <p:spPr/>
      </p:pic>
      <p:sp>
        <p:nvSpPr>
          <p:cNvPr id="4" name="Text Placeholder 3"/>
          <p:cNvSpPr>
            <a:spLocks noGrp="1"/>
          </p:cNvSpPr>
          <p:nvPr>
            <p:ph type="body" sz="half" idx="2"/>
          </p:nvPr>
        </p:nvSpPr>
        <p:spPr/>
        <p:txBody>
          <a:bodyPr/>
          <a:lstStyle/>
          <a:p>
            <a:pPr algn="ctr"/>
            <a:r>
              <a:rPr lang="en-US" dirty="0"/>
              <a:t>60 Minutes</a:t>
            </a:r>
          </a:p>
          <a:p>
            <a:pPr algn="ctr"/>
            <a:endParaRPr lang="en-US" dirty="0"/>
          </a:p>
          <a:p>
            <a:pPr algn="ctr"/>
            <a:r>
              <a:rPr lang="en-US" b="1" dirty="0"/>
              <a:t>CLIENT</a:t>
            </a:r>
          </a:p>
          <a:p>
            <a:pPr algn="ctr"/>
            <a:r>
              <a:rPr lang="en-US" b="1" dirty="0"/>
              <a:t>MEMBER</a:t>
            </a:r>
          </a:p>
          <a:p>
            <a:pPr algn="ctr"/>
            <a:r>
              <a:rPr lang="en-US" b="1" dirty="0"/>
              <a:t>DC</a:t>
            </a:r>
          </a:p>
          <a:p>
            <a:pPr algn="ctr"/>
            <a:endParaRPr lang="en-US" b="1" dirty="0"/>
          </a:p>
          <a:p>
            <a:pPr algn="ctr"/>
            <a:r>
              <a:rPr lang="en-US" b="1" dirty="0"/>
              <a:t>Administrator</a:t>
            </a:r>
            <a:br>
              <a:rPr lang="en-US" b="1" dirty="0"/>
            </a:br>
            <a:r>
              <a:rPr lang="en-US" b="1" dirty="0"/>
              <a:t>P@ssw0rd</a:t>
            </a:r>
          </a:p>
        </p:txBody>
      </p:sp>
      <p:pic>
        <p:nvPicPr>
          <p:cNvPr id="6" name="Picture 5" descr="AA023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660" y="1403021"/>
            <a:ext cx="1819965" cy="2057002"/>
          </a:xfrm>
          <a:prstGeom prst="rect">
            <a:avLst/>
          </a:prstGeom>
        </p:spPr>
      </p:pic>
    </p:spTree>
    <p:extLst>
      <p:ext uri="{BB962C8B-B14F-4D97-AF65-F5344CB8AC3E}">
        <p14:creationId xmlns:p14="http://schemas.microsoft.com/office/powerpoint/2010/main" val="255801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Custom formatting adds a true level of professionalism to the tools you write, but still gives your tools’ users the ability to convert, filter, export, sort, and even to override your formatting when needed. You’re truly working like a “real” cmdlet!</a:t>
            </a:r>
          </a:p>
          <a:p>
            <a:endParaRPr lang="en-US" dirty="0"/>
          </a:p>
        </p:txBody>
      </p:sp>
    </p:spTree>
    <p:extLst>
      <p:ext uri="{BB962C8B-B14F-4D97-AF65-F5344CB8AC3E}">
        <p14:creationId xmlns:p14="http://schemas.microsoft.com/office/powerpoint/2010/main" val="1254662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onJonesCoursewareSlideTemplate">
  <a:themeElements>
    <a:clrScheme name="Custom 2">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DonJonesCoursewareSlideTemplate.potx</Template>
  <TotalTime>144</TotalTime>
  <Words>301</Words>
  <Application>Microsoft Office PowerPoint</Application>
  <PresentationFormat>On-screen Show (4:3)</PresentationFormat>
  <Paragraphs>33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Consolas</vt:lpstr>
      <vt:lpstr>DonJonesCoursewareSlideTemplate</vt:lpstr>
      <vt:lpstr>Customizing Default Formatting</vt:lpstr>
      <vt:lpstr>Designing Formatting</vt:lpstr>
      <vt:lpstr>Adding a type name to  output objects</vt:lpstr>
      <vt:lpstr>Making a view</vt:lpstr>
      <vt:lpstr>Loading and debugging the view</vt:lpstr>
      <vt:lpstr>Adding a view to a module</vt:lpstr>
      <vt:lpstr>Lab A</vt:lpstr>
      <vt:lpstr>Conclusion</vt:lpstr>
    </vt:vector>
  </TitlesOfParts>
  <Company>Concentrated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Jones</dc:creator>
  <cp:lastModifiedBy>Byron Hynes</cp:lastModifiedBy>
  <cp:revision>28</cp:revision>
  <dcterms:created xsi:type="dcterms:W3CDTF">2013-04-17T14:54:28Z</dcterms:created>
  <dcterms:modified xsi:type="dcterms:W3CDTF">2020-10-21T19:29:40Z</dcterms:modified>
</cp:coreProperties>
</file>