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29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Preparing for scripting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variables and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variables?</a:t>
            </a:r>
            <a:endParaRPr lang="en-US" dirty="0"/>
          </a:p>
        </p:txBody>
      </p:sp>
      <p:pic>
        <p:nvPicPr>
          <p:cNvPr id="6" name="Picture 5" descr="BU002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5" y="2847789"/>
            <a:ext cx="2758532" cy="335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316" y="3917353"/>
            <a:ext cx="11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X</a:t>
            </a:r>
            <a:endParaRPr lang="en-US" sz="8000" dirty="0"/>
          </a:p>
        </p:txBody>
      </p:sp>
      <p:pic>
        <p:nvPicPr>
          <p:cNvPr id="8" name="Picture 7" descr="WL00276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00" y="2541763"/>
            <a:ext cx="1342102" cy="218839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423316" y="1771669"/>
            <a:ext cx="3551964" cy="1135452"/>
          </a:xfrm>
          <a:custGeom>
            <a:avLst/>
            <a:gdLst>
              <a:gd name="connsiteX0" fmla="*/ 3551964 w 3551964"/>
              <a:gd name="connsiteY0" fmla="*/ 1587095 h 1636779"/>
              <a:gd name="connsiteX1" fmla="*/ 2617673 w 3551964"/>
              <a:gd name="connsiteY1" fmla="*/ 1455701 h 1636779"/>
              <a:gd name="connsiteX2" fmla="*/ 1989947 w 3551964"/>
              <a:gd name="connsiteY2" fmla="*/ 112570 h 1636779"/>
              <a:gd name="connsiteX3" fmla="*/ 311145 w 3551964"/>
              <a:gd name="connsiteY3" fmla="*/ 229364 h 1636779"/>
              <a:gd name="connsiteX4" fmla="*/ 4581 w 3551964"/>
              <a:gd name="connsiteY4" fmla="*/ 1470301 h 163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964" h="1636779">
                <a:moveTo>
                  <a:pt x="3551964" y="1587095"/>
                </a:moveTo>
                <a:cubicBezTo>
                  <a:pt x="3214986" y="1644275"/>
                  <a:pt x="2878009" y="1701455"/>
                  <a:pt x="2617673" y="1455701"/>
                </a:cubicBezTo>
                <a:cubicBezTo>
                  <a:pt x="2357337" y="1209947"/>
                  <a:pt x="2374368" y="316959"/>
                  <a:pt x="1989947" y="112570"/>
                </a:cubicBezTo>
                <a:cubicBezTo>
                  <a:pt x="1605526" y="-91820"/>
                  <a:pt x="642039" y="3076"/>
                  <a:pt x="311145" y="229364"/>
                </a:cubicBezTo>
                <a:cubicBezTo>
                  <a:pt x="-19749" y="455652"/>
                  <a:pt x="-7584" y="962976"/>
                  <a:pt x="4581" y="1470301"/>
                </a:cubicBezTo>
              </a:path>
            </a:pathLst>
          </a:cu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6894" y="4741319"/>
            <a:ext cx="110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$X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8667" y="6203749"/>
            <a:ext cx="32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variable name is 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1858" y="6209222"/>
            <a:ext cx="394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$X refers to the variable contents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 marks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1952826"/>
            <a:ext cx="4965056" cy="333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 and variables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2" y="1524000"/>
            <a:ext cx="32004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" y="3241035"/>
            <a:ext cx="7976428" cy="283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04293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5" y="1787187"/>
            <a:ext cx="7437550" cy="111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8998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6" name="Picture 5" descr="M1S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43" y="2007266"/>
            <a:ext cx="6552659" cy="4010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763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scripting constructs and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158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If..ElseIf...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6" y="2903944"/>
            <a:ext cx="7337941" cy="324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Logical constructs are used to make decisions and to execute different commands based on the outcome of that decision.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337174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construct</a:t>
            </a:r>
            <a:endParaRPr lang="en-US" dirty="0"/>
          </a:p>
        </p:txBody>
      </p:sp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0" y="3259298"/>
            <a:ext cx="8500364" cy="284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Switch construct examines a single object, often contained in a variable, and compares it to a number of possible values. </a:t>
            </a:r>
          </a:p>
        </p:txBody>
      </p:sp>
      <p:pic>
        <p:nvPicPr>
          <p:cNvPr id="8" name="Picture 7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53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pic>
        <p:nvPicPr>
          <p:cNvPr id="7" name="Picture 6" descr="Screen Shot 2013-06-18 at 11.3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0" y="2926895"/>
            <a:ext cx="7003473" cy="314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primary looping construct in PowerShell. It’s designed to repeat a block of commands so long as some condition is True or until a condition becomes True. </a:t>
            </a:r>
          </a:p>
        </p:txBody>
      </p:sp>
      <p:pic>
        <p:nvPicPr>
          <p:cNvPr id="10" name="Picture 9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12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943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2444"/>
          </a:xfrm>
        </p:spPr>
        <p:txBody>
          <a:bodyPr/>
          <a:lstStyle/>
          <a:p>
            <a:r>
              <a:rPr lang="en-US" dirty="0"/>
              <a:t>This construct is similar in operation to the </a:t>
            </a:r>
            <a:r>
              <a:rPr lang="en-US" dirty="0" err="1"/>
              <a:t>ForEach</a:t>
            </a:r>
            <a:r>
              <a:rPr lang="en-US" dirty="0"/>
              <a:t>-Object cmdlet and differs only in its syntax. </a:t>
            </a:r>
          </a:p>
        </p:txBody>
      </p:sp>
      <p:pic>
        <p:nvPicPr>
          <p:cNvPr id="4" name="Picture 3" descr="For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3" y="3261490"/>
            <a:ext cx="7762316" cy="15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030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4753"/>
          </a:xfrm>
        </p:spPr>
        <p:txBody>
          <a:bodyPr/>
          <a:lstStyle/>
          <a:p>
            <a:r>
              <a:rPr lang="en-US" dirty="0" smtClean="0"/>
              <a:t>The For construct is </a:t>
            </a:r>
            <a:r>
              <a:rPr lang="en-US" dirty="0"/>
              <a:t>designed to execute the construct’s contents a specific number of times. </a:t>
            </a:r>
          </a:p>
        </p:txBody>
      </p:sp>
      <p:pic>
        <p:nvPicPr>
          <p:cNvPr id="4" name="Picture 3" descr="F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" y="2985920"/>
            <a:ext cx="7049133" cy="1293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230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vs. Script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7349"/>
          </a:xfrm>
        </p:spPr>
        <p:txBody>
          <a:bodyPr>
            <a:normAutofit/>
          </a:bodyPr>
          <a:lstStyle/>
          <a:p>
            <a:r>
              <a:rPr lang="en-US" dirty="0"/>
              <a:t>PowerShell often gives you several different ways to accomplish the same thing. That does not, however, mean that all ways are </a:t>
            </a:r>
            <a:r>
              <a:rPr lang="en-US" i="1" dirty="0"/>
              <a:t>exactly</a:t>
            </a:r>
            <a:r>
              <a:rPr lang="en-US" dirty="0"/>
              <a:t> the same.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start building a complete </a:t>
            </a:r>
            <a:r>
              <a:rPr lang="en-US" dirty="0" smtClean="0"/>
              <a:t>script you </a:t>
            </a:r>
            <a:r>
              <a:rPr lang="en-US" dirty="0"/>
              <a:t>should really commit fully to the  scripting language.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6-18 at 11.5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3899731"/>
            <a:ext cx="8807506" cy="239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9955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is a system of containerization. In some senses, it’s designed to help keep things in PowerShell from conflicting with one another. </a:t>
            </a:r>
            <a:endParaRPr lang="en-US" dirty="0" smtClean="0"/>
          </a:p>
          <a:p>
            <a:r>
              <a:rPr lang="en-US" dirty="0" smtClean="0"/>
              <a:t>Scope </a:t>
            </a:r>
            <a:r>
              <a:rPr lang="en-US" dirty="0"/>
              <a:t>is a way of building walls between and around different scripts and functions, so that each one has its own little sandbox to play in without fear of messing up something else.</a:t>
            </a:r>
          </a:p>
          <a:p>
            <a:r>
              <a:rPr lang="en-US" dirty="0"/>
              <a:t>There are several elements within PowerShell that are affected by scope: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 err="1"/>
              <a:t>PSDrives</a:t>
            </a:r>
            <a:endParaRPr lang="en-US" dirty="0"/>
          </a:p>
          <a:p>
            <a:pPr lvl="1"/>
            <a:r>
              <a:rPr lang="en-US" dirty="0" err="1" smtClean="0"/>
              <a:t>PSSnapins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06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was intended to provide a brief overview of key scripting language elements and the shell’s scripting environment. 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Scripting constructs</a:t>
            </a:r>
          </a:p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8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toolmaking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word borrowed from the machining industry, meaning “someone who makes tools used by others.”</a:t>
            </a:r>
          </a:p>
          <a:p>
            <a:r>
              <a:rPr lang="en-US" i="1" dirty="0" smtClean="0"/>
              <a:t>Tools</a:t>
            </a:r>
            <a:r>
              <a:rPr lang="en-US" dirty="0" smtClean="0"/>
              <a:t> don’t necessarily know the context in which they are being used</a:t>
            </a:r>
          </a:p>
          <a:p>
            <a:pPr lvl="1"/>
            <a:r>
              <a:rPr lang="en-US" dirty="0" smtClean="0"/>
              <a:t>A hammer can build a house, fix a wooden boat, or even smash in a window.</a:t>
            </a:r>
          </a:p>
          <a:p>
            <a:r>
              <a:rPr lang="en-US" dirty="0" smtClean="0"/>
              <a:t>Tools are often “black boxes,” requiring little knowledge about their inner workings if you want to use them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course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 skilled and confident IT administrator – this class will not teach you those skills.</a:t>
            </a:r>
          </a:p>
          <a:p>
            <a:r>
              <a:rPr lang="en-US" dirty="0" smtClean="0"/>
              <a:t>You should have a strong background as a Windows PowerShell tool </a:t>
            </a:r>
            <a:r>
              <a:rPr lang="en-US" i="1" dirty="0" smtClean="0"/>
              <a:t>user</a:t>
            </a:r>
            <a:r>
              <a:rPr lang="en-US" dirty="0" smtClean="0"/>
              <a:t> – running commands in the console.</a:t>
            </a:r>
          </a:p>
          <a:p>
            <a:r>
              <a:rPr lang="en-US" dirty="0" smtClean="0"/>
              <a:t>A background in a scripting or programming language will be very helpful.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v3</a:t>
            </a:r>
          </a:p>
          <a:p>
            <a:r>
              <a:rPr lang="en-US" dirty="0" smtClean="0"/>
              <a:t>Execution policy allowing script execution</a:t>
            </a:r>
          </a:p>
          <a:p>
            <a:r>
              <a:rPr lang="en-US" dirty="0" smtClean="0"/>
              <a:t>Admin privileges on your computer</a:t>
            </a:r>
          </a:p>
          <a:p>
            <a:r>
              <a:rPr lang="en-US" dirty="0" smtClean="0"/>
              <a:t>Ideally, multiple computers to test tools against</a:t>
            </a:r>
          </a:p>
          <a:p>
            <a:endParaRPr lang="en-US" dirty="0"/>
          </a:p>
          <a:p>
            <a:r>
              <a:rPr lang="en-US" dirty="0" smtClean="0"/>
              <a:t>Lab environment:</a:t>
            </a:r>
          </a:p>
          <a:p>
            <a:pPr lvl="1"/>
            <a:r>
              <a:rPr lang="en-US" dirty="0" smtClean="0"/>
              <a:t>CLIENT – Windows 8 in the COMPANY domain</a:t>
            </a:r>
          </a:p>
          <a:p>
            <a:pPr lvl="1"/>
            <a:r>
              <a:rPr lang="en-US" dirty="0" smtClean="0"/>
              <a:t>DC – Windows Server 2012 domain controller</a:t>
            </a:r>
          </a:p>
          <a:p>
            <a:pPr lvl="1"/>
            <a:r>
              <a:rPr lang="en-US" dirty="0" smtClean="0"/>
              <a:t>MEMBER – Windows Server 2012 member server</a:t>
            </a:r>
          </a:p>
          <a:p>
            <a:pPr lvl="1"/>
            <a:r>
              <a:rPr lang="en-US" dirty="0" smtClean="0"/>
              <a:t>Administrator password is </a:t>
            </a:r>
            <a:r>
              <a:rPr lang="en-US" b="1" dirty="0" smtClean="0"/>
              <a:t>P@ssw0rd</a:t>
            </a:r>
            <a:r>
              <a:rPr lang="en-US" dirty="0" smtClean="0"/>
              <a:t> on all computers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the scripting 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51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PowerShell’s execution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to…</a:t>
            </a:r>
          </a:p>
          <a:p>
            <a:pPr lvl="1"/>
            <a:r>
              <a:rPr lang="en-US" dirty="0" smtClean="0"/>
              <a:t>Slow down…</a:t>
            </a:r>
          </a:p>
          <a:p>
            <a:pPr lvl="1"/>
            <a:r>
              <a:rPr lang="en-US" dirty="0" smtClean="0"/>
              <a:t>An uninformed user…</a:t>
            </a:r>
          </a:p>
          <a:p>
            <a:pPr lvl="1"/>
            <a:r>
              <a:rPr lang="en-US" dirty="0" smtClean="0"/>
              <a:t>From accidentally…</a:t>
            </a:r>
          </a:p>
          <a:p>
            <a:pPr lvl="1"/>
            <a:r>
              <a:rPr lang="en-US" dirty="0" smtClean="0"/>
              <a:t>Running an untrusted script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RemoteSigned</a:t>
            </a:r>
            <a:r>
              <a:rPr lang="en-US" dirty="0" smtClean="0"/>
              <a:t> or Unrestricted is recommended</a:t>
            </a:r>
          </a:p>
          <a:p>
            <a:endParaRPr lang="en-US" dirty="0"/>
          </a:p>
          <a:p>
            <a:r>
              <a:rPr lang="en-US" dirty="0" smtClean="0"/>
              <a:t>Read </a:t>
            </a:r>
            <a:r>
              <a:rPr lang="en-US" b="1" dirty="0" err="1" smtClean="0"/>
              <a:t>about_signing</a:t>
            </a:r>
            <a:r>
              <a:rPr lang="en-US" dirty="0" smtClean="0"/>
              <a:t> in the shell for more information on script signing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09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green “play” icon (or press F5) to run scripts in the ISE</a:t>
            </a:r>
          </a:p>
          <a:p>
            <a:r>
              <a:rPr lang="en-US" dirty="0" smtClean="0"/>
              <a:t>When running a script, you </a:t>
            </a:r>
            <a:r>
              <a:rPr lang="en-US" u="sng" dirty="0" smtClean="0"/>
              <a:t>must</a:t>
            </a:r>
            <a:r>
              <a:rPr lang="en-US" dirty="0" smtClean="0"/>
              <a:t> provide a path, either absolute or relative. 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b="1" dirty="0" smtClean="0"/>
              <a:t>PS1</a:t>
            </a:r>
            <a:r>
              <a:rPr lang="en-US" dirty="0" smtClean="0"/>
              <a:t> is used in PowerShell 1.0, 2.0, and 3.0; the </a:t>
            </a:r>
            <a:r>
              <a:rPr lang="en-US" b="1" dirty="0" smtClean="0"/>
              <a:t>1</a:t>
            </a:r>
            <a:r>
              <a:rPr lang="en-US" dirty="0" smtClean="0"/>
              <a:t> refers to the language engine version.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85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Notepad!</a:t>
            </a:r>
          </a:p>
          <a:p>
            <a:r>
              <a:rPr lang="en-US" dirty="0" smtClean="0"/>
              <a:t>PowerShell v3 comes with the Integrated Scripting Environment (ISE)</a:t>
            </a:r>
          </a:p>
          <a:p>
            <a:pPr lvl="1"/>
            <a:r>
              <a:rPr lang="en-US" dirty="0" smtClean="0"/>
              <a:t>Offers IntelliSense parameter and command completion</a:t>
            </a:r>
          </a:p>
          <a:p>
            <a:pPr lvl="1"/>
            <a:r>
              <a:rPr lang="en-US" dirty="0" smtClean="0"/>
              <a:t>Live syntax checking</a:t>
            </a:r>
          </a:p>
          <a:p>
            <a:pPr lvl="1"/>
            <a:r>
              <a:rPr lang="en-US" dirty="0" smtClean="0"/>
              <a:t>Color coding</a:t>
            </a:r>
          </a:p>
          <a:p>
            <a:pPr lvl="1"/>
            <a:r>
              <a:rPr lang="en-US" dirty="0" smtClean="0"/>
              <a:t>Brace matching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also commercial (paid and free) editors you can choose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980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88</TotalTime>
  <Words>649</Words>
  <Application>Microsoft Office PowerPoint</Application>
  <PresentationFormat>On-screen Show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DonJonesCoursewareSlideTemplate</vt:lpstr>
      <vt:lpstr>Preparing for scripting </vt:lpstr>
      <vt:lpstr>overview</vt:lpstr>
      <vt:lpstr>What is toolmaking?</vt:lpstr>
      <vt:lpstr>Is this course for you?</vt:lpstr>
      <vt:lpstr>Prerequisites</vt:lpstr>
      <vt:lpstr>Preparing the scripting environment</vt:lpstr>
      <vt:lpstr>PowerShell’s execution policy</vt:lpstr>
      <vt:lpstr>Running Scripts</vt:lpstr>
      <vt:lpstr>Editing Scripts</vt:lpstr>
      <vt:lpstr>Understanding variables and operators</vt:lpstr>
      <vt:lpstr>What are variables?</vt:lpstr>
      <vt:lpstr>Quotation marks</vt:lpstr>
      <vt:lpstr>Object members and variables</vt:lpstr>
      <vt:lpstr>Parentheses</vt:lpstr>
      <vt:lpstr>Comparison operators</vt:lpstr>
      <vt:lpstr>Understanding scripting constructs and scope</vt:lpstr>
      <vt:lpstr>If…ElseIf…Else</vt:lpstr>
      <vt:lpstr>Switch construct</vt:lpstr>
      <vt:lpstr>Do…While</vt:lpstr>
      <vt:lpstr>ForEach construct</vt:lpstr>
      <vt:lpstr>For construct</vt:lpstr>
      <vt:lpstr>Pipelines vs. Script constructs</vt:lpstr>
      <vt:lpstr>What is scope?</vt:lpstr>
      <vt:lpstr>Conclusion</vt:lpstr>
    </vt:vector>
  </TitlesOfParts>
  <Company>Concentrated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danielm</cp:lastModifiedBy>
  <cp:revision>25</cp:revision>
  <dcterms:created xsi:type="dcterms:W3CDTF">2013-04-17T14:54:28Z</dcterms:created>
  <dcterms:modified xsi:type="dcterms:W3CDTF">2014-05-02T13:16:44Z</dcterms:modified>
</cp:coreProperties>
</file>