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80" r:id="rId5"/>
    <p:sldId id="264" r:id="rId6"/>
    <p:sldId id="260" r:id="rId7"/>
    <p:sldId id="261" r:id="rId8"/>
    <p:sldId id="262" r:id="rId9"/>
    <p:sldId id="284" r:id="rId10"/>
    <p:sldId id="285" r:id="rId11"/>
    <p:sldId id="281" r:id="rId12"/>
    <p:sldId id="265" r:id="rId13"/>
    <p:sldId id="272" r:id="rId14"/>
    <p:sldId id="273" r:id="rId15"/>
    <p:sldId id="274" r:id="rId16"/>
    <p:sldId id="283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" Type="http://schemas.openxmlformats.org/officeDocument/2006/relationships/slide" Target="slides/slide7.xml"/><Relationship Id="rId26" Type="http://schemas.openxmlformats.org/officeDocument/2006/relationships/customXml" Target="../customXml/item3.xml"/><Relationship Id="rId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" Type="http://schemas.openxmlformats.org/officeDocument/2006/relationships/slide" Target="slides/slide6.xml"/><Relationship Id="rId25" Type="http://schemas.openxmlformats.org/officeDocument/2006/relationships/customXml" Target="../customXml/item2.xml"/><Relationship Id="rId20" Type="http://schemas.openxmlformats.org/officeDocument/2006/relationships/presProps" Target="presProps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customXml" Target="../customXml/item1.xml"/><Relationship Id="rId23" Type="http://schemas.openxmlformats.org/officeDocument/2006/relationships/tableStyles" Target="tableStyles.xml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22" Type="http://schemas.openxmlformats.org/officeDocument/2006/relationships/theme" Target="theme/theme1.xml"/><Relationship Id="rId14" Type="http://schemas.openxmlformats.org/officeDocument/2006/relationships/slide" Target="slides/slide13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338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sz="4000" dirty="0" smtClean="0"/>
              <a:t>Adding Advanced Parameter Attributes and Command Documentation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 smtClean="0"/>
              <a:t>Module 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93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arameter help will </a:t>
            </a:r>
            <a:r>
              <a:rPr lang="en-US" dirty="0"/>
              <a:t>help folks understand what each parameter is meant to </a:t>
            </a:r>
            <a:r>
              <a:rPr lang="en-US" dirty="0" smtClean="0"/>
              <a:t>do.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ParamterHe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36538"/>
            <a:ext cx="8382000" cy="2420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514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Lab B</a:t>
            </a:r>
            <a:endParaRPr lang="en-US" dirty="0"/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45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CLIENT</a:t>
            </a:r>
          </a:p>
          <a:p>
            <a:pPr algn="ctr"/>
            <a:r>
              <a:rPr lang="en-US" b="1" dirty="0" smtClean="0"/>
              <a:t>MEMBER</a:t>
            </a:r>
          </a:p>
          <a:p>
            <a:pPr algn="ctr"/>
            <a:r>
              <a:rPr lang="en-US" b="1" dirty="0" smtClean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Administrator</a:t>
            </a:r>
            <a:br>
              <a:rPr lang="en-US" b="1" dirty="0" smtClean="0"/>
            </a:br>
            <a:r>
              <a:rPr lang="en-US" b="1" dirty="0" smtClean="0"/>
              <a:t>P@ssw0rd</a:t>
            </a:r>
            <a:endParaRPr lang="en-US" b="1" dirty="0"/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4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Designing Support for </a:t>
            </a:r>
            <a:r>
              <a:rPr lang="en-US" dirty="0" err="1" smtClean="0"/>
              <a:t>ShouldProcess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2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–Confirm and –</a:t>
            </a:r>
            <a:r>
              <a:rPr lang="en-US" dirty="0" err="1" smtClean="0"/>
              <a:t>Whatif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parameters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99338"/>
          </a:xfrm>
        </p:spPr>
        <p:txBody>
          <a:bodyPr>
            <a:normAutofit/>
          </a:bodyPr>
          <a:lstStyle/>
          <a:p>
            <a:r>
              <a:rPr lang="en-US" dirty="0"/>
              <a:t>These parameters should be supported for any command that changes the system state in any </a:t>
            </a:r>
            <a:r>
              <a:rPr lang="en-US" dirty="0" smtClean="0"/>
              <a:t>way. </a:t>
            </a:r>
          </a:p>
          <a:p>
            <a:r>
              <a:rPr lang="en-US" dirty="0"/>
              <a:t>If you’re writing an advanced function there’s no need to hand code these parameters into your </a:t>
            </a:r>
            <a:r>
              <a:rPr lang="en-US" dirty="0" smtClean="0"/>
              <a:t>tools.</a:t>
            </a:r>
          </a:p>
          <a:p>
            <a:r>
              <a:rPr lang="en-US" dirty="0"/>
              <a:t>[</a:t>
            </a:r>
            <a:r>
              <a:rPr lang="en-US" dirty="0" err="1"/>
              <a:t>CmdletBinding</a:t>
            </a:r>
            <a:r>
              <a:rPr lang="en-US" dirty="0"/>
              <a:t>(</a:t>
            </a:r>
            <a:r>
              <a:rPr lang="en-US" dirty="0" err="1"/>
              <a:t>SupportsShouldProcess</a:t>
            </a:r>
            <a:r>
              <a:rPr lang="en-US" dirty="0"/>
              <a:t>=$True,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ConfirmImpact</a:t>
            </a:r>
            <a:r>
              <a:rPr lang="en-US" dirty="0"/>
              <a:t>='High')]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4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impact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9338"/>
          </a:xfrm>
        </p:spPr>
        <p:txBody>
          <a:bodyPr>
            <a:normAutofit/>
          </a:bodyPr>
          <a:lstStyle/>
          <a:p>
            <a:r>
              <a:rPr lang="en-US" dirty="0"/>
              <a:t>The possible values for </a:t>
            </a:r>
            <a:r>
              <a:rPr lang="en-US" dirty="0" err="1"/>
              <a:t>ConfirmImpact</a:t>
            </a:r>
            <a:r>
              <a:rPr lang="en-US" dirty="0"/>
              <a:t>, in the [</a:t>
            </a:r>
            <a:r>
              <a:rPr lang="en-US" dirty="0" err="1"/>
              <a:t>CmdletBinding</a:t>
            </a:r>
            <a:r>
              <a:rPr lang="en-US" dirty="0"/>
              <a:t>()] attribute, are Low, Medium, and High. </a:t>
            </a:r>
            <a:endParaRPr lang="en-US" dirty="0" smtClean="0"/>
          </a:p>
          <a:p>
            <a:r>
              <a:rPr lang="en-US" dirty="0"/>
              <a:t>PowerShell has two built-in variables, $</a:t>
            </a:r>
            <a:r>
              <a:rPr lang="en-US" dirty="0" err="1"/>
              <a:t>WhatIfPreference</a:t>
            </a:r>
            <a:r>
              <a:rPr lang="en-US" dirty="0"/>
              <a:t> and $</a:t>
            </a:r>
            <a:r>
              <a:rPr lang="en-US" dirty="0" err="1"/>
              <a:t>ConfirmPreference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$</a:t>
            </a:r>
            <a:r>
              <a:rPr lang="en-US" dirty="0" err="1"/>
              <a:t>WhatIfPreference</a:t>
            </a:r>
            <a:r>
              <a:rPr lang="en-US" dirty="0"/>
              <a:t> is set to $False by default. If you change it to $True, then all commands that support –</a:t>
            </a:r>
            <a:r>
              <a:rPr lang="en-US" dirty="0" err="1"/>
              <a:t>WhatIf</a:t>
            </a:r>
            <a:r>
              <a:rPr lang="en-US" dirty="0"/>
              <a:t> will run as if –</a:t>
            </a:r>
            <a:r>
              <a:rPr lang="en-US" dirty="0" err="1"/>
              <a:t>WhatIf</a:t>
            </a:r>
            <a:r>
              <a:rPr lang="en-US" dirty="0"/>
              <a:t> was specified </a:t>
            </a:r>
            <a:endParaRPr lang="en-US" dirty="0" smtClean="0"/>
          </a:p>
          <a:p>
            <a:r>
              <a:rPr lang="en-US" dirty="0"/>
              <a:t>$</a:t>
            </a:r>
            <a:r>
              <a:rPr lang="en-US" dirty="0" err="1"/>
              <a:t>ConfirmPreference</a:t>
            </a:r>
            <a:r>
              <a:rPr lang="en-US" dirty="0"/>
              <a:t> is set to High by default. If the command’s impact level is equal to or higher than the contents of $</a:t>
            </a:r>
            <a:r>
              <a:rPr lang="en-US" dirty="0" err="1"/>
              <a:t>ConfirmPreference</a:t>
            </a:r>
            <a:r>
              <a:rPr lang="en-US" dirty="0"/>
              <a:t>, then the –Confirm parameter is added automatically. </a:t>
            </a:r>
          </a:p>
        </p:txBody>
      </p:sp>
    </p:spTree>
    <p:extLst>
      <p:ext uri="{BB962C8B-B14F-4D97-AF65-F5344CB8AC3E}">
        <p14:creationId xmlns:p14="http://schemas.microsoft.com/office/powerpoint/2010/main" val="382534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err="1" smtClean="0"/>
              <a:t>ShouldProcess</a:t>
            </a:r>
            <a:endParaRPr lang="en-US" dirty="0"/>
          </a:p>
        </p:txBody>
      </p:sp>
      <p:pic>
        <p:nvPicPr>
          <p:cNvPr id="10" name="Picture 9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4" name="Picture 3" descr="ShouldProce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2" y="2304182"/>
            <a:ext cx="8538308" cy="2666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1229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C</a:t>
            </a:r>
            <a:endParaRPr lang="en-US" dirty="0"/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15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CLIENT</a:t>
            </a:r>
          </a:p>
          <a:p>
            <a:pPr algn="ctr"/>
            <a:r>
              <a:rPr lang="en-US" b="1" dirty="0" smtClean="0"/>
              <a:t>MEMBER</a:t>
            </a:r>
          </a:p>
          <a:p>
            <a:pPr algn="ctr"/>
            <a:r>
              <a:rPr lang="en-US" b="1" dirty="0" smtClean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Administrator</a:t>
            </a:r>
            <a:br>
              <a:rPr lang="en-US" b="1" dirty="0" smtClean="0"/>
            </a:br>
            <a:r>
              <a:rPr lang="en-US" b="1" dirty="0" smtClean="0"/>
              <a:t>P@ssw0rd</a:t>
            </a:r>
            <a:endParaRPr lang="en-US" b="1" dirty="0"/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16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stage, we’re done working on the functions in your </a:t>
            </a:r>
            <a:r>
              <a:rPr lang="en-US" dirty="0" err="1"/>
              <a:t>MyTools</a:t>
            </a:r>
            <a:r>
              <a:rPr lang="en-US" dirty="0"/>
              <a:t> module. 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functions look, feel, and work just like native PowerShell cmdlets – and that’s a huge accomplishment. </a:t>
            </a:r>
            <a:endParaRPr lang="en-US" dirty="0" smtClean="0"/>
          </a:p>
          <a:p>
            <a:r>
              <a:rPr lang="en-US" dirty="0" smtClean="0"/>
              <a:t>Now </a:t>
            </a:r>
            <a:r>
              <a:rPr lang="en-US" dirty="0"/>
              <a:t>it’s time to start writing scripts that put those tools to use. </a:t>
            </a:r>
          </a:p>
        </p:txBody>
      </p:sp>
    </p:spTree>
    <p:extLst>
      <p:ext uri="{BB962C8B-B14F-4D97-AF65-F5344CB8AC3E}">
        <p14:creationId xmlns:p14="http://schemas.microsoft.com/office/powerpoint/2010/main" val="186479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Documentation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Comment-based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read more about it by running help </a:t>
            </a:r>
            <a:r>
              <a:rPr lang="en-US" dirty="0" err="1" smtClean="0"/>
              <a:t>about_comment_based_help</a:t>
            </a:r>
            <a:r>
              <a:rPr lang="en-US" dirty="0" smtClean="0"/>
              <a:t>. </a:t>
            </a:r>
          </a:p>
          <a:p>
            <a:r>
              <a:rPr lang="en-US" dirty="0"/>
              <a:t>P</a:t>
            </a:r>
            <a:r>
              <a:rPr lang="en-US" dirty="0" smtClean="0"/>
              <a:t>ut </a:t>
            </a:r>
            <a:r>
              <a:rPr lang="en-US" dirty="0"/>
              <a:t>the help immediately after our function’s name but before the [</a:t>
            </a:r>
            <a:r>
              <a:rPr lang="en-US" dirty="0" err="1"/>
              <a:t>CmdletBinding</a:t>
            </a:r>
            <a:r>
              <a:rPr lang="en-US" dirty="0"/>
              <a:t>()] </a:t>
            </a:r>
            <a:r>
              <a:rPr lang="en-US" dirty="0" smtClean="0"/>
              <a:t>attribute. </a:t>
            </a:r>
          </a:p>
          <a:p>
            <a:r>
              <a:rPr lang="en-US" dirty="0"/>
              <a:t>The help text is contained between &lt;# and #&gt;, which are PowerShell’s </a:t>
            </a:r>
            <a:r>
              <a:rPr lang="en-US" i="1" dirty="0"/>
              <a:t>block comment</a:t>
            </a:r>
            <a:r>
              <a:rPr lang="en-US" dirty="0"/>
              <a:t> </a:t>
            </a:r>
            <a:r>
              <a:rPr lang="en-US" dirty="0" smtClean="0"/>
              <a:t>characters. </a:t>
            </a:r>
          </a:p>
          <a:p>
            <a:r>
              <a:rPr lang="en-US" dirty="0"/>
              <a:t>The comment-based help is broken into sections, each of which starts with a specific keyword.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.PARAMETER section is included for each parameter </a:t>
            </a:r>
            <a:r>
              <a:rPr lang="en-US" dirty="0" smtClean="0"/>
              <a:t>and is </a:t>
            </a:r>
            <a:r>
              <a:rPr lang="en-US" dirty="0"/>
              <a:t>followed by the parameter’s name. </a:t>
            </a:r>
            <a:endParaRPr lang="en-US" dirty="0" smtClean="0"/>
          </a:p>
          <a:p>
            <a:pPr lvl="0"/>
            <a:r>
              <a:rPr lang="en-US" dirty="0"/>
              <a:t>The .EXAMPLE sections aren’t </a:t>
            </a:r>
            <a:r>
              <a:rPr lang="en-US" dirty="0" smtClean="0"/>
              <a:t>numbered -  </a:t>
            </a:r>
            <a:r>
              <a:rPr lang="en-US" dirty="0"/>
              <a:t>PowerShell will sequentially number them for us.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A</a:t>
            </a:r>
            <a:endParaRPr lang="en-US" dirty="0"/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30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CLIENT</a:t>
            </a:r>
          </a:p>
          <a:p>
            <a:pPr algn="ctr"/>
            <a:r>
              <a:rPr lang="en-US" b="1" dirty="0" smtClean="0"/>
              <a:t>MEMBER</a:t>
            </a:r>
          </a:p>
          <a:p>
            <a:pPr algn="ctr"/>
            <a:r>
              <a:rPr lang="en-US" b="1" dirty="0" smtClean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Administrator</a:t>
            </a:r>
            <a:br>
              <a:rPr lang="en-US" b="1" dirty="0" smtClean="0"/>
            </a:br>
            <a:r>
              <a:rPr lang="en-US" b="1" dirty="0" smtClean="0"/>
              <a:t>P@ssw0rd</a:t>
            </a:r>
            <a:endParaRPr lang="en-US" b="1" dirty="0"/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Designing Advanced Parameter Attributes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9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parameters mandatory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43185"/>
          </a:xfrm>
        </p:spPr>
        <p:txBody>
          <a:bodyPr/>
          <a:lstStyle/>
          <a:p>
            <a:r>
              <a:rPr lang="en-US" dirty="0" smtClean="0"/>
              <a:t>Add </a:t>
            </a:r>
            <a:r>
              <a:rPr lang="en-US" dirty="0"/>
              <a:t>a [Parameter()] attribute to the $</a:t>
            </a:r>
            <a:r>
              <a:rPr lang="en-US" dirty="0" err="1"/>
              <a:t>ComputerName</a:t>
            </a:r>
            <a:r>
              <a:rPr lang="en-US" dirty="0"/>
              <a:t> parameter. Inside that attribute</a:t>
            </a:r>
            <a:r>
              <a:rPr lang="en-US" dirty="0" smtClean="0"/>
              <a:t>, </a:t>
            </a:r>
            <a:r>
              <a:rPr lang="en-US" dirty="0"/>
              <a:t>indicated that the parameter is mandatory. 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5" name="Picture 4" descr="Mandato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24" y="3477751"/>
            <a:ext cx="8686800" cy="1707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096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Verbose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provides a specific way to write visual feedback </a:t>
            </a:r>
            <a:r>
              <a:rPr lang="en-US" dirty="0" smtClean="0"/>
              <a:t>messages </a:t>
            </a:r>
            <a:r>
              <a:rPr lang="en-US" dirty="0"/>
              <a:t>without messing up the tool’s intended </a:t>
            </a:r>
            <a:r>
              <a:rPr lang="en-US" dirty="0" smtClean="0"/>
              <a:t>output.</a:t>
            </a:r>
          </a:p>
          <a:p>
            <a:r>
              <a:rPr lang="en-US" dirty="0" smtClean="0"/>
              <a:t>Write-Verbose </a:t>
            </a:r>
          </a:p>
          <a:p>
            <a:r>
              <a:rPr lang="en-US" b="1" dirty="0"/>
              <a:t>Write-Verbose "Connecting to $computer"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Get-</a:t>
            </a:r>
            <a:r>
              <a:rPr lang="en-US" dirty="0" err="1"/>
              <a:t>OSInfo</a:t>
            </a:r>
            <a:r>
              <a:rPr lang="en-US" dirty="0"/>
              <a:t> -</a:t>
            </a:r>
            <a:r>
              <a:rPr lang="en-US" dirty="0" err="1"/>
              <a:t>ComputerName</a:t>
            </a:r>
            <a:r>
              <a:rPr lang="en-US" dirty="0"/>
              <a:t> </a:t>
            </a:r>
            <a:r>
              <a:rPr lang="en-US" dirty="0" err="1"/>
              <a:t>localhost</a:t>
            </a:r>
            <a:r>
              <a:rPr lang="en-US" dirty="0"/>
              <a:t> –verbose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8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69646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[Alias()] attribute </a:t>
            </a:r>
            <a:r>
              <a:rPr lang="en-US" dirty="0" smtClean="0"/>
              <a:t>can be added so a parameter </a:t>
            </a:r>
            <a:r>
              <a:rPr lang="en-US" dirty="0"/>
              <a:t>can also be referred to </a:t>
            </a:r>
            <a:r>
              <a:rPr lang="en-US" dirty="0" smtClean="0"/>
              <a:t>as another name. 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5" name="Picture 4" descr="Alia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7" y="3143818"/>
            <a:ext cx="8342923" cy="1857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980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76569"/>
          </a:xfrm>
        </p:spPr>
        <p:txBody>
          <a:bodyPr/>
          <a:lstStyle/>
          <a:p>
            <a:r>
              <a:rPr lang="en-US" dirty="0" smtClean="0"/>
              <a:t>The validation </a:t>
            </a:r>
            <a:r>
              <a:rPr lang="en-US" dirty="0"/>
              <a:t>attribute </a:t>
            </a:r>
            <a:r>
              <a:rPr lang="en-US" dirty="0" smtClean="0"/>
              <a:t>will </a:t>
            </a:r>
            <a:r>
              <a:rPr lang="en-US" dirty="0"/>
              <a:t>only accept </a:t>
            </a:r>
            <a:r>
              <a:rPr lang="en-US" dirty="0" smtClean="0"/>
              <a:t>a specified number of arguments.</a:t>
            </a:r>
            <a:endParaRPr lang="en-US" dirty="0"/>
          </a:p>
        </p:txBody>
      </p:sp>
      <p:pic>
        <p:nvPicPr>
          <p:cNvPr id="4" name="Picture 3" descr="Vallidationcou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2" y="2989065"/>
            <a:ext cx="8538308" cy="2153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4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2622EB7E190C479224FE94837A7627" ma:contentTypeVersion="6" ma:contentTypeDescription="Create a new document." ma:contentTypeScope="" ma:versionID="f6cb35c6830cdf8b463d9e76d52abaff">
  <xsd:schema xmlns:xsd="http://www.w3.org/2001/XMLSchema" xmlns:xs="http://www.w3.org/2001/XMLSchema" xmlns:p="http://schemas.microsoft.com/office/2006/metadata/properties" xmlns:ns1="http://schemas.microsoft.com/sharepoint/v3" xmlns:ns2="e9d1aeb6-27f3-4395-929d-a25281e76044" xmlns:ns3="fbd18027-cdd0-40d2-bf9e-d01b22137348" targetNamespace="http://schemas.microsoft.com/office/2006/metadata/properties" ma:root="true" ma:fieldsID="3ea95e60d1752dae0b5e464d2163f892" ns1:_="" ns2:_="" ns3:_="">
    <xsd:import namespace="http://schemas.microsoft.com/sharepoint/v3"/>
    <xsd:import namespace="e9d1aeb6-27f3-4395-929d-a25281e76044"/>
    <xsd:import namespace="fbd18027-cdd0-40d2-bf9e-d01b22137348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d1aeb6-27f3-4395-929d-a25281e760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d18027-cdd0-40d2-bf9e-d01b2213734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055D9EF-BD69-4281-921E-A8AD1E36F0EA}"/>
</file>

<file path=customXml/itemProps2.xml><?xml version="1.0" encoding="utf-8"?>
<ds:datastoreItem xmlns:ds="http://schemas.openxmlformats.org/officeDocument/2006/customXml" ds:itemID="{33A975E0-A671-464F-B757-88FA38145488}"/>
</file>

<file path=customXml/itemProps3.xml><?xml version="1.0" encoding="utf-8"?>
<ds:datastoreItem xmlns:ds="http://schemas.openxmlformats.org/officeDocument/2006/customXml" ds:itemID="{D9ADFF5E-38B7-4E1F-B811-E2B1EC0FE588}"/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153</TotalTime>
  <Words>492</Words>
  <Application>Microsoft Macintosh PowerPoint</Application>
  <PresentationFormat>On-screen Show (4:3)</PresentationFormat>
  <Paragraphs>68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DonJonesCoursewareSlideTemplate</vt:lpstr>
      <vt:lpstr>Adding Advanced Parameter Attributes and Command Documentation</vt:lpstr>
      <vt:lpstr>Designing Documentation</vt:lpstr>
      <vt:lpstr>Comment-based help</vt:lpstr>
      <vt:lpstr>Lab A</vt:lpstr>
      <vt:lpstr>Designing Advanced Parameter Attributes</vt:lpstr>
      <vt:lpstr>Making parameters mandatory</vt:lpstr>
      <vt:lpstr>Verbose output</vt:lpstr>
      <vt:lpstr>Parameter aliases</vt:lpstr>
      <vt:lpstr>Parameter validation</vt:lpstr>
      <vt:lpstr>Parameter help</vt:lpstr>
      <vt:lpstr>Lab B</vt:lpstr>
      <vt:lpstr>Designing Support for ShouldProcess</vt:lpstr>
      <vt:lpstr>The –Confirm and –Whatif  parameters</vt:lpstr>
      <vt:lpstr>Defining impact level</vt:lpstr>
      <vt:lpstr>Implementing ShouldProcess</vt:lpstr>
      <vt:lpstr>Lab C</vt:lpstr>
      <vt:lpstr>Conclusion</vt:lpstr>
    </vt:vector>
  </TitlesOfParts>
  <Company>Concentrated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Don Jones</cp:lastModifiedBy>
  <cp:revision>30</cp:revision>
  <dcterms:created xsi:type="dcterms:W3CDTF">2013-04-17T14:54:28Z</dcterms:created>
  <dcterms:modified xsi:type="dcterms:W3CDTF">2013-07-01T20:45:56Z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0x010100DE2622EB7E190C479224FE94837A7627</vt:lpwstr>
  </property>
  <property fmtid="{D5CDD505-2E9C-101B-9397-08002B2CF9AE}" pid="3" name="Order">
    <vt:r8>851800</vt:r8>
  </property>
</Properties>
</file>