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0" r:id="rId3"/>
    <p:sldId id="262" r:id="rId4"/>
    <p:sldId id="264" r:id="rId5"/>
    <p:sldId id="286" r:id="rId6"/>
    <p:sldId id="282" r:id="rId7"/>
    <p:sldId id="283" r:id="rId8"/>
    <p:sldId id="284" r:id="rId9"/>
    <p:sldId id="285" r:id="rId10"/>
    <p:sldId id="260" r:id="rId11"/>
    <p:sldId id="274" r:id="rId1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  <p:cmAuthor id="1" name="Cindy Staley" initials="CS" lastIdx="3" clrIdx="1">
    <p:extLst>
      <p:ext uri="{19B8F6BF-5375-455C-9EA6-DF929625EA0E}">
        <p15:presenceInfo xmlns:p15="http://schemas.microsoft.com/office/powerpoint/2012/main" userId="S-1-5-21-124525095-708259637-1543119021-804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3917" autoAdjust="0"/>
  </p:normalViewPr>
  <p:slideViewPr>
    <p:cSldViewPr>
      <p:cViewPr varScale="1">
        <p:scale>
          <a:sx n="107" d="100"/>
          <a:sy n="107" d="100"/>
        </p:scale>
        <p:origin x="1770" y="126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84" d="100"/>
          <a:sy n="84" d="100"/>
        </p:scale>
        <p:origin x="-3750" y="-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3384-C4FB-4CF7-970C-E0447CD6B19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3392-1071-457E-89D3-02DD32F1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4E13DAC-20D4-4B2F-852E-9FED2D5F94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488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students to introduce themselves and provide their backgrounds, product experience, and expectations of the course.</a:t>
            </a:r>
          </a:p>
          <a:p>
            <a:endParaRPr lang="en-US"/>
          </a:p>
          <a:p>
            <a:r>
              <a:rPr lang="en-US"/>
              <a:t>Record student expectations on a whiteboard or flip chart that you can reference during class.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625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any local information specific to your classroom, such as emergency situations.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15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0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48194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390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592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course does not have a direct mapping to any exam. </a:t>
            </a:r>
            <a:r>
              <a:rPr lang="ga-IE"/>
              <a:t>However, while there is not </a:t>
            </a:r>
            <a:r>
              <a:rPr lang="en-US"/>
              <a:t>a </a:t>
            </a:r>
            <a:r>
              <a:rPr lang="ga-IE"/>
              <a:t>standalone Windows PowerShell exam </a:t>
            </a:r>
            <a:r>
              <a:rPr lang="en-US"/>
              <a:t>the topics are</a:t>
            </a:r>
            <a:r>
              <a:rPr lang="ga-IE"/>
              <a:t> covered across all the individual Microsoft Certified Solutions Associate (MCSA) and Microsoft Certified Certified Solutions Expert (MCSE) exams</a:t>
            </a:r>
            <a:r>
              <a:rPr lang="en-US"/>
              <a:t>. T</a:t>
            </a:r>
            <a:r>
              <a:rPr lang="ga-IE"/>
              <a:t>his course will help prepare </a:t>
            </a:r>
            <a:r>
              <a:rPr lang="en-US"/>
              <a:t>the student </a:t>
            </a:r>
            <a:r>
              <a:rPr lang="ga-IE"/>
              <a:t>for Windows PowerShell related concepts and processes within those exams. 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Module &lt;Number</a:t>
            </a:r>
            <a:r>
              <a:rPr lang="en-US" dirty="0"/>
              <a:t>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Instructor Name and Email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8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  <p:sldLayoutId id="214748366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200" y="533400"/>
            <a:ext cx="7086600" cy="2024743"/>
          </a:xfrm>
        </p:spPr>
        <p:txBody>
          <a:bodyPr/>
          <a:lstStyle/>
          <a:p>
            <a:r>
              <a:rPr lang="en-US" dirty="0"/>
              <a:t>Windows PowerShell Scripting and Toolmaking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0" y="3505200"/>
            <a:ext cx="6553200" cy="14325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6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Certification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/>
          </a:p>
          <a:p>
            <a:r>
              <a:rPr lang="en-US" dirty="0"/>
              <a:t>There is no specific PowerShell certification available from Microsoft.  However, many of the certification exams do have PowerShell related questions that you will need to answer.</a:t>
            </a:r>
          </a:p>
          <a:p>
            <a:endParaRPr lang="en-US" dirty="0"/>
          </a:p>
          <a:p>
            <a:r>
              <a:rPr lang="en-US" dirty="0"/>
              <a:t>Visit the following site for more detail on certifications:</a:t>
            </a:r>
          </a:p>
          <a:p>
            <a:r>
              <a:rPr lang="en-US" dirty="0">
                <a:hlinkClick r:id="rId3"/>
              </a:rPr>
              <a:t>http://www.microsoft.com/learning/</a:t>
            </a:r>
          </a:p>
          <a:p>
            <a:r>
              <a:rPr lang="en-US" dirty="0">
                <a:hlinkClick r:id="rId3"/>
              </a:rPr>
              <a:t>certification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Environment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16664"/>
              </p:ext>
            </p:extLst>
          </p:nvPr>
        </p:nvGraphicFramePr>
        <p:xfrm>
          <a:off x="457200" y="990600"/>
          <a:ext cx="8153400" cy="57790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82880" marR="182880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82880" marR="182880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2016 full edition domain controller and DHCP server for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domain.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8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Bravo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2012 R2 full edition member server in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domain.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10 client computer and in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 </a:t>
                      </a:r>
                      <a:r>
                        <a:rPr kumimoji="0" lang="ga-IE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Remote Server Administratin Tools (RSAT) installed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(You should perform ALL of your lab steps from Echo, unless otherwise instructed.)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Manual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you launch the lab instance, You will find the lab manual under the “Content” tab in the upper right corner of the screen.  The file is: </a:t>
                      </a:r>
                      <a:r>
                        <a:rPr lang="en-US" sz="1600" dirty="0">
                          <a:effectLst/>
                        </a:rPr>
                        <a:t>55039AC-GK-Custom-LabManual.pdf</a:t>
                      </a:r>
                    </a:p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(Do NOT use the lab steps in the </a:t>
                      </a:r>
                      <a:r>
                        <a:rPr lang="en-US" sz="1600" dirty="0" err="1">
                          <a:effectLst/>
                        </a:rPr>
                        <a:t>Skillpipe</a:t>
                      </a:r>
                      <a:r>
                        <a:rPr lang="en-US" sz="1600" dirty="0">
                          <a:effectLst/>
                        </a:rPr>
                        <a:t> course material.  Our lab steps have been customized to our lab environment.)</a:t>
                      </a:r>
                      <a:br>
                        <a:rPr lang="en-US" sz="1600" dirty="0">
                          <a:effectLst/>
                        </a:rPr>
                      </a:br>
                      <a:endParaRPr kumimoji="0" lang="en-US" sz="16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25047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chat window, prepare a message about your job role and what your experience is with Windows and PowerShell or other programming</a:t>
            </a:r>
          </a:p>
          <a:p>
            <a:r>
              <a:rPr lang="en-US" dirty="0"/>
              <a:t>Be ready to post the message when I call on you</a:t>
            </a:r>
          </a:p>
        </p:txBody>
      </p:sp>
    </p:spTree>
    <p:extLst>
      <p:ext uri="{BB962C8B-B14F-4D97-AF65-F5344CB8AC3E}">
        <p14:creationId xmlns:p14="http://schemas.microsoft.com/office/powerpoint/2010/main" val="42677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hours</a:t>
            </a:r>
          </a:p>
          <a:p>
            <a:pPr lvl="1"/>
            <a:r>
              <a:rPr lang="en-US" dirty="0"/>
              <a:t>8:30 to 4:30</a:t>
            </a:r>
          </a:p>
          <a:p>
            <a:r>
              <a:rPr lang="en-US" dirty="0"/>
              <a:t>Breaks</a:t>
            </a:r>
          </a:p>
          <a:p>
            <a:pPr lvl="1"/>
            <a:r>
              <a:rPr lang="en-US" dirty="0"/>
              <a:t>Around 9:45 am for 15 min.</a:t>
            </a:r>
          </a:p>
          <a:p>
            <a:pPr lvl="1"/>
            <a:r>
              <a:rPr lang="en-US" dirty="0"/>
              <a:t>Around 12:00 pm for a 1 hour lunch</a:t>
            </a:r>
          </a:p>
          <a:p>
            <a:pPr lvl="1"/>
            <a:r>
              <a:rPr lang="en-US" dirty="0"/>
              <a:t>Around 2:00 pm for 15 min.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Audience</a:t>
            </a:r>
          </a:p>
          <a:p>
            <a:r>
              <a:rPr lang="en-US" dirty="0"/>
              <a:t>Course Prerequisites</a:t>
            </a:r>
          </a:p>
          <a:p>
            <a:r>
              <a:rPr lang="en-US" dirty="0"/>
              <a:t>Course Objectives</a:t>
            </a:r>
          </a:p>
          <a:p>
            <a:r>
              <a:rPr lang="en-US" dirty="0"/>
              <a:t>What You Can Expect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/>
              <a:t>Retrieve your unique course material code from the Training Materials tile in your </a:t>
            </a:r>
            <a:r>
              <a:rPr lang="en-US" sz="2400" dirty="0" err="1"/>
              <a:t>MyGK</a:t>
            </a:r>
            <a:r>
              <a:rPr lang="en-US" sz="2400" dirty="0"/>
              <a:t> logon for this course</a:t>
            </a:r>
          </a:p>
          <a:p>
            <a:r>
              <a:rPr lang="en-US" sz="2400" dirty="0"/>
              <a:t>Register your code on Skillpipe.com</a:t>
            </a:r>
          </a:p>
          <a:p>
            <a:r>
              <a:rPr lang="en-US" sz="2400" dirty="0"/>
              <a:t>We will be using the “A” version of this course, NOT the “B” version</a:t>
            </a:r>
          </a:p>
          <a:p>
            <a:r>
              <a:rPr lang="en-US" sz="2400" dirty="0"/>
              <a:t>Do NOT use the lab steps in the </a:t>
            </a:r>
            <a:r>
              <a:rPr lang="en-US" sz="2400" dirty="0" err="1"/>
              <a:t>Skillpipe</a:t>
            </a:r>
            <a:r>
              <a:rPr lang="en-US" sz="2400" dirty="0"/>
              <a:t> course material.  The lab steps have been customized to our lab environment.</a:t>
            </a:r>
          </a:p>
          <a:p>
            <a:r>
              <a:rPr lang="en-US" sz="2400" dirty="0"/>
              <a:t>A custom lab manual is located under the “Content” tab of your lab interface. The file is: 55039AC-GK-Custom-LabManual.pdf</a:t>
            </a:r>
          </a:p>
        </p:txBody>
      </p:sp>
    </p:spTree>
    <p:extLst>
      <p:ext uri="{BB962C8B-B14F-4D97-AF65-F5344CB8AC3E}">
        <p14:creationId xmlns:p14="http://schemas.microsoft.com/office/powerpoint/2010/main" val="225916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Module 1: Preparing for Scripting</a:t>
            </a:r>
          </a:p>
          <a:p>
            <a:pPr lvl="1"/>
            <a:r>
              <a:rPr lang="en-US" sz="2000" dirty="0"/>
              <a:t>Securing the Scripting Environment</a:t>
            </a:r>
          </a:p>
          <a:p>
            <a:pPr lvl="1"/>
            <a:r>
              <a:rPr lang="en-US" sz="2000" dirty="0"/>
              <a:t>Understanding Variables and Operators</a:t>
            </a:r>
          </a:p>
          <a:p>
            <a:pPr lvl="1"/>
            <a:r>
              <a:rPr lang="en-US" sz="2000" dirty="0"/>
              <a:t>Understanding Scripting Constructs and Scope</a:t>
            </a:r>
          </a:p>
          <a:p>
            <a:r>
              <a:rPr lang="en-US" sz="2400" dirty="0"/>
              <a:t>Module 2: Parameterizing a Command</a:t>
            </a:r>
          </a:p>
          <a:p>
            <a:pPr lvl="1"/>
            <a:r>
              <a:rPr lang="en-US" sz="2000" dirty="0"/>
              <a:t>Designing Parameters</a:t>
            </a:r>
          </a:p>
          <a:p>
            <a:pPr lvl="1"/>
            <a:r>
              <a:rPr lang="en-US" sz="2000" dirty="0"/>
              <a:t>Implementing Parameters</a:t>
            </a:r>
          </a:p>
          <a:p>
            <a:r>
              <a:rPr lang="en-US" sz="2400" dirty="0"/>
              <a:t>Module 3: Script and Manifest Modules</a:t>
            </a:r>
          </a:p>
          <a:p>
            <a:pPr lvl="1"/>
            <a:r>
              <a:rPr lang="en-US" sz="2000" dirty="0"/>
              <a:t>Designing Script Modules</a:t>
            </a:r>
          </a:p>
          <a:p>
            <a:pPr lvl="1"/>
            <a:r>
              <a:rPr lang="en-US" sz="2000" dirty="0"/>
              <a:t>Implementing Script Modules</a:t>
            </a:r>
          </a:p>
          <a:p>
            <a:r>
              <a:rPr lang="en-US" sz="2400" dirty="0"/>
              <a:t>Module 4: Handling Errors</a:t>
            </a:r>
          </a:p>
          <a:p>
            <a:pPr lvl="1"/>
            <a:r>
              <a:rPr lang="en-US" sz="2000" dirty="0"/>
              <a:t>Designing Error Handling</a:t>
            </a:r>
          </a:p>
          <a:p>
            <a:pPr lvl="1"/>
            <a:r>
              <a:rPr lang="en-US" sz="2000" dirty="0"/>
              <a:t>Implementing Error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2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105400"/>
          </a:xfrm>
        </p:spPr>
        <p:txBody>
          <a:bodyPr/>
          <a:lstStyle/>
          <a:p>
            <a:r>
              <a:rPr lang="en-US" sz="2400" dirty="0"/>
              <a:t>Module 5: Writing Commands that Use Pipeline Input and Output</a:t>
            </a:r>
          </a:p>
          <a:p>
            <a:pPr lvl="1"/>
            <a:r>
              <a:rPr lang="en-US" sz="2000" dirty="0"/>
              <a:t>Understanding Pipeline Parameter Binding</a:t>
            </a:r>
          </a:p>
          <a:p>
            <a:pPr lvl="1"/>
            <a:r>
              <a:rPr lang="en-US" sz="2000" dirty="0"/>
              <a:t>Implementing Pipeline Parameter Input</a:t>
            </a:r>
          </a:p>
          <a:p>
            <a:pPr lvl="1"/>
            <a:r>
              <a:rPr lang="en-US" sz="2000" dirty="0"/>
              <a:t>Implementing Pipeline Parameter Output</a:t>
            </a:r>
          </a:p>
          <a:p>
            <a:r>
              <a:rPr lang="en-US" sz="2400" dirty="0"/>
              <a:t>Module 6: Creating Hierarchical Command Output</a:t>
            </a:r>
          </a:p>
          <a:p>
            <a:pPr lvl="1"/>
            <a:r>
              <a:rPr lang="en-US" sz="2000" dirty="0"/>
              <a:t>Designing Complex Command Output</a:t>
            </a:r>
          </a:p>
          <a:p>
            <a:pPr lvl="1"/>
            <a:r>
              <a:rPr lang="en-US" sz="2000" dirty="0"/>
              <a:t>Implementing Complex Command Output</a:t>
            </a:r>
          </a:p>
          <a:p>
            <a:pPr lvl="1"/>
            <a:r>
              <a:rPr lang="en-US" sz="2000" dirty="0"/>
              <a:t>Using Object Hierarchies</a:t>
            </a:r>
          </a:p>
          <a:p>
            <a:r>
              <a:rPr lang="en-US" sz="2400" dirty="0"/>
              <a:t>Module 7: Script Debugging</a:t>
            </a:r>
          </a:p>
          <a:p>
            <a:pPr lvl="1"/>
            <a:r>
              <a:rPr lang="en-US" sz="2000" dirty="0"/>
              <a:t>Designing Scripts for Debugging</a:t>
            </a:r>
          </a:p>
          <a:p>
            <a:pPr lvl="1"/>
            <a:r>
              <a:rPr lang="en-US" sz="2000" dirty="0"/>
              <a:t>Implementing Script Debugging</a:t>
            </a:r>
          </a:p>
          <a:p>
            <a:r>
              <a:rPr lang="en-US" sz="2400" dirty="0"/>
              <a:t>Module 8: Customizing Default Formatting</a:t>
            </a:r>
          </a:p>
          <a:p>
            <a:pPr lvl="1"/>
            <a:r>
              <a:rPr lang="en-US" sz="2000" dirty="0"/>
              <a:t>Designing Formatting</a:t>
            </a:r>
          </a:p>
          <a:p>
            <a:pPr lvl="1"/>
            <a:r>
              <a:rPr lang="en-US" sz="2000" dirty="0"/>
              <a:t>Implementing Custom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1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dirty="0"/>
              <a:t>Module 9: Adding Advanced Parameter Attributes and Command Documentation</a:t>
            </a:r>
          </a:p>
          <a:p>
            <a:pPr lvl="1"/>
            <a:r>
              <a:rPr lang="en-US" sz="2000" dirty="0"/>
              <a:t>Implementing Help Documentation</a:t>
            </a:r>
          </a:p>
          <a:p>
            <a:pPr lvl="1"/>
            <a:r>
              <a:rPr lang="en-US" sz="2000" dirty="0"/>
              <a:t>Implementing Advanced Parameter Attributes</a:t>
            </a:r>
          </a:p>
          <a:p>
            <a:r>
              <a:rPr lang="en-US" sz="2400" dirty="0"/>
              <a:t>Module 10: Creating Controller Scripts</a:t>
            </a:r>
          </a:p>
          <a:p>
            <a:pPr lvl="1"/>
            <a:r>
              <a:rPr lang="en-US" sz="2000" dirty="0"/>
              <a:t>Designing Script Execution</a:t>
            </a:r>
          </a:p>
          <a:p>
            <a:pPr lvl="1"/>
            <a:r>
              <a:rPr lang="en-US" sz="2000" dirty="0"/>
              <a:t>Implementing a Controller Script</a:t>
            </a:r>
          </a:p>
          <a:p>
            <a:r>
              <a:rPr lang="en-US" sz="2400" dirty="0"/>
              <a:t>Module 11: Creating HTML Reports</a:t>
            </a:r>
          </a:p>
          <a:p>
            <a:pPr lvl="1"/>
            <a:r>
              <a:rPr lang="en-US" sz="2000" dirty="0"/>
              <a:t>Creating Basic HTML Reports</a:t>
            </a:r>
          </a:p>
          <a:p>
            <a:pPr lvl="1"/>
            <a:r>
              <a:rPr lang="en-US" sz="2000" dirty="0"/>
              <a:t>Creating Enhanced HTML Reports</a:t>
            </a:r>
          </a:p>
          <a:p>
            <a:r>
              <a:rPr lang="en-US" sz="2400" dirty="0"/>
              <a:t>Module 12: PowerShell Workflow</a:t>
            </a:r>
          </a:p>
          <a:p>
            <a:pPr lvl="1"/>
            <a:r>
              <a:rPr lang="en-US" sz="2000" dirty="0"/>
              <a:t>Understanding Workflows</a:t>
            </a:r>
          </a:p>
          <a:p>
            <a:pPr lvl="1"/>
            <a:r>
              <a:rPr lang="en-US" sz="2000" dirty="0"/>
              <a:t>Implementing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9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dirty="0"/>
              <a:t>Module 13: Working with XML Data</a:t>
            </a:r>
          </a:p>
          <a:p>
            <a:pPr lvl="1"/>
            <a:r>
              <a:rPr lang="en-US" sz="2000" dirty="0"/>
              <a:t>Understanding XML</a:t>
            </a:r>
          </a:p>
          <a:p>
            <a:pPr lvl="1"/>
            <a:r>
              <a:rPr lang="en-US" sz="2000" dirty="0"/>
              <a:t>Implementing XML Manipulation</a:t>
            </a:r>
          </a:p>
          <a:p>
            <a:r>
              <a:rPr lang="en-US" sz="2400" dirty="0"/>
              <a:t>Module 14: Creating Proxy Functions</a:t>
            </a:r>
          </a:p>
          <a:p>
            <a:pPr lvl="1"/>
            <a:r>
              <a:rPr lang="en-US" sz="2000" dirty="0"/>
              <a:t>Designing Proxy Functions</a:t>
            </a:r>
          </a:p>
          <a:p>
            <a:pPr lvl="1"/>
            <a:r>
              <a:rPr lang="en-US" sz="2000" dirty="0"/>
              <a:t>Implementing Proxy Functions</a:t>
            </a:r>
          </a:p>
          <a:p>
            <a:r>
              <a:rPr lang="en-US" sz="2400" dirty="0"/>
              <a:t>Module 15: PowerShell Toolmaking</a:t>
            </a:r>
          </a:p>
          <a:p>
            <a:pPr lvl="1"/>
            <a:r>
              <a:rPr lang="en-US" sz="2000" dirty="0"/>
              <a:t>Designing the Tool</a:t>
            </a:r>
          </a:p>
          <a:p>
            <a:pPr lvl="1"/>
            <a:r>
              <a:rPr lang="en-US" sz="2000" dirty="0"/>
              <a:t>Implementing the Tool</a:t>
            </a:r>
          </a:p>
          <a:p>
            <a:pPr lvl="1"/>
            <a:r>
              <a:rPr lang="en-US" sz="2000" dirty="0"/>
              <a:t>Testing the Tool</a:t>
            </a:r>
          </a:p>
        </p:txBody>
      </p:sp>
    </p:spTree>
    <p:extLst>
      <p:ext uri="{BB962C8B-B14F-4D97-AF65-F5344CB8AC3E}">
        <p14:creationId xmlns:p14="http://schemas.microsoft.com/office/powerpoint/2010/main" val="411252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B0856AD-2504-46DA-A36F-4CFB141679DC}"/>
</file>

<file path=customXml/itemProps2.xml><?xml version="1.0" encoding="utf-8"?>
<ds:datastoreItem xmlns:ds="http://schemas.openxmlformats.org/officeDocument/2006/customXml" ds:itemID="{6CFEB059-4357-4F19-BB32-F1776F052041}"/>
</file>

<file path=customXml/itemProps3.xml><?xml version="1.0" encoding="utf-8"?>
<ds:datastoreItem xmlns:ds="http://schemas.openxmlformats.org/officeDocument/2006/customXml" ds:itemID="{59295309-1CC9-4991-96BE-655BE8077399}"/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107</TotalTime>
  <Words>889</Words>
  <Application>Microsoft Office PowerPoint</Application>
  <PresentationFormat>On-screen Show (4:3)</PresentationFormat>
  <Paragraphs>140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Verdana</vt:lpstr>
      <vt:lpstr>Office Theme</vt:lpstr>
      <vt:lpstr>PowerPoint Presentation</vt:lpstr>
      <vt:lpstr>Student Introduction</vt:lpstr>
      <vt:lpstr>Facilities</vt:lpstr>
      <vt:lpstr>About This Course</vt:lpstr>
      <vt:lpstr>Course Material</vt:lpstr>
      <vt:lpstr>Outline</vt:lpstr>
      <vt:lpstr>Outline (cont.)</vt:lpstr>
      <vt:lpstr>Outline (cont.)</vt:lpstr>
      <vt:lpstr>Outline (cont.)</vt:lpstr>
      <vt:lpstr>Microsoft Certification Program</vt:lpstr>
      <vt:lpstr>Virtual Machine Environment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Staley</dc:creator>
  <cp:lastModifiedBy>Mark Morgan</cp:lastModifiedBy>
  <cp:revision>25</cp:revision>
  <cp:lastPrinted>2012-08-28T00:39:50Z</cp:lastPrinted>
  <dcterms:created xsi:type="dcterms:W3CDTF">2013-01-30T15:22:13Z</dcterms:created>
  <dcterms:modified xsi:type="dcterms:W3CDTF">2018-02-05T04:20:55Z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123800</vt:r8>
  </property>
</Properties>
</file>