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3691" r:id="rId5"/>
    <p:sldMasterId id="2147483697" r:id="rId6"/>
    <p:sldMasterId id="2147483712" r:id="rId7"/>
  </p:sldMasterIdLst>
  <p:notesMasterIdLst>
    <p:notesMasterId r:id="rId30"/>
  </p:notesMasterIdLst>
  <p:handoutMasterIdLst>
    <p:handoutMasterId r:id="rId31"/>
  </p:handoutMasterIdLst>
  <p:sldIdLst>
    <p:sldId id="391" r:id="rId8"/>
    <p:sldId id="392" r:id="rId9"/>
    <p:sldId id="396" r:id="rId10"/>
    <p:sldId id="397" r:id="rId11"/>
    <p:sldId id="398" r:id="rId12"/>
    <p:sldId id="436" r:id="rId13"/>
    <p:sldId id="400" r:id="rId14"/>
    <p:sldId id="401" r:id="rId15"/>
    <p:sldId id="402" r:id="rId16"/>
    <p:sldId id="403" r:id="rId17"/>
    <p:sldId id="405" r:id="rId18"/>
    <p:sldId id="410" r:id="rId19"/>
    <p:sldId id="411" r:id="rId20"/>
    <p:sldId id="412" r:id="rId21"/>
    <p:sldId id="413" r:id="rId22"/>
    <p:sldId id="437" r:id="rId23"/>
    <p:sldId id="438" r:id="rId24"/>
    <p:sldId id="439" r:id="rId25"/>
    <p:sldId id="440" r:id="rId26"/>
    <p:sldId id="428" r:id="rId27"/>
    <p:sldId id="429" r:id="rId28"/>
    <p:sldId id="430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200" b="1" kern="1200">
        <a:solidFill>
          <a:srgbClr val="0033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200" b="1" kern="1200">
        <a:solidFill>
          <a:srgbClr val="0033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200" b="1" kern="1200">
        <a:solidFill>
          <a:srgbClr val="0033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200" b="1" kern="1200">
        <a:solidFill>
          <a:srgbClr val="0033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200" b="1" kern="1200">
        <a:solidFill>
          <a:srgbClr val="0033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9">
          <p15:clr>
            <a:srgbClr val="A4A3A4"/>
          </p15:clr>
        </p15:guide>
        <p15:guide id="2" orient="horz" pos="4071">
          <p15:clr>
            <a:srgbClr val="A4A3A4"/>
          </p15:clr>
        </p15:guide>
        <p15:guide id="3" pos="2880">
          <p15:clr>
            <a:srgbClr val="A4A3A4"/>
          </p15:clr>
        </p15:guide>
        <p15:guide id="4" pos="153">
          <p15:clr>
            <a:srgbClr val="A4A3A4"/>
          </p15:clr>
        </p15:guide>
        <p15:guide id="5" pos="5620">
          <p15:clr>
            <a:srgbClr val="A4A3A4"/>
          </p15:clr>
        </p15:guide>
        <p15:guide id="6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e Hrytsay" initials="EH" lastIdx="3" clrIdx="0"/>
  <p:cmAuthor id="1" name="Mark J. Morgan" initials="MJ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CC00"/>
    <a:srgbClr val="00CCFF"/>
    <a:srgbClr val="396892"/>
    <a:srgbClr val="2C5171"/>
    <a:srgbClr val="4343FF"/>
    <a:srgbClr val="797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8" autoAdjust="0"/>
    <p:restoredTop sz="94660" autoAdjust="0"/>
  </p:normalViewPr>
  <p:slideViewPr>
    <p:cSldViewPr snapToGrid="0" snapToObjects="1">
      <p:cViewPr varScale="1">
        <p:scale>
          <a:sx n="114" d="100"/>
          <a:sy n="114" d="100"/>
        </p:scale>
        <p:origin x="1728" y="102"/>
      </p:cViewPr>
      <p:guideLst>
        <p:guide orient="horz" pos="2679"/>
        <p:guide orient="horz" pos="4071"/>
        <p:guide pos="2880"/>
        <p:guide pos="153"/>
        <p:guide pos="562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71D0A9-2CD9-4BFB-918A-30267BD7FD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747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72C004-26BA-446C-8010-3F3B08A368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45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</p:spPr>
        <p:txBody>
          <a:bodyPr/>
          <a:lstStyle/>
          <a:p>
            <a:r>
              <a:rPr lang="en-US" dirty="0"/>
              <a:t>Training on Unified Communications technologies and strategies has been identified as a key opportunity for Global Knowledge. A cross-functional marketing team has been tasked with presenting a go-to-market plan.</a:t>
            </a:r>
          </a:p>
        </p:txBody>
      </p:sp>
    </p:spTree>
    <p:extLst>
      <p:ext uri="{BB962C8B-B14F-4D97-AF65-F5344CB8AC3E}">
        <p14:creationId xmlns:p14="http://schemas.microsoft.com/office/powerpoint/2010/main" val="371849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972653-C900-4E1F-922E-67FEC73CF6FA}" type="slidenum">
              <a:rPr lang="en-US" altLang="en-US" sz="1200" b="0" smtClean="0">
                <a:latin typeface="Times New Roman" pitchFamily="18" charset="0"/>
              </a:rPr>
              <a:pPr eaLnBrk="1" hangingPunct="1"/>
              <a:t>21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5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7B276-8E97-489D-9440-D15002C3817F}" type="slidenum">
              <a:rPr lang="en-US" alt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5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1C3DB0-7085-4E24-AD7D-8CC436520D0B}" type="slidenum">
              <a:rPr lang="en-US" altLang="en-US" sz="1200" b="0" smtClean="0">
                <a:latin typeface="Times New Roman" pitchFamily="18" charset="0"/>
              </a:rPr>
              <a:pPr eaLnBrk="1" hangingPunct="1"/>
              <a:t>12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4217D-A873-40A0-9061-556A4DFE1035}" type="slidenum">
              <a:rPr lang="en-US" altLang="en-US" sz="1200" b="0" smtClean="0">
                <a:latin typeface="Times New Roman" pitchFamily="18" charset="0"/>
              </a:rPr>
              <a:pPr eaLnBrk="1" hangingPunct="1"/>
              <a:t>14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4217D-A873-40A0-9061-556A4DFE1035}" type="slidenum">
              <a:rPr lang="en-US" altLang="en-US" sz="1200" b="0" smtClean="0">
                <a:latin typeface="Times New Roman" pitchFamily="18" charset="0"/>
              </a:rPr>
              <a:pPr eaLnBrk="1" hangingPunct="1"/>
              <a:t>16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4217D-A873-40A0-9061-556A4DFE1035}" type="slidenum">
              <a:rPr lang="en-US" altLang="en-US" sz="1200" b="0" smtClean="0">
                <a:latin typeface="Times New Roman" pitchFamily="18" charset="0"/>
              </a:rPr>
              <a:pPr eaLnBrk="1" hangingPunct="1"/>
              <a:t>17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4217D-A873-40A0-9061-556A4DFE1035}" type="slidenum">
              <a:rPr lang="en-US" altLang="en-US" sz="1200" b="0" smtClean="0">
                <a:latin typeface="Times New Roman" pitchFamily="18" charset="0"/>
              </a:rPr>
              <a:pPr eaLnBrk="1" hangingPunct="1"/>
              <a:t>18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3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4217D-A873-40A0-9061-556A4DFE1035}" type="slidenum">
              <a:rPr lang="en-US" altLang="en-US" sz="1200" b="0" smtClean="0">
                <a:latin typeface="Times New Roman" pitchFamily="18" charset="0"/>
              </a:rPr>
              <a:pPr eaLnBrk="1" hangingPunct="1"/>
              <a:t>19</a:t>
            </a:fld>
            <a:endParaRPr lang="en-US" altLang="en-US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Title3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ctrTitle"/>
          </p:nvPr>
        </p:nvSpPr>
        <p:spPr bwMode="white">
          <a:xfrm>
            <a:off x="350196" y="3784600"/>
            <a:ext cx="8434084" cy="797128"/>
          </a:xfrm>
        </p:spPr>
        <p:txBody>
          <a:bodyPr/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7" name="Rectangle 4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92275" y="4503738"/>
            <a:ext cx="5761038" cy="862012"/>
          </a:xfrm>
        </p:spPr>
        <p:txBody>
          <a:bodyPr/>
          <a:lstStyle>
            <a:lvl1pPr marL="0" indent="0" algn="ctr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315913"/>
            <a:ext cx="2170112" cy="610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315913"/>
            <a:ext cx="6359525" cy="610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15913"/>
            <a:ext cx="8534400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013" y="1516063"/>
            <a:ext cx="8682037" cy="490855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15913"/>
            <a:ext cx="8534400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013" y="1516063"/>
            <a:ext cx="8682037" cy="490855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Title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ctrTitle"/>
          </p:nvPr>
        </p:nvSpPr>
        <p:spPr bwMode="white">
          <a:xfrm>
            <a:off x="350196" y="3803650"/>
            <a:ext cx="8434084" cy="946150"/>
          </a:xfrm>
        </p:spPr>
        <p:txBody>
          <a:bodyPr/>
          <a:lstStyle>
            <a:lvl1pPr algn="ct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7" name="Rectangle 4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90688" y="4851400"/>
            <a:ext cx="5761038" cy="1160461"/>
          </a:xfrm>
        </p:spPr>
        <p:txBody>
          <a:bodyPr/>
          <a:lstStyle>
            <a:lvl1pPr marL="0" indent="0" algn="ctr">
              <a:buClr>
                <a:schemeClr val="bg1"/>
              </a:buClr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Section2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ctrTitle"/>
          </p:nvPr>
        </p:nvSpPr>
        <p:spPr bwMode="white">
          <a:xfrm>
            <a:off x="225425" y="2849563"/>
            <a:ext cx="8683625" cy="579437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87" name="Rectangle 4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92275" y="3959225"/>
            <a:ext cx="5761038" cy="2114550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Section2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ctrTitle"/>
          </p:nvPr>
        </p:nvSpPr>
        <p:spPr bwMode="white">
          <a:xfrm>
            <a:off x="1279526" y="2849563"/>
            <a:ext cx="5595938" cy="94955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7" name="Rectangle 4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92275" y="3959225"/>
            <a:ext cx="5761038" cy="2114550"/>
          </a:xfr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15913"/>
            <a:ext cx="8675687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0" y="1"/>
            <a:ext cx="9144000" cy="6853237"/>
            <a:chOff x="0" y="1"/>
            <a:chExt cx="9144000" cy="6853237"/>
          </a:xfrm>
        </p:grpSpPr>
        <p:pic>
          <p:nvPicPr>
            <p:cNvPr id="11" name="Picture 46" descr="Section2Aa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950" y="4763"/>
              <a:ext cx="8680450" cy="684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ound Same Side Corner Rectangle 11"/>
            <p:cNvSpPr/>
            <p:nvPr userDrawn="1"/>
          </p:nvSpPr>
          <p:spPr bwMode="auto">
            <a:xfrm flipV="1">
              <a:off x="3376245" y="1507076"/>
              <a:ext cx="5268385" cy="5069570"/>
            </a:xfrm>
            <a:prstGeom prst="round2SameRect">
              <a:avLst>
                <a:gd name="adj1" fmla="val 2246"/>
                <a:gd name="adj2" fmla="val 0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1"/>
              <a:ext cx="9144000" cy="14573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10939" cy="10699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416" y="1529862"/>
            <a:ext cx="5205045" cy="5002823"/>
          </a:xfrm>
        </p:spPr>
        <p:txBody>
          <a:bodyPr>
            <a:normAutofit/>
          </a:bodyPr>
          <a:lstStyle>
            <a:lvl1pPr marL="0" indent="0"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15913"/>
            <a:ext cx="8675687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516063"/>
            <a:ext cx="4264025" cy="4908550"/>
          </a:xfrm>
        </p:spPr>
        <p:txBody>
          <a:bodyPr/>
          <a:lstStyle>
            <a:lvl1pPr marL="0" indent="0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16063"/>
            <a:ext cx="4265612" cy="4908550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319088"/>
            <a:ext cx="8678862" cy="1069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535113"/>
            <a:ext cx="4270375" cy="7874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013" y="2423160"/>
            <a:ext cx="4270375" cy="4022089"/>
          </a:xfrm>
        </p:spPr>
        <p:txBody>
          <a:bodyPr/>
          <a:lstStyle>
            <a:lvl1pPr marL="0" indent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260850" cy="7874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23160"/>
            <a:ext cx="4260850" cy="4022089"/>
          </a:xfrm>
        </p:spPr>
        <p:txBody>
          <a:bodyPr/>
          <a:lstStyle>
            <a:lvl1pPr marL="0" indent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3008313" cy="1069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9088"/>
            <a:ext cx="5111750" cy="5807075"/>
          </a:xfrm>
        </p:spPr>
        <p:txBody>
          <a:bodyPr/>
          <a:lstStyle>
            <a:lvl1pPr marL="0" indent="0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315913"/>
            <a:ext cx="2170112" cy="610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315913"/>
            <a:ext cx="6359525" cy="610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7" y="315913"/>
            <a:ext cx="8675687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013" y="1516063"/>
            <a:ext cx="8682037" cy="490855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516063"/>
            <a:ext cx="4264025" cy="4908550"/>
          </a:xfrm>
        </p:spPr>
        <p:txBody>
          <a:bodyPr/>
          <a:lstStyle>
            <a:lvl1pPr marL="0" indent="0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16063"/>
            <a:ext cx="4265612" cy="4908550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319089"/>
            <a:ext cx="8678862" cy="10342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535113"/>
            <a:ext cx="4270375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013" y="2430463"/>
            <a:ext cx="4270375" cy="4032250"/>
          </a:xfrm>
        </p:spPr>
        <p:txBody>
          <a:bodyPr/>
          <a:lstStyle>
            <a:lvl1pPr marL="0" indent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260850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30463"/>
            <a:ext cx="4260850" cy="4032250"/>
          </a:xfrm>
        </p:spPr>
        <p:txBody>
          <a:bodyPr/>
          <a:lstStyle>
            <a:lvl1pPr marL="0" indent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7" y="315913"/>
            <a:ext cx="8675687" cy="1057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013" y="1516063"/>
            <a:ext cx="8682037" cy="490855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516063"/>
            <a:ext cx="42640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16063"/>
            <a:ext cx="42656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6" descr="Title"/>
          <p:cNvPicPr>
            <a:picLocks noChangeAspect="1" noChangeArrowheads="1"/>
          </p:cNvPicPr>
          <p:nvPr/>
        </p:nvPicPr>
        <p:blipFill>
          <a:blip r:embed="rId15" cstate="print"/>
          <a:srcRect l="3802" t="54611" r="3976" b="41774"/>
          <a:stretch>
            <a:fillRect/>
          </a:stretch>
        </p:blipFill>
        <p:spPr bwMode="auto">
          <a:xfrm>
            <a:off x="227013" y="6534150"/>
            <a:ext cx="86772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227013" y="223838"/>
            <a:ext cx="8678862" cy="1147762"/>
          </a:xfrm>
          <a:prstGeom prst="rect">
            <a:avLst/>
          </a:prstGeom>
          <a:solidFill>
            <a:srgbClr val="DEEBF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315913"/>
            <a:ext cx="853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516063"/>
            <a:ext cx="86820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227013" y="6626225"/>
            <a:ext cx="36353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accent1"/>
                </a:solidFill>
                <a:cs typeface="Times New Roman" pitchFamily="18" charset="0"/>
              </a:rPr>
              <a:t>© 2011 Global Knowledge Training LLC. All rights reserved.</a:t>
            </a:r>
            <a:endParaRPr lang="en-US" sz="900" dirty="0">
              <a:solidFill>
                <a:schemeClr val="accent1"/>
              </a:solidFill>
            </a:endParaRPr>
          </a:p>
        </p:txBody>
      </p:sp>
      <p:pic>
        <p:nvPicPr>
          <p:cNvPr id="1031" name="Picture 55" descr="Title"/>
          <p:cNvPicPr>
            <a:picLocks noChangeAspect="1" noChangeArrowheads="1"/>
          </p:cNvPicPr>
          <p:nvPr/>
        </p:nvPicPr>
        <p:blipFill>
          <a:blip r:embed="rId15" cstate="print"/>
          <a:srcRect l="3802" t="54611" r="3976" b="41774"/>
          <a:stretch>
            <a:fillRect/>
          </a:stretch>
        </p:blipFill>
        <p:spPr bwMode="auto">
          <a:xfrm>
            <a:off x="227013" y="225425"/>
            <a:ext cx="8677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80000"/>
        <a:buFont typeface="Wingdings" pitchFamily="2" charset="2"/>
        <a:buChar char="l"/>
        <a:defRPr sz="26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70000"/>
        <a:buFont typeface="Wingdings" pitchFamily="2" charset="2"/>
        <a:buChar char="n"/>
        <a:defRPr sz="2400" b="1">
          <a:solidFill>
            <a:srgbClr val="0033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u"/>
        <a:defRPr sz="2200" b="1">
          <a:solidFill>
            <a:srgbClr val="0033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5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7013" y="223838"/>
            <a:ext cx="8678862" cy="1147762"/>
          </a:xfrm>
          <a:prstGeom prst="rect">
            <a:avLst/>
          </a:prstGeom>
          <a:solidFill>
            <a:srgbClr val="3E7D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56" descr="Title"/>
          <p:cNvPicPr>
            <a:picLocks noChangeAspect="1" noChangeArrowheads="1"/>
          </p:cNvPicPr>
          <p:nvPr/>
        </p:nvPicPr>
        <p:blipFill>
          <a:blip r:embed="rId7" cstate="print"/>
          <a:srcRect l="3802" t="54611" r="3976" b="41774"/>
          <a:stretch>
            <a:fillRect/>
          </a:stretch>
        </p:blipFill>
        <p:spPr bwMode="auto">
          <a:xfrm>
            <a:off x="227013" y="6534150"/>
            <a:ext cx="86772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315913"/>
            <a:ext cx="853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516063"/>
            <a:ext cx="86820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227013" y="6626225"/>
            <a:ext cx="36353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accent1"/>
                </a:solidFill>
                <a:cs typeface="Times New Roman" pitchFamily="18" charset="0"/>
              </a:rPr>
              <a:t>© 2011 Global Knowledge Training LLC. All rights reserved.</a:t>
            </a:r>
            <a:endParaRPr lang="en-US" sz="900" dirty="0">
              <a:solidFill>
                <a:schemeClr val="accent1"/>
              </a:solidFill>
            </a:endParaRPr>
          </a:p>
        </p:txBody>
      </p:sp>
      <p:pic>
        <p:nvPicPr>
          <p:cNvPr id="1031" name="Picture 55" descr="Title"/>
          <p:cNvPicPr>
            <a:picLocks noChangeAspect="1" noChangeArrowheads="1"/>
          </p:cNvPicPr>
          <p:nvPr/>
        </p:nvPicPr>
        <p:blipFill>
          <a:blip r:embed="rId7" cstate="print"/>
          <a:srcRect l="3802" t="54611" r="3976" b="41774"/>
          <a:stretch>
            <a:fillRect/>
          </a:stretch>
        </p:blipFill>
        <p:spPr bwMode="auto">
          <a:xfrm>
            <a:off x="227013" y="225425"/>
            <a:ext cx="8677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80000"/>
        <a:buFont typeface="Wingdings" pitchFamily="2" charset="2"/>
        <a:buChar char="l"/>
        <a:defRPr sz="26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70000"/>
        <a:buFont typeface="Wingdings" pitchFamily="2" charset="2"/>
        <a:buChar char="n"/>
        <a:defRPr sz="2400" b="1">
          <a:solidFill>
            <a:srgbClr val="0033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u"/>
        <a:defRPr sz="2200" b="1">
          <a:solidFill>
            <a:srgbClr val="0033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5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6" descr="Title"/>
          <p:cNvPicPr>
            <a:picLocks noChangeAspect="1" noChangeArrowheads="1"/>
          </p:cNvPicPr>
          <p:nvPr/>
        </p:nvPicPr>
        <p:blipFill>
          <a:blip r:embed="rId16" cstate="print"/>
          <a:srcRect l="3802" t="54611" r="3976" b="41774"/>
          <a:stretch>
            <a:fillRect/>
          </a:stretch>
        </p:blipFill>
        <p:spPr bwMode="auto">
          <a:xfrm>
            <a:off x="227013" y="6534150"/>
            <a:ext cx="86772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227013" y="223838"/>
            <a:ext cx="8678862" cy="1147762"/>
          </a:xfrm>
          <a:prstGeom prst="rect">
            <a:avLst/>
          </a:prstGeom>
          <a:solidFill>
            <a:srgbClr val="DEEBF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315913"/>
            <a:ext cx="8675687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516063"/>
            <a:ext cx="86820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227013" y="6626225"/>
            <a:ext cx="36353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accent1"/>
                </a:solidFill>
                <a:cs typeface="Times New Roman" pitchFamily="18" charset="0"/>
              </a:rPr>
              <a:t>© 2013 </a:t>
            </a:r>
            <a:r>
              <a:rPr lang="en-US" sz="900" dirty="0">
                <a:solidFill>
                  <a:schemeClr val="accent1"/>
                </a:solidFill>
                <a:cs typeface="Times New Roman" pitchFamily="18" charset="0"/>
              </a:rPr>
              <a:t>Global Knowledge Training LLC. All rights reserved.</a:t>
            </a:r>
            <a:endParaRPr lang="en-US" sz="900" dirty="0">
              <a:solidFill>
                <a:schemeClr val="accent1"/>
              </a:solidFill>
            </a:endParaRPr>
          </a:p>
        </p:txBody>
      </p:sp>
      <p:pic>
        <p:nvPicPr>
          <p:cNvPr id="1031" name="Picture 55" descr="Title"/>
          <p:cNvPicPr>
            <a:picLocks noChangeAspect="1" noChangeArrowheads="1"/>
          </p:cNvPicPr>
          <p:nvPr/>
        </p:nvPicPr>
        <p:blipFill>
          <a:blip r:embed="rId16" cstate="print"/>
          <a:srcRect l="3802" t="54611" r="3976" b="41774"/>
          <a:stretch>
            <a:fillRect/>
          </a:stretch>
        </p:blipFill>
        <p:spPr bwMode="auto">
          <a:xfrm>
            <a:off x="227013" y="225425"/>
            <a:ext cx="8677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80000"/>
        <a:buFont typeface="Wingdings" pitchFamily="2" charset="2"/>
        <a:buNone/>
        <a:defRPr sz="2600" b="1">
          <a:solidFill>
            <a:srgbClr val="003366"/>
          </a:solidFill>
          <a:latin typeface="+mn-lt"/>
          <a:ea typeface="+mn-ea"/>
          <a:cs typeface="+mn-cs"/>
        </a:defRPr>
      </a:lvl1pPr>
      <a:lvl2pPr marL="458788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400" b="1">
          <a:solidFill>
            <a:srgbClr val="003366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200" b="1">
          <a:solidFill>
            <a:srgbClr val="003366"/>
          </a:solidFill>
          <a:latin typeface="+mn-lt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"/>
        <a:defRPr sz="2000" b="1">
          <a:solidFill>
            <a:srgbClr val="003366"/>
          </a:solidFill>
          <a:latin typeface="+mn-lt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"/>
        <a:defRPr b="1">
          <a:solidFill>
            <a:srgbClr val="003366"/>
          </a:solidFill>
          <a:latin typeface="+mn-lt"/>
        </a:defRPr>
      </a:lvl5pPr>
      <a:lvl6pPr marL="2286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7013" y="223838"/>
            <a:ext cx="8678862" cy="1147762"/>
          </a:xfrm>
          <a:prstGeom prst="rect">
            <a:avLst/>
          </a:prstGeom>
          <a:solidFill>
            <a:srgbClr val="0073B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30187" y="315913"/>
            <a:ext cx="8675687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6" name="Picture 56" descr="Title"/>
          <p:cNvPicPr>
            <a:picLocks noChangeAspect="1" noChangeArrowheads="1"/>
          </p:cNvPicPr>
          <p:nvPr/>
        </p:nvPicPr>
        <p:blipFill>
          <a:blip r:embed="rId8" cstate="print"/>
          <a:srcRect l="3802" t="54611" r="3976" b="41774"/>
          <a:stretch>
            <a:fillRect/>
          </a:stretch>
        </p:blipFill>
        <p:spPr bwMode="auto">
          <a:xfrm>
            <a:off x="227013" y="6534150"/>
            <a:ext cx="86772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516063"/>
            <a:ext cx="86820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227013" y="6626225"/>
            <a:ext cx="36353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>
                <a:solidFill>
                  <a:schemeClr val="accent1"/>
                </a:solidFill>
                <a:cs typeface="Times New Roman" pitchFamily="18" charset="0"/>
              </a:rPr>
              <a:t>© 2013 </a:t>
            </a:r>
            <a:r>
              <a:rPr lang="en-US" sz="900" dirty="0">
                <a:solidFill>
                  <a:schemeClr val="accent1"/>
                </a:solidFill>
                <a:cs typeface="Times New Roman" pitchFamily="18" charset="0"/>
              </a:rPr>
              <a:t>Global Knowledge Training LLC. All rights reserved.</a:t>
            </a:r>
            <a:endParaRPr lang="en-US" sz="900" dirty="0">
              <a:solidFill>
                <a:schemeClr val="accent1"/>
              </a:solidFill>
            </a:endParaRPr>
          </a:p>
        </p:txBody>
      </p:sp>
      <p:pic>
        <p:nvPicPr>
          <p:cNvPr id="1031" name="Picture 55" descr="Title"/>
          <p:cNvPicPr>
            <a:picLocks noChangeAspect="1" noChangeArrowheads="1"/>
          </p:cNvPicPr>
          <p:nvPr/>
        </p:nvPicPr>
        <p:blipFill>
          <a:blip r:embed="rId8" cstate="print"/>
          <a:srcRect l="3802" t="54611" r="3976" b="41774"/>
          <a:stretch>
            <a:fillRect/>
          </a:stretch>
        </p:blipFill>
        <p:spPr bwMode="auto">
          <a:xfrm>
            <a:off x="227013" y="225425"/>
            <a:ext cx="8677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80000"/>
        <a:buFont typeface="Wingdings" pitchFamily="2" charset="2"/>
        <a:buNone/>
        <a:defRPr sz="2600" b="1">
          <a:solidFill>
            <a:srgbClr val="003366"/>
          </a:solidFill>
          <a:latin typeface="+mn-lt"/>
          <a:ea typeface="+mn-ea"/>
          <a:cs typeface="+mn-cs"/>
        </a:defRPr>
      </a:lvl1pPr>
      <a:lvl2pPr marL="457200" indent="-2841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400" b="1">
          <a:solidFill>
            <a:srgbClr val="003366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200" b="1">
          <a:solidFill>
            <a:srgbClr val="003366"/>
          </a:solidFill>
          <a:latin typeface="+mn-lt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u"/>
        <a:defRPr sz="2000" b="1">
          <a:solidFill>
            <a:srgbClr val="003366"/>
          </a:solidFill>
          <a:latin typeface="+mn-lt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"/>
        <a:defRPr b="1">
          <a:solidFill>
            <a:srgbClr val="003366"/>
          </a:solidFill>
          <a:latin typeface="+mn-lt"/>
        </a:defRPr>
      </a:lvl5pPr>
      <a:lvl6pPr marL="2286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98F00"/>
        </a:buClr>
        <a:buSzPct val="60000"/>
        <a:buFont typeface="Wingdings" pitchFamily="2" charset="2"/>
        <a:buChar char="n"/>
        <a:defRPr b="1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Title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3784600"/>
            <a:ext cx="8442325" cy="715963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</a:rPr>
              <a:t>Windows PowerShell Scripting and Toolmaking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Custom Labs TTT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85925" y="5368131"/>
            <a:ext cx="5761038" cy="896937"/>
          </a:xfrm>
          <a:noFill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55039A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January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course material is available on the instructor FTP site at:</a:t>
            </a:r>
          </a:p>
          <a:p>
            <a:pPr>
              <a:defRPr/>
            </a:pPr>
            <a:r>
              <a:rPr lang="en-US" sz="2800" dirty="0"/>
              <a:t>/instructors/</a:t>
            </a:r>
            <a:r>
              <a:rPr lang="en-US" sz="2800" dirty="0" err="1"/>
              <a:t>Microsoft_Product_Line</a:t>
            </a:r>
            <a:r>
              <a:rPr lang="en-US" sz="2800" dirty="0"/>
              <a:t>/Courseware Library/CWL55039A_Windows PowerShell Scripting and Toolmaking</a:t>
            </a:r>
          </a:p>
          <a:p>
            <a:pPr>
              <a:defRPr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55039AC-GK-Custom-LabManual.pdf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55039AC-GK-Custom-LabFiles.zip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55039AC-GK-Custom-Module00-Intro.pptx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55039AC-GK-Custom-Notes (do NOT use the B version).docx</a:t>
            </a:r>
          </a:p>
        </p:txBody>
      </p:sp>
    </p:spTree>
    <p:extLst>
      <p:ext uri="{BB962C8B-B14F-4D97-AF65-F5344CB8AC3E}">
        <p14:creationId xmlns:p14="http://schemas.microsoft.com/office/powerpoint/2010/main" val="23017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Remote labs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VMs Used in this Course</a:t>
            </a:r>
          </a:p>
        </p:txBody>
      </p:sp>
      <p:sp>
        <p:nvSpPr>
          <p:cNvPr id="20483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Alpha – Windows Server 2016, Domain Controller, DNS Server, DHCP Server</a:t>
            </a:r>
          </a:p>
          <a:p>
            <a:r>
              <a:rPr lang="en-US" dirty="0"/>
              <a:t>Bravo – Windows Server 2012 R2 Member Server</a:t>
            </a:r>
          </a:p>
          <a:p>
            <a:r>
              <a:rPr lang="en-US" dirty="0"/>
              <a:t>Echo – Windows 10 Client</a:t>
            </a:r>
            <a:br>
              <a:rPr lang="en-US" dirty="0"/>
            </a:br>
            <a:endParaRPr lang="en-US" dirty="0"/>
          </a:p>
          <a:p>
            <a:r>
              <a:rPr lang="en-US" sz="2800" b="0" kern="1200" dirty="0">
                <a:solidFill>
                  <a:schemeClr val="tx1"/>
                </a:solidFill>
              </a:rPr>
              <a:t>The custom lab manual is under the “Content” tab in the upper right corner of the screen.  </a:t>
            </a:r>
          </a:p>
          <a:p>
            <a:r>
              <a:rPr lang="en-US" sz="2800" b="0" kern="1200" dirty="0">
                <a:solidFill>
                  <a:schemeClr val="tx1"/>
                </a:solidFill>
              </a:rPr>
              <a:t>The file is: </a:t>
            </a:r>
            <a:r>
              <a:rPr lang="en-US" sz="2800" dirty="0"/>
              <a:t>55039AC-GK-Custom-LabManual.pdf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**NOTE**  All passwords in the lab VMs are set to “Pa$$w0rd”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485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268355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Course Timing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Estimated Course Timing</a:t>
            </a:r>
          </a:p>
        </p:txBody>
      </p:sp>
      <p:sp>
        <p:nvSpPr>
          <p:cNvPr id="22531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(Timing may vary by instructor and class.)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Day 1 – 1, 2, 3</a:t>
            </a:r>
          </a:p>
          <a:p>
            <a:pPr eaLnBrk="1" hangingPunct="1"/>
            <a:r>
              <a:rPr lang="en-US" dirty="0"/>
              <a:t>Day 2 – 4, 5, 6</a:t>
            </a:r>
          </a:p>
          <a:p>
            <a:pPr eaLnBrk="1" hangingPunct="1"/>
            <a:r>
              <a:rPr lang="en-US" dirty="0"/>
              <a:t>Day 3 – 7, 8, 9</a:t>
            </a:r>
          </a:p>
          <a:p>
            <a:pPr eaLnBrk="1" hangingPunct="1"/>
            <a:r>
              <a:rPr lang="en-US" dirty="0"/>
              <a:t>Day 4 –10, 11, 12</a:t>
            </a:r>
          </a:p>
          <a:p>
            <a:pPr eaLnBrk="1" hangingPunct="1"/>
            <a:r>
              <a:rPr lang="en-US" dirty="0"/>
              <a:t>Day 5 – 13, 14, 15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2533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142926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Course Outline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(Screen Share of PDF and Word Docs)</a:t>
            </a:r>
          </a:p>
        </p:txBody>
      </p:sp>
    </p:spTree>
    <p:extLst>
      <p:ext uri="{BB962C8B-B14F-4D97-AF65-F5344CB8AC3E}">
        <p14:creationId xmlns:p14="http://schemas.microsoft.com/office/powerpoint/2010/main" val="48436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Outline</a:t>
            </a:r>
          </a:p>
        </p:txBody>
      </p:sp>
      <p:sp>
        <p:nvSpPr>
          <p:cNvPr id="22531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dirty="0"/>
              <a:t>Module 1: Preparing for Scripting</a:t>
            </a:r>
          </a:p>
          <a:p>
            <a:pPr lvl="1"/>
            <a:r>
              <a:rPr lang="en-US" sz="1800" dirty="0"/>
              <a:t>Securing the Scripting Environment</a:t>
            </a:r>
          </a:p>
          <a:p>
            <a:pPr lvl="1"/>
            <a:r>
              <a:rPr lang="en-US" sz="1800" dirty="0"/>
              <a:t>Understanding Variables and Operators</a:t>
            </a:r>
          </a:p>
          <a:p>
            <a:pPr lvl="1"/>
            <a:r>
              <a:rPr lang="en-US" sz="1800" dirty="0"/>
              <a:t>Understanding Scripting Constructs and Scope</a:t>
            </a:r>
          </a:p>
          <a:p>
            <a:r>
              <a:rPr lang="en-US" sz="2000" dirty="0"/>
              <a:t>Module 2: Parameterizing a Command</a:t>
            </a:r>
          </a:p>
          <a:p>
            <a:pPr lvl="1"/>
            <a:r>
              <a:rPr lang="en-US" sz="1800" dirty="0"/>
              <a:t>Designing Parameters</a:t>
            </a:r>
          </a:p>
          <a:p>
            <a:pPr lvl="1"/>
            <a:r>
              <a:rPr lang="en-US" sz="1800" dirty="0"/>
              <a:t>Implementing Parameters</a:t>
            </a:r>
          </a:p>
          <a:p>
            <a:r>
              <a:rPr lang="en-US" sz="2000" dirty="0"/>
              <a:t>Module 3: Script and Manifest Modules</a:t>
            </a:r>
          </a:p>
          <a:p>
            <a:pPr lvl="1"/>
            <a:r>
              <a:rPr lang="en-US" sz="1800" dirty="0"/>
              <a:t>Designing Script Modules</a:t>
            </a:r>
          </a:p>
          <a:p>
            <a:pPr lvl="1"/>
            <a:r>
              <a:rPr lang="en-US" sz="1800" dirty="0"/>
              <a:t>Implementing Script Modules</a:t>
            </a:r>
          </a:p>
          <a:p>
            <a:r>
              <a:rPr lang="en-US" sz="2000" dirty="0"/>
              <a:t>Module 4: Handling Errors</a:t>
            </a:r>
          </a:p>
          <a:p>
            <a:pPr lvl="1"/>
            <a:r>
              <a:rPr lang="en-US" sz="1800" dirty="0"/>
              <a:t>Designing Error Handling</a:t>
            </a:r>
          </a:p>
          <a:p>
            <a:pPr lvl="1"/>
            <a:r>
              <a:rPr lang="en-US" sz="1800" dirty="0"/>
              <a:t>Implementing Error Handling</a:t>
            </a:r>
          </a:p>
          <a:p>
            <a:pPr eaLnBrk="1" hangingPunct="1"/>
            <a:endParaRPr lang="en-US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2533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25119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Outline (cont.)</a:t>
            </a:r>
          </a:p>
        </p:txBody>
      </p:sp>
      <p:sp>
        <p:nvSpPr>
          <p:cNvPr id="22531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dirty="0"/>
              <a:t>Module 5: Writing Commands that Use Pipeline Input and Output</a:t>
            </a:r>
          </a:p>
          <a:p>
            <a:pPr lvl="1"/>
            <a:r>
              <a:rPr lang="en-US" sz="1800" dirty="0"/>
              <a:t>Understanding Pipeline Parameter Binding</a:t>
            </a:r>
          </a:p>
          <a:p>
            <a:pPr lvl="1"/>
            <a:r>
              <a:rPr lang="en-US" sz="1800" dirty="0"/>
              <a:t>Implementing Pipeline Parameter Input</a:t>
            </a:r>
          </a:p>
          <a:p>
            <a:pPr lvl="1"/>
            <a:r>
              <a:rPr lang="en-US" sz="1800" dirty="0"/>
              <a:t>Implementing Pipeline Parameter Input</a:t>
            </a:r>
          </a:p>
          <a:p>
            <a:r>
              <a:rPr lang="en-US" sz="2000" dirty="0"/>
              <a:t>Module 6: Creating Hierarchical Command Output</a:t>
            </a:r>
          </a:p>
          <a:p>
            <a:pPr lvl="1"/>
            <a:r>
              <a:rPr lang="en-US" sz="1800" dirty="0"/>
              <a:t>Designing Complex Command Output</a:t>
            </a:r>
          </a:p>
          <a:p>
            <a:pPr lvl="1"/>
            <a:r>
              <a:rPr lang="en-US" sz="1800" dirty="0"/>
              <a:t>Implementing Complex Command Output</a:t>
            </a:r>
          </a:p>
          <a:p>
            <a:pPr lvl="1"/>
            <a:r>
              <a:rPr lang="en-US" sz="1800" dirty="0"/>
              <a:t>Using Object Hierarchies</a:t>
            </a:r>
          </a:p>
          <a:p>
            <a:r>
              <a:rPr lang="en-US" sz="2000" dirty="0"/>
              <a:t>Module 7: Script Debugging</a:t>
            </a:r>
          </a:p>
          <a:p>
            <a:pPr lvl="1"/>
            <a:r>
              <a:rPr lang="en-US" sz="1800" dirty="0"/>
              <a:t>Designing Scripts for Debugging</a:t>
            </a:r>
          </a:p>
          <a:p>
            <a:pPr lvl="1"/>
            <a:r>
              <a:rPr lang="en-US" sz="1800" dirty="0"/>
              <a:t>Implementing Script Debugging</a:t>
            </a:r>
          </a:p>
          <a:p>
            <a:r>
              <a:rPr lang="en-US" sz="2000" dirty="0"/>
              <a:t>Module 8: Customizing Default Formatting</a:t>
            </a:r>
          </a:p>
          <a:p>
            <a:pPr lvl="1"/>
            <a:r>
              <a:rPr lang="en-US" sz="1800" dirty="0"/>
              <a:t>Designing Formatting</a:t>
            </a:r>
          </a:p>
          <a:p>
            <a:pPr lvl="1"/>
            <a:r>
              <a:rPr lang="en-US" sz="1800" dirty="0"/>
              <a:t>Implementing Custom Formatting</a:t>
            </a:r>
            <a:endParaRPr lang="en-US" sz="2000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2533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410258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Outline (cont.)</a:t>
            </a:r>
          </a:p>
        </p:txBody>
      </p:sp>
      <p:sp>
        <p:nvSpPr>
          <p:cNvPr id="22531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dirty="0"/>
              <a:t>Module 9: Adding Advanced Parameter Attributes and Command Documentation</a:t>
            </a:r>
          </a:p>
          <a:p>
            <a:pPr lvl="1"/>
            <a:r>
              <a:rPr lang="en-US" sz="1800" dirty="0"/>
              <a:t>Implementing Advanced Parameter </a:t>
            </a:r>
            <a:r>
              <a:rPr lang="en-US" sz="1800" dirty="0" err="1"/>
              <a:t>Attribtues</a:t>
            </a:r>
            <a:endParaRPr lang="en-US" sz="1800" dirty="0"/>
          </a:p>
          <a:p>
            <a:pPr lvl="1"/>
            <a:r>
              <a:rPr lang="en-US" sz="1800" dirty="0"/>
              <a:t>Implementing Help Documentation</a:t>
            </a:r>
          </a:p>
          <a:p>
            <a:r>
              <a:rPr lang="en-US" sz="2000" dirty="0"/>
              <a:t>Module 10: Creating Controller Scripts</a:t>
            </a:r>
          </a:p>
          <a:p>
            <a:pPr lvl="1"/>
            <a:r>
              <a:rPr lang="en-US" sz="1800" dirty="0"/>
              <a:t>Designing Script Execution</a:t>
            </a:r>
          </a:p>
          <a:p>
            <a:pPr lvl="1"/>
            <a:r>
              <a:rPr lang="en-US" sz="1800" dirty="0"/>
              <a:t>Implementing a Controller Script</a:t>
            </a:r>
          </a:p>
          <a:p>
            <a:r>
              <a:rPr lang="en-US" sz="2000" dirty="0"/>
              <a:t>Module 11: Creating HTML Reports</a:t>
            </a:r>
          </a:p>
          <a:p>
            <a:pPr lvl="1"/>
            <a:r>
              <a:rPr lang="en-US" sz="1800" dirty="0"/>
              <a:t>Creating Basic HTML Reports</a:t>
            </a:r>
          </a:p>
          <a:p>
            <a:pPr lvl="1"/>
            <a:r>
              <a:rPr lang="en-US" sz="1800" dirty="0"/>
              <a:t>Creating Enhanced HTML Reports</a:t>
            </a:r>
          </a:p>
          <a:p>
            <a:r>
              <a:rPr lang="en-US" sz="2000" dirty="0"/>
              <a:t>Module 12: PowerShell Workflow</a:t>
            </a:r>
          </a:p>
          <a:p>
            <a:pPr lvl="1"/>
            <a:r>
              <a:rPr lang="en-US" sz="1800" dirty="0"/>
              <a:t>Understanding Workflows</a:t>
            </a:r>
          </a:p>
          <a:p>
            <a:pPr lvl="1"/>
            <a:r>
              <a:rPr lang="en-US" sz="1800" dirty="0"/>
              <a:t>Implementing Workflows</a:t>
            </a:r>
            <a:endParaRPr lang="en-US" sz="2000" dirty="0"/>
          </a:p>
          <a:p>
            <a:endParaRPr lang="en-US" sz="1800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2533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302342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Course Outline (cont.)</a:t>
            </a:r>
          </a:p>
        </p:txBody>
      </p:sp>
      <p:sp>
        <p:nvSpPr>
          <p:cNvPr id="22531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dirty="0"/>
              <a:t>Module 13: Working with XML Data</a:t>
            </a:r>
          </a:p>
          <a:p>
            <a:pPr lvl="1"/>
            <a:r>
              <a:rPr lang="en-US" sz="1800" dirty="0"/>
              <a:t>Understanding XML</a:t>
            </a:r>
          </a:p>
          <a:p>
            <a:pPr lvl="1"/>
            <a:r>
              <a:rPr lang="en-US" sz="1800" dirty="0"/>
              <a:t>Implementing XML Manipulation</a:t>
            </a:r>
          </a:p>
          <a:p>
            <a:r>
              <a:rPr lang="en-US" sz="2000" dirty="0"/>
              <a:t>Module 14: Creating Proxy Functions</a:t>
            </a:r>
          </a:p>
          <a:p>
            <a:pPr lvl="1"/>
            <a:r>
              <a:rPr lang="en-US" sz="1800" dirty="0"/>
              <a:t>Designing Proxy Functions</a:t>
            </a:r>
          </a:p>
          <a:p>
            <a:pPr lvl="1"/>
            <a:r>
              <a:rPr lang="en-US" sz="1800" dirty="0"/>
              <a:t>Implementing Proxy Functions</a:t>
            </a:r>
          </a:p>
          <a:p>
            <a:r>
              <a:rPr lang="en-US" sz="2000" dirty="0"/>
              <a:t>Module 15: PowerShell Toolmaking</a:t>
            </a:r>
          </a:p>
          <a:p>
            <a:pPr lvl="1"/>
            <a:r>
              <a:rPr lang="en-US" sz="1800" dirty="0"/>
              <a:t>Designing the Tool</a:t>
            </a:r>
          </a:p>
          <a:p>
            <a:pPr lvl="1"/>
            <a:r>
              <a:rPr lang="en-US" sz="1800" dirty="0"/>
              <a:t>Implementing the Tool</a:t>
            </a:r>
          </a:p>
          <a:p>
            <a:pPr lvl="1"/>
            <a:r>
              <a:rPr lang="en-US" sz="1800" dirty="0"/>
              <a:t>Testing the Tool</a:t>
            </a:r>
          </a:p>
          <a:p>
            <a:endParaRPr lang="en-US" sz="1800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2533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16926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white">
          <a:xfrm>
            <a:off x="677863" y="3830638"/>
            <a:ext cx="4114800" cy="1101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en-US" sz="1100" dirty="0">
                <a:solidFill>
                  <a:schemeClr val="bg1"/>
                </a:solidFill>
              </a:rPr>
              <a:t>This courseware may contain licensed images from the following sources: © 2009 Jupiterimages Corporation, Corel Corporation, </a:t>
            </a:r>
            <a:r>
              <a:rPr lang="en-US" altLang="en-US" sz="1100" i="1" dirty="0">
                <a:solidFill>
                  <a:schemeClr val="bg1"/>
                </a:solidFill>
              </a:rPr>
              <a:t>Corel Gallery; </a:t>
            </a:r>
            <a:r>
              <a:rPr lang="en-US" altLang="en-US" sz="1100" dirty="0">
                <a:solidFill>
                  <a:schemeClr val="bg1"/>
                </a:solidFill>
              </a:rPr>
              <a:t>Broderbund Company, </a:t>
            </a:r>
            <a:r>
              <a:rPr lang="en-US" altLang="en-US" sz="1100" i="1" dirty="0">
                <a:solidFill>
                  <a:schemeClr val="bg1"/>
                </a:solidFill>
              </a:rPr>
              <a:t>ClickArt 200,000; </a:t>
            </a:r>
            <a:r>
              <a:rPr lang="en-US" altLang="en-US" sz="1100" dirty="0">
                <a:solidFill>
                  <a:schemeClr val="bg1"/>
                </a:solidFill>
              </a:rPr>
              <a:t>Shutterstock</a:t>
            </a:r>
            <a:r>
              <a:rPr lang="en-US" altLang="en-US" sz="1100" i="1" dirty="0">
                <a:solidFill>
                  <a:schemeClr val="bg1"/>
                </a:solidFill>
              </a:rPr>
              <a:t>.</a:t>
            </a:r>
          </a:p>
          <a:p>
            <a:pPr algn="l" eaLnBrk="0" hangingPunct="0"/>
            <a:r>
              <a:rPr lang="en-US" altLang="en-US" sz="1100" dirty="0">
                <a:solidFill>
                  <a:schemeClr val="bg1"/>
                </a:solidFill>
              </a:rPr>
              <a:t>Products and company names are the trademarks and registered trademarks of their respective owners.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white">
          <a:xfrm>
            <a:off x="677863" y="3157866"/>
            <a:ext cx="4648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en-US" sz="1400" dirty="0">
                <a:solidFill>
                  <a:schemeClr val="bg1"/>
                </a:solidFill>
              </a:rPr>
              <a:t>Copyright ©2017 and Distribution Rights Held by Global Knowledge Training LLC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white">
          <a:xfrm>
            <a:off x="677863" y="2532391"/>
            <a:ext cx="4648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en-US" sz="1400" dirty="0">
                <a:solidFill>
                  <a:schemeClr val="bg1"/>
                </a:solidFill>
              </a:rPr>
              <a:t>Windows PowerShell Scripting and Toolmaking</a:t>
            </a:r>
          </a:p>
          <a:p>
            <a:pPr algn="l" eaLnBrk="0" hangingPunct="0"/>
            <a:r>
              <a:rPr lang="en-US" altLang="en-US" sz="1400" dirty="0">
                <a:solidFill>
                  <a:schemeClr val="bg1"/>
                </a:solidFill>
              </a:rPr>
              <a:t>55039A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Errata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Known Issues</a:t>
            </a:r>
          </a:p>
        </p:txBody>
      </p:sp>
      <p:sp>
        <p:nvSpPr>
          <p:cNvPr id="39939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All lab issues can be fixed rapidly within the custom lab manual.</a:t>
            </a:r>
          </a:p>
          <a:p>
            <a:r>
              <a:rPr lang="en-US" dirty="0"/>
              <a:t>Any items that cannot be fixed will be posted as Lab Errata within LOD.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1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0-7</a:t>
            </a:r>
          </a:p>
        </p:txBody>
      </p:sp>
    </p:spTree>
    <p:extLst>
      <p:ext uri="{BB962C8B-B14F-4D97-AF65-F5344CB8AC3E}">
        <p14:creationId xmlns:p14="http://schemas.microsoft.com/office/powerpoint/2010/main" val="315410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677863" y="2713038"/>
            <a:ext cx="7788275" cy="5794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Email me with any questions or notes about problems with the custom labs or VMs: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mark.morgan@globalknowledge.com</a:t>
            </a: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gray">
          <a:xfrm>
            <a:off x="2743200" y="228600"/>
            <a:ext cx="6169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28600" algn="r">
              <a:spcBef>
                <a:spcPct val="0"/>
              </a:spcBef>
            </a:pPr>
            <a:r>
              <a:rPr lang="en-US" altLang="en-US" sz="1800" i="1">
                <a:solidFill>
                  <a:schemeClr val="accent1"/>
                </a:solidFill>
              </a:rPr>
              <a:t>Managing and Maintaining Server 2008</a:t>
            </a:r>
          </a:p>
        </p:txBody>
      </p:sp>
    </p:spTree>
    <p:extLst>
      <p:ext uri="{BB962C8B-B14F-4D97-AF65-F5344CB8AC3E}">
        <p14:creationId xmlns:p14="http://schemas.microsoft.com/office/powerpoint/2010/main" val="39171330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Content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Update Overview</a:t>
            </a:r>
          </a:p>
          <a:p>
            <a:pPr eaLnBrk="1" hangingPunct="1"/>
            <a:r>
              <a:rPr lang="en-US" sz="2800"/>
              <a:t>Instructor Preparation</a:t>
            </a:r>
          </a:p>
          <a:p>
            <a:pPr eaLnBrk="1" hangingPunct="1"/>
            <a:r>
              <a:rPr lang="en-US" sz="2800"/>
              <a:t>Course Files</a:t>
            </a:r>
          </a:p>
          <a:p>
            <a:pPr eaLnBrk="1" hangingPunct="1"/>
            <a:r>
              <a:rPr lang="en-US" sz="2800"/>
              <a:t>Image Setup</a:t>
            </a:r>
          </a:p>
          <a:p>
            <a:pPr eaLnBrk="1" hangingPunct="1"/>
            <a:r>
              <a:rPr lang="en-US" sz="2800"/>
              <a:t>Course Outline</a:t>
            </a:r>
          </a:p>
          <a:p>
            <a:pPr eaLnBrk="1" hangingPunct="1"/>
            <a:r>
              <a:rPr lang="en-US" sz="2800"/>
              <a:t>Errata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0-3</a:t>
            </a:r>
          </a:p>
        </p:txBody>
      </p:sp>
    </p:spTree>
    <p:extLst>
      <p:ext uri="{BB962C8B-B14F-4D97-AF65-F5344CB8AC3E}">
        <p14:creationId xmlns:p14="http://schemas.microsoft.com/office/powerpoint/2010/main" val="2745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Update Overview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Overview of Changes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Global Knowledge will continue to use the “A” version of the 55039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labs and VMs have been developed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Students should use the 55039A version of the course from </a:t>
            </a:r>
            <a:r>
              <a:rPr lang="en-US" sz="2800" dirty="0" err="1"/>
              <a:t>Skillpipe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Students should NOT use the lab steps from </a:t>
            </a:r>
            <a:r>
              <a:rPr lang="en-US" sz="2800" dirty="0" err="1"/>
              <a:t>Skillpipe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lab steps are included in a downloadable PDF file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0-3</a:t>
            </a:r>
          </a:p>
        </p:txBody>
      </p:sp>
    </p:spTree>
    <p:extLst>
      <p:ext uri="{BB962C8B-B14F-4D97-AF65-F5344CB8AC3E}">
        <p14:creationId xmlns:p14="http://schemas.microsoft.com/office/powerpoint/2010/main" val="9669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Changes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new Module 01 lab has been added to give students a better review of PowerShell commands and using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custom Module00 intro slide has been created for you to show students with the information about these changes</a:t>
            </a:r>
          </a:p>
        </p:txBody>
      </p:sp>
    </p:spTree>
    <p:extLst>
      <p:ext uri="{BB962C8B-B14F-4D97-AF65-F5344CB8AC3E}">
        <p14:creationId xmlns:p14="http://schemas.microsoft.com/office/powerpoint/2010/main" val="135658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Instructor Preparation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Download and review the “A” version of the Manual, Custom Lab Guide and Slides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Be VERY familiar with Windows Server 2016, Windows 10, PowerShell commands and PowerShell scripting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Instructor Requirements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69" name="Rectangle 1030"/>
          <p:cNvSpPr>
            <a:spLocks noChangeArrowheads="1"/>
          </p:cNvSpPr>
          <p:nvPr/>
        </p:nvSpPr>
        <p:spPr bwMode="hidden">
          <a:xfrm>
            <a:off x="7769225" y="2270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>
                <a:solidFill>
                  <a:srgbClr val="F2F2F2"/>
                </a:solidFill>
              </a:rPr>
              <a:t>0-5</a:t>
            </a:r>
          </a:p>
        </p:txBody>
      </p:sp>
    </p:spTree>
    <p:extLst>
      <p:ext uri="{BB962C8B-B14F-4D97-AF65-F5344CB8AC3E}">
        <p14:creationId xmlns:p14="http://schemas.microsoft.com/office/powerpoint/2010/main" val="40191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Course Files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0258"/>
      </p:ext>
    </p:extLst>
  </p:cSld>
  <p:clrMapOvr>
    <a:masterClrMapping/>
  </p:clrMapOvr>
</p:sld>
</file>

<file path=ppt/theme/theme1.xml><?xml version="1.0" encoding="utf-8"?>
<a:theme xmlns:a="http://schemas.openxmlformats.org/drawingml/2006/main" name="Copy of GK-CurriculumTemplate0509">
  <a:themeElements>
    <a:clrScheme name="Default Design 9">
      <a:dk1>
        <a:srgbClr val="003366"/>
      </a:dk1>
      <a:lt1>
        <a:srgbClr val="FFFFFF"/>
      </a:lt1>
      <a:dk2>
        <a:srgbClr val="FFFFFF"/>
      </a:dk2>
      <a:lt2>
        <a:srgbClr val="969696"/>
      </a:lt2>
      <a:accent1>
        <a:srgbClr val="4B88BE"/>
      </a:accent1>
      <a:accent2>
        <a:srgbClr val="B98F00"/>
      </a:accent2>
      <a:accent3>
        <a:srgbClr val="FFFFFF"/>
      </a:accent3>
      <a:accent4>
        <a:srgbClr val="002A56"/>
      </a:accent4>
      <a:accent5>
        <a:srgbClr val="B1C3DB"/>
      </a:accent5>
      <a:accent6>
        <a:srgbClr val="A78100"/>
      </a:accent6>
      <a:hlink>
        <a:srgbClr val="CC0000"/>
      </a:hlink>
      <a:folHlink>
        <a:srgbClr val="33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092F68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AAADB9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4B88BE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B1C3DB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 of GK-CurriculumTemplate0509">
  <a:themeElements>
    <a:clrScheme name="Default Design 9">
      <a:dk1>
        <a:srgbClr val="003366"/>
      </a:dk1>
      <a:lt1>
        <a:srgbClr val="FFFFFF"/>
      </a:lt1>
      <a:dk2>
        <a:srgbClr val="FFFFFF"/>
      </a:dk2>
      <a:lt2>
        <a:srgbClr val="969696"/>
      </a:lt2>
      <a:accent1>
        <a:srgbClr val="4B88BE"/>
      </a:accent1>
      <a:accent2>
        <a:srgbClr val="B98F00"/>
      </a:accent2>
      <a:accent3>
        <a:srgbClr val="FFFFFF"/>
      </a:accent3>
      <a:accent4>
        <a:srgbClr val="002A56"/>
      </a:accent4>
      <a:accent5>
        <a:srgbClr val="B1C3DB"/>
      </a:accent5>
      <a:accent6>
        <a:srgbClr val="A78100"/>
      </a:accent6>
      <a:hlink>
        <a:srgbClr val="CC0000"/>
      </a:hlink>
      <a:folHlink>
        <a:srgbClr val="33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092F68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AAADB9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4B88BE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B1C3DB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K-CurriculumTemplate">
  <a:themeElements>
    <a:clrScheme name="Default Design 9">
      <a:dk1>
        <a:srgbClr val="003366"/>
      </a:dk1>
      <a:lt1>
        <a:srgbClr val="FFFFFF"/>
      </a:lt1>
      <a:dk2>
        <a:srgbClr val="FFFFFF"/>
      </a:dk2>
      <a:lt2>
        <a:srgbClr val="969696"/>
      </a:lt2>
      <a:accent1>
        <a:srgbClr val="4B88BE"/>
      </a:accent1>
      <a:accent2>
        <a:srgbClr val="B98F00"/>
      </a:accent2>
      <a:accent3>
        <a:srgbClr val="FFFFFF"/>
      </a:accent3>
      <a:accent4>
        <a:srgbClr val="002A56"/>
      </a:accent4>
      <a:accent5>
        <a:srgbClr val="B1C3DB"/>
      </a:accent5>
      <a:accent6>
        <a:srgbClr val="A78100"/>
      </a:accent6>
      <a:hlink>
        <a:srgbClr val="CC0000"/>
      </a:hlink>
      <a:folHlink>
        <a:srgbClr val="33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092F68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AAADB9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4B88BE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B1C3DB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py of GK-CurriculumTemplate0509">
  <a:themeElements>
    <a:clrScheme name="Default Design 9">
      <a:dk1>
        <a:srgbClr val="003366"/>
      </a:dk1>
      <a:lt1>
        <a:srgbClr val="FFFFFF"/>
      </a:lt1>
      <a:dk2>
        <a:srgbClr val="FFFFFF"/>
      </a:dk2>
      <a:lt2>
        <a:srgbClr val="969696"/>
      </a:lt2>
      <a:accent1>
        <a:srgbClr val="4B88BE"/>
      </a:accent1>
      <a:accent2>
        <a:srgbClr val="B98F00"/>
      </a:accent2>
      <a:accent3>
        <a:srgbClr val="FFFFFF"/>
      </a:accent3>
      <a:accent4>
        <a:srgbClr val="002A56"/>
      </a:accent4>
      <a:accent5>
        <a:srgbClr val="B1C3DB"/>
      </a:accent5>
      <a:accent6>
        <a:srgbClr val="A78100"/>
      </a:accent6>
      <a:hlink>
        <a:srgbClr val="CC0000"/>
      </a:hlink>
      <a:folHlink>
        <a:srgbClr val="33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AD8E9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092F68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AAADB9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3366"/>
        </a:dk1>
        <a:lt1>
          <a:srgbClr val="FFFFFF"/>
        </a:lt1>
        <a:dk2>
          <a:srgbClr val="FFFFFF"/>
        </a:dk2>
        <a:lt2>
          <a:srgbClr val="969696"/>
        </a:lt2>
        <a:accent1>
          <a:srgbClr val="4B88BE"/>
        </a:accent1>
        <a:accent2>
          <a:srgbClr val="B98F00"/>
        </a:accent2>
        <a:accent3>
          <a:srgbClr val="FFFFFF"/>
        </a:accent3>
        <a:accent4>
          <a:srgbClr val="002A56"/>
        </a:accent4>
        <a:accent5>
          <a:srgbClr val="B1C3DB"/>
        </a:accent5>
        <a:accent6>
          <a:srgbClr val="A78100"/>
        </a:accent6>
        <a:hlink>
          <a:srgbClr val="CC00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E40AA-2C12-4FE1-A6F9-17AAADBB8474}"/>
</file>

<file path=customXml/itemProps2.xml><?xml version="1.0" encoding="utf-8"?>
<ds:datastoreItem xmlns:ds="http://schemas.openxmlformats.org/officeDocument/2006/customXml" ds:itemID="{89B9DAAF-87C1-45DD-A5B9-DADBB43C167A}">
  <ds:schemaRefs>
    <ds:schemaRef ds:uri="http://purl.org/dc/elements/1.1/"/>
    <ds:schemaRef ds:uri="http://www.w3.org/XML/1998/namespace"/>
    <ds:schemaRef ds:uri="61743bdc-197b-41f4-95e5-a97f37bc2c79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9A08C34-E2B6-4E88-BBAD-EEE753332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GK-CurriculumTemplate0809</Template>
  <TotalTime>15810</TotalTime>
  <Words>701</Words>
  <Application>Microsoft Office PowerPoint</Application>
  <PresentationFormat>On-screen Show (4:3)</PresentationFormat>
  <Paragraphs>136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Wingdings</vt:lpstr>
      <vt:lpstr>Copy of GK-CurriculumTemplate0509</vt:lpstr>
      <vt:lpstr>1_Copy of GK-CurriculumTemplate0509</vt:lpstr>
      <vt:lpstr>GK-CurriculumTemplate</vt:lpstr>
      <vt:lpstr>2_Copy of GK-CurriculumTemplate0509</vt:lpstr>
      <vt:lpstr>Windows PowerShell Scripting and Toolmaking Custom Labs TTT</vt:lpstr>
      <vt:lpstr>PowerPoint Presentation</vt:lpstr>
      <vt:lpstr>Content</vt:lpstr>
      <vt:lpstr>Update Overview</vt:lpstr>
      <vt:lpstr>Overview of Changes</vt:lpstr>
      <vt:lpstr>Overview of Changes (cont.)</vt:lpstr>
      <vt:lpstr>Instructor Preparation</vt:lpstr>
      <vt:lpstr>Instructor Requirements</vt:lpstr>
      <vt:lpstr>Course Files</vt:lpstr>
      <vt:lpstr>Course Material</vt:lpstr>
      <vt:lpstr>Remote labs</vt:lpstr>
      <vt:lpstr>VMs Used in this Course</vt:lpstr>
      <vt:lpstr>Course Timing</vt:lpstr>
      <vt:lpstr>Estimated Course Timing</vt:lpstr>
      <vt:lpstr>Course Outline</vt:lpstr>
      <vt:lpstr>Course Outline</vt:lpstr>
      <vt:lpstr>Course Outline (cont.)</vt:lpstr>
      <vt:lpstr>Course Outline (cont.)</vt:lpstr>
      <vt:lpstr>Course Outline (cont.)</vt:lpstr>
      <vt:lpstr>Errata</vt:lpstr>
      <vt:lpstr>Known Issues</vt:lpstr>
      <vt:lpstr>Email me with any questions or notes about problems with the custom labs or VMs:  mark.morgan@globalknowledge.com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Windows Environments with Group Policy</dc:title>
  <dc:creator>Mark J. Morgan</dc:creator>
  <cp:lastModifiedBy>Mark Morgan</cp:lastModifiedBy>
  <cp:revision>757</cp:revision>
  <dcterms:created xsi:type="dcterms:W3CDTF">2007-08-31T17:03:18Z</dcterms:created>
  <dcterms:modified xsi:type="dcterms:W3CDTF">2018-01-12T21:10:53Z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124800</vt:r8>
  </property>
</Properties>
</file>