
<file path=[Content_Types].xml><?xml version="1.0" encoding="utf-8"?>
<Types xmlns="http://schemas.openxmlformats.org/package/2006/content-types">
  <Default Extension="bin" ContentType="application/vnd.openxmlformats-officedocument.presentationml.printerSetting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3" r:id="rId3"/>
    <p:sldId id="257" r:id="rId4"/>
    <p:sldId id="281" r:id="rId5"/>
    <p:sldId id="258" r:id="rId6"/>
    <p:sldId id="259" r:id="rId7"/>
    <p:sldId id="282" r:id="rId8"/>
    <p:sldId id="280" r:id="rId9"/>
    <p:sldId id="27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snapToObjects="1">
      <p:cViewPr varScale="1">
        <p:scale>
          <a:sx n="127" d="100"/>
          <a:sy n="127" d="100"/>
        </p:scale>
        <p:origin x="-112" y="-2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viewProps" Target="viewProps.xml"/><Relationship Id="rId8" Type="http://schemas.openxmlformats.org/officeDocument/2006/relationships/slide" Target="slides/slide7.xml"/><Relationship Id="rId18"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presProps" Target="presProps.xml"/><Relationship Id="rId7" Type="http://schemas.openxmlformats.org/officeDocument/2006/relationships/slide" Target="slides/slide6.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1" Type="http://schemas.openxmlformats.org/officeDocument/2006/relationships/printerSettings" Target="printerSettings/printerSettings1.bin"/><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89959"/>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4223559"/>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cxnSp>
        <p:nvCxnSpPr>
          <p:cNvPr id="8" name="Straight Connector 7"/>
          <p:cNvCxnSpPr/>
          <p:nvPr/>
        </p:nvCxnSpPr>
        <p:spPr>
          <a:xfrm>
            <a:off x="685800" y="4116879"/>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descr="new-contech-logo-educatio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86337" y="5976159"/>
            <a:ext cx="3663911" cy="841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0"/>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png"/><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5969"/>
            <a:ext cx="7848600" cy="1927225"/>
          </a:xfrm>
        </p:spPr>
        <p:txBody>
          <a:bodyPr/>
          <a:lstStyle/>
          <a:p>
            <a:r>
              <a:rPr lang="en-US" dirty="0" smtClean="0"/>
              <a:t>Working with XML Data</a:t>
            </a:r>
            <a:endParaRPr lang="en-US" dirty="0"/>
          </a:p>
        </p:txBody>
      </p:sp>
      <p:sp>
        <p:nvSpPr>
          <p:cNvPr id="3" name="Subtitle 2"/>
          <p:cNvSpPr>
            <a:spLocks noGrp="1"/>
          </p:cNvSpPr>
          <p:nvPr>
            <p:ph type="subTitle" idx="1"/>
          </p:nvPr>
        </p:nvSpPr>
        <p:spPr>
          <a:xfrm>
            <a:off x="685800" y="4269569"/>
            <a:ext cx="6400800" cy="1752600"/>
          </a:xfrm>
        </p:spPr>
        <p:txBody>
          <a:bodyPr/>
          <a:lstStyle/>
          <a:p>
            <a:r>
              <a:rPr lang="en-US" dirty="0" smtClean="0"/>
              <a:t>Module 13</a:t>
            </a:r>
            <a:endParaRPr lang="en-US" dirty="0"/>
          </a:p>
        </p:txBody>
      </p:sp>
    </p:spTree>
    <p:extLst>
      <p:ext uri="{BB962C8B-B14F-4D97-AF65-F5344CB8AC3E}">
        <p14:creationId xmlns:p14="http://schemas.microsoft.com/office/powerpoint/2010/main" val="1270653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Understanding how PowerShell Uses XML</a:t>
            </a:r>
            <a:endParaRPr lang="en-US" dirty="0"/>
          </a:p>
        </p:txBody>
      </p:sp>
      <p:sp>
        <p:nvSpPr>
          <p:cNvPr id="5" name="Text Placeholder 4"/>
          <p:cNvSpPr>
            <a:spLocks noGrp="1"/>
          </p:cNvSpPr>
          <p:nvPr>
            <p:ph type="body" idx="1"/>
          </p:nvPr>
        </p:nvSpPr>
        <p:spPr/>
        <p:txBody>
          <a:bodyPr/>
          <a:lstStyle/>
          <a:p>
            <a:r>
              <a:rPr lang="en-US" dirty="0" smtClean="0"/>
              <a:t>Lesson 1</a:t>
            </a:r>
            <a:endParaRPr lang="en-US" dirty="0"/>
          </a:p>
        </p:txBody>
      </p:sp>
    </p:spTree>
    <p:extLst>
      <p:ext uri="{BB962C8B-B14F-4D97-AF65-F5344CB8AC3E}">
        <p14:creationId xmlns:p14="http://schemas.microsoft.com/office/powerpoint/2010/main" val="2609438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Documents</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t>Examine the example:</a:t>
            </a:r>
          </a:p>
          <a:p>
            <a:pPr lvl="0"/>
            <a:r>
              <a:rPr lang="en-US" dirty="0" smtClean="0"/>
              <a:t>Like </a:t>
            </a:r>
            <a:r>
              <a:rPr lang="en-US" dirty="0"/>
              <a:t>all XML documents, this one starts with a single top-level </a:t>
            </a:r>
            <a:r>
              <a:rPr lang="en-US" i="1" dirty="0"/>
              <a:t>node, </a:t>
            </a:r>
            <a:r>
              <a:rPr lang="en-US" dirty="0"/>
              <a:t>&lt;computers&gt;. In this example, it contains two </a:t>
            </a:r>
            <a:r>
              <a:rPr lang="en-US" i="1" dirty="0"/>
              <a:t>child nodes, </a:t>
            </a:r>
            <a:r>
              <a:rPr lang="en-US" dirty="0"/>
              <a:t>each named &lt;computer&gt;. </a:t>
            </a:r>
          </a:p>
          <a:p>
            <a:pPr lvl="0"/>
            <a:r>
              <a:rPr lang="en-US" dirty="0"/>
              <a:t>Both &lt;computer&gt; nodes have an </a:t>
            </a:r>
            <a:r>
              <a:rPr lang="en-US" i="1" dirty="0"/>
              <a:t>attribute, </a:t>
            </a:r>
            <a:r>
              <a:rPr lang="en-US" dirty="0"/>
              <a:t>“name,” and each of those attributes has a </a:t>
            </a:r>
            <a:r>
              <a:rPr lang="en-US" i="1" dirty="0"/>
              <a:t>value. </a:t>
            </a:r>
            <a:endParaRPr lang="en-US" dirty="0"/>
          </a:p>
          <a:p>
            <a:pPr lvl="0"/>
            <a:r>
              <a:rPr lang="en-US" dirty="0"/>
              <a:t>The &lt;computer&gt; nodes each have two child nodes, &lt;</a:t>
            </a:r>
            <a:r>
              <a:rPr lang="en-US" dirty="0" err="1"/>
              <a:t>biosserial</a:t>
            </a:r>
            <a:r>
              <a:rPr lang="en-US" dirty="0"/>
              <a:t>&gt; and &lt;</a:t>
            </a:r>
            <a:r>
              <a:rPr lang="en-US" dirty="0" err="1"/>
              <a:t>osversion</a:t>
            </a:r>
            <a:r>
              <a:rPr lang="en-US" dirty="0"/>
              <a:t>&gt;. </a:t>
            </a:r>
          </a:p>
          <a:p>
            <a:pPr lvl="0"/>
            <a:r>
              <a:rPr lang="en-US" dirty="0"/>
              <a:t>XML nodes, or </a:t>
            </a:r>
            <a:r>
              <a:rPr lang="en-US" i="1" dirty="0"/>
              <a:t>tags, </a:t>
            </a:r>
            <a:r>
              <a:rPr lang="en-US" dirty="0"/>
              <a:t>come in pairs. There will be an opening tag, like &lt;computer&gt;, and a corresponding closing  tag, like &lt;/computer&gt;. Tags with no content may be presented as </a:t>
            </a:r>
            <a:r>
              <a:rPr lang="en-US" i="1" dirty="0"/>
              <a:t>singleton</a:t>
            </a:r>
            <a:r>
              <a:rPr lang="en-US" dirty="0"/>
              <a:t> or </a:t>
            </a:r>
            <a:r>
              <a:rPr lang="en-US" i="1" dirty="0"/>
              <a:t>self-closing </a:t>
            </a:r>
            <a:r>
              <a:rPr lang="en-US" dirty="0"/>
              <a:t>tags, like &lt;</a:t>
            </a:r>
            <a:r>
              <a:rPr lang="en-US" dirty="0" err="1"/>
              <a:t>biosserial</a:t>
            </a:r>
            <a:r>
              <a:rPr lang="en-US" dirty="0"/>
              <a:t> /&gt;. </a:t>
            </a:r>
          </a:p>
          <a:p>
            <a:r>
              <a:rPr lang="en-US" dirty="0"/>
              <a:t>The contents of a node are nested entirely between its opening and closing tag; nodes do not overlap. For example, &lt;computers&gt;&lt;computer&gt;&lt;/computers&gt;&lt;/computer&gt; would be incorrect, because the tags do not close in the proper order. </a:t>
            </a:r>
          </a:p>
        </p:txBody>
      </p:sp>
    </p:spTree>
    <p:extLst>
      <p:ext uri="{BB962C8B-B14F-4D97-AF65-F5344CB8AC3E}">
        <p14:creationId xmlns:p14="http://schemas.microsoft.com/office/powerpoint/2010/main" val="2393526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XML</a:t>
            </a:r>
            <a:endParaRPr lang="en-US" dirty="0"/>
          </a:p>
        </p:txBody>
      </p:sp>
      <p:sp>
        <p:nvSpPr>
          <p:cNvPr id="3" name="Content Placeholder 2"/>
          <p:cNvSpPr>
            <a:spLocks noGrp="1"/>
          </p:cNvSpPr>
          <p:nvPr>
            <p:ph idx="1"/>
          </p:nvPr>
        </p:nvSpPr>
        <p:spPr/>
        <p:txBody>
          <a:bodyPr/>
          <a:lstStyle/>
          <a:p>
            <a:r>
              <a:rPr lang="en-US" dirty="0"/>
              <a:t>Windows PowerShell has its own Import-</a:t>
            </a:r>
            <a:r>
              <a:rPr lang="en-US" dirty="0" err="1"/>
              <a:t>CliXML</a:t>
            </a:r>
            <a:r>
              <a:rPr lang="en-US" dirty="0"/>
              <a:t> and Export-</a:t>
            </a:r>
            <a:r>
              <a:rPr lang="en-US" dirty="0" err="1"/>
              <a:t>CLiXML</a:t>
            </a:r>
            <a:r>
              <a:rPr lang="en-US" dirty="0"/>
              <a:t> cmdlets, which read and write a </a:t>
            </a:r>
            <a:r>
              <a:rPr lang="en-US" i="1" dirty="0"/>
              <a:t>specific kind of XML. </a:t>
            </a:r>
            <a:r>
              <a:rPr lang="en-US" dirty="0"/>
              <a:t>We want to work with our </a:t>
            </a:r>
            <a:r>
              <a:rPr lang="en-US" i="1" dirty="0"/>
              <a:t>own</a:t>
            </a:r>
            <a:r>
              <a:rPr lang="en-US" dirty="0"/>
              <a:t> XML format (technically called an </a:t>
            </a:r>
            <a:r>
              <a:rPr lang="en-US" i="1" dirty="0"/>
              <a:t>XML application</a:t>
            </a:r>
            <a:r>
              <a:rPr lang="en-US" dirty="0"/>
              <a:t>), so we need something other than the –</a:t>
            </a:r>
            <a:r>
              <a:rPr lang="en-US" dirty="0" err="1"/>
              <a:t>CliXML</a:t>
            </a:r>
            <a:r>
              <a:rPr lang="en-US" dirty="0"/>
              <a:t> </a:t>
            </a:r>
            <a:r>
              <a:rPr lang="en-US" dirty="0" smtClean="0"/>
              <a:t>cmdlets.</a:t>
            </a:r>
          </a:p>
          <a:p>
            <a:r>
              <a:rPr lang="en-US" dirty="0" smtClean="0"/>
              <a:t> </a:t>
            </a:r>
            <a:r>
              <a:rPr lang="en-US" b="1" dirty="0"/>
              <a:t>[xml]$xml = Get-Content C:\</a:t>
            </a:r>
            <a:r>
              <a:rPr lang="en-US" b="1" dirty="0" err="1"/>
              <a:t>computers.xml</a:t>
            </a:r>
            <a:r>
              <a:rPr lang="en-US" b="1" dirty="0"/>
              <a:t> </a:t>
            </a:r>
            <a:endParaRPr lang="en-US" b="1" dirty="0" smtClean="0"/>
          </a:p>
          <a:p>
            <a:r>
              <a:rPr lang="en-US" dirty="0" smtClean="0"/>
              <a:t>Cast </a:t>
            </a:r>
            <a:r>
              <a:rPr lang="en-US" dirty="0"/>
              <a:t>the $xml variable as the [xml] data type. </a:t>
            </a:r>
            <a:endParaRPr lang="en-US" dirty="0" smtClean="0"/>
          </a:p>
          <a:p>
            <a:endParaRPr lang="en-US" dirty="0"/>
          </a:p>
        </p:txBody>
      </p:sp>
      <p:pic>
        <p:nvPicPr>
          <p:cNvPr id="4" name="Picture 3" descr="BU0052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902" y="358160"/>
            <a:ext cx="1304722" cy="1165840"/>
          </a:xfrm>
          <a:prstGeom prst="rect">
            <a:avLst/>
          </a:prstGeom>
        </p:spPr>
      </p:pic>
    </p:spTree>
    <p:extLst>
      <p:ext uri="{BB962C8B-B14F-4D97-AF65-F5344CB8AC3E}">
        <p14:creationId xmlns:p14="http://schemas.microsoft.com/office/powerpoint/2010/main" val="3020265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XML reading tool</a:t>
            </a:r>
            <a:endParaRPr lang="en-US" dirty="0"/>
          </a:p>
        </p:txBody>
      </p:sp>
      <p:sp>
        <p:nvSpPr>
          <p:cNvPr id="3" name="Content Placeholder 2"/>
          <p:cNvSpPr>
            <a:spLocks noGrp="1"/>
          </p:cNvSpPr>
          <p:nvPr>
            <p:ph idx="1"/>
          </p:nvPr>
        </p:nvSpPr>
        <p:spPr>
          <a:xfrm>
            <a:off x="457199" y="1600200"/>
            <a:ext cx="8602134" cy="4876800"/>
          </a:xfrm>
        </p:spPr>
        <p:txBody>
          <a:bodyPr/>
          <a:lstStyle/>
          <a:p>
            <a:r>
              <a:rPr lang="en-US" dirty="0" smtClean="0"/>
              <a:t>Examine the example.</a:t>
            </a:r>
          </a:p>
          <a:p>
            <a:r>
              <a:rPr lang="en-US" dirty="0"/>
              <a:t>This function will either accept text in the pipeline, or a filename. So, you can run it using either of these two commands:</a:t>
            </a:r>
          </a:p>
          <a:p>
            <a:r>
              <a:rPr lang="en-US" dirty="0"/>
              <a:t>Get-Content c:\</a:t>
            </a:r>
            <a:r>
              <a:rPr lang="en-US" dirty="0" err="1"/>
              <a:t>computers.xml</a:t>
            </a:r>
            <a:r>
              <a:rPr lang="en-US" dirty="0"/>
              <a:t> | </a:t>
            </a:r>
          </a:p>
          <a:p>
            <a:pPr marL="0" indent="0">
              <a:buNone/>
            </a:pPr>
            <a:r>
              <a:rPr lang="en-US" dirty="0" smtClean="0"/>
              <a:t>  Get</a:t>
            </a:r>
            <a:r>
              <a:rPr lang="en-US" dirty="0"/>
              <a:t>-</a:t>
            </a:r>
            <a:r>
              <a:rPr lang="en-US" dirty="0" err="1"/>
              <a:t>ComputerNamesFromXML</a:t>
            </a:r>
            <a:endParaRPr lang="en-US" dirty="0"/>
          </a:p>
          <a:p>
            <a:r>
              <a:rPr lang="en-US" dirty="0"/>
              <a:t>Get-</a:t>
            </a:r>
            <a:r>
              <a:rPr lang="en-US" dirty="0" err="1"/>
              <a:t>ComputerNamesFromXML</a:t>
            </a:r>
            <a:r>
              <a:rPr lang="en-US" dirty="0"/>
              <a:t> –</a:t>
            </a:r>
            <a:r>
              <a:rPr lang="en-US" dirty="0" err="1"/>
              <a:t>FileName</a:t>
            </a:r>
            <a:r>
              <a:rPr lang="en-US" dirty="0"/>
              <a:t> c:\</a:t>
            </a:r>
            <a:r>
              <a:rPr lang="en-US" dirty="0" err="1"/>
              <a:t>computers.xml</a:t>
            </a:r>
            <a:endParaRPr lang="en-US" dirty="0"/>
          </a:p>
          <a:p>
            <a:endParaRPr lang="en-US" dirty="0"/>
          </a:p>
        </p:txBody>
      </p:sp>
      <p:pic>
        <p:nvPicPr>
          <p:cNvPr id="4" name="Picture 3" descr="BU0052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902" y="358160"/>
            <a:ext cx="1304722" cy="1165840"/>
          </a:xfrm>
          <a:prstGeom prst="rect">
            <a:avLst/>
          </a:prstGeom>
        </p:spPr>
      </p:pic>
    </p:spTree>
    <p:extLst>
      <p:ext uri="{BB962C8B-B14F-4D97-AF65-F5344CB8AC3E}">
        <p14:creationId xmlns:p14="http://schemas.microsoft.com/office/powerpoint/2010/main" val="168850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XML Nodes</a:t>
            </a:r>
            <a:endParaRPr lang="en-US" dirty="0"/>
          </a:p>
        </p:txBody>
      </p:sp>
      <p:sp>
        <p:nvSpPr>
          <p:cNvPr id="3" name="Content Placeholder 2"/>
          <p:cNvSpPr>
            <a:spLocks noGrp="1"/>
          </p:cNvSpPr>
          <p:nvPr>
            <p:ph idx="1"/>
          </p:nvPr>
        </p:nvSpPr>
        <p:spPr>
          <a:xfrm>
            <a:off x="457200" y="1600200"/>
            <a:ext cx="8229600" cy="1244600"/>
          </a:xfrm>
        </p:spPr>
        <p:txBody>
          <a:bodyPr/>
          <a:lstStyle/>
          <a:p>
            <a:r>
              <a:rPr lang="en-US" dirty="0" smtClean="0"/>
              <a:t>Examine the example.</a:t>
            </a:r>
          </a:p>
          <a:p>
            <a:r>
              <a:rPr lang="en-US" dirty="0"/>
              <a:t>T</a:t>
            </a:r>
            <a:r>
              <a:rPr lang="en-US" dirty="0" smtClean="0"/>
              <a:t>he </a:t>
            </a:r>
            <a:r>
              <a:rPr lang="en-US" dirty="0"/>
              <a:t>magic is in these two lines: </a:t>
            </a:r>
          </a:p>
        </p:txBody>
      </p:sp>
      <p:pic>
        <p:nvPicPr>
          <p:cNvPr id="4" name="Picture 3" descr="XMLNod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33" y="3211986"/>
            <a:ext cx="8365067" cy="1682797"/>
          </a:xfrm>
          <a:prstGeom prst="rect">
            <a:avLst/>
          </a:prstGeom>
          <a:ln>
            <a:noFill/>
          </a:ln>
          <a:effectLst>
            <a:outerShdw blurRad="292100" dist="139700" dir="2700000" algn="tl" rotWithShape="0">
              <a:srgbClr val="333333">
                <a:alpha val="65000"/>
              </a:srgbClr>
            </a:outerShdw>
          </a:effectLst>
        </p:spPr>
      </p:pic>
      <p:pic>
        <p:nvPicPr>
          <p:cNvPr id="5" name="Picture 4" descr="BU00525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4902" y="358160"/>
            <a:ext cx="1304722" cy="1165840"/>
          </a:xfrm>
          <a:prstGeom prst="rect">
            <a:avLst/>
          </a:prstGeom>
        </p:spPr>
      </p:pic>
    </p:spTree>
    <p:extLst>
      <p:ext uri="{BB962C8B-B14F-4D97-AF65-F5344CB8AC3E}">
        <p14:creationId xmlns:p14="http://schemas.microsoft.com/office/powerpoint/2010/main" val="1625243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XML Attributes and Nodes</a:t>
            </a:r>
            <a:endParaRPr lang="en-US" dirty="0"/>
          </a:p>
        </p:txBody>
      </p:sp>
      <p:pic>
        <p:nvPicPr>
          <p:cNvPr id="4" name="Picture 3" descr="BU0052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902" y="358160"/>
            <a:ext cx="1304722" cy="1165840"/>
          </a:xfrm>
          <a:prstGeom prst="rect">
            <a:avLst/>
          </a:prstGeom>
        </p:spPr>
      </p:pic>
      <p:pic>
        <p:nvPicPr>
          <p:cNvPr id="5" name="Picture 4" descr="xmlnod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824" y="2383869"/>
            <a:ext cx="8686800" cy="29026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0493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Lab A</a:t>
            </a:r>
            <a:endParaRPr lang="en-US" dirty="0"/>
          </a:p>
        </p:txBody>
      </p:sp>
      <p:pic>
        <p:nvPicPr>
          <p:cNvPr id="5" name="Content Placeholder 4" descr="skd188257sdc.png"/>
          <p:cNvPicPr>
            <a:picLocks noGrp="1" noChangeAspect="1"/>
          </p:cNvPicPr>
          <p:nvPr>
            <p:ph idx="1"/>
          </p:nvPr>
        </p:nvPicPr>
        <p:blipFill>
          <a:blip r:embed="rId2">
            <a:extLst>
              <a:ext uri="{28A0092B-C50C-407E-A947-70E740481C1C}">
                <a14:useLocalDpi xmlns:a14="http://schemas.microsoft.com/office/drawing/2010/main" val="0"/>
              </a:ext>
            </a:extLst>
          </a:blip>
          <a:srcRect l="2554" r="2554"/>
          <a:stretch>
            <a:fillRect/>
          </a:stretch>
        </p:blipFill>
        <p:spPr/>
      </p:pic>
      <p:sp>
        <p:nvSpPr>
          <p:cNvPr id="4" name="Text Placeholder 3"/>
          <p:cNvSpPr>
            <a:spLocks noGrp="1"/>
          </p:cNvSpPr>
          <p:nvPr>
            <p:ph type="body" sz="half" idx="2"/>
          </p:nvPr>
        </p:nvSpPr>
        <p:spPr/>
        <p:txBody>
          <a:bodyPr/>
          <a:lstStyle/>
          <a:p>
            <a:pPr algn="ctr"/>
            <a:r>
              <a:rPr lang="en-US" dirty="0" smtClean="0"/>
              <a:t>45 Minutes</a:t>
            </a:r>
          </a:p>
          <a:p>
            <a:pPr algn="ctr"/>
            <a:endParaRPr lang="en-US" dirty="0"/>
          </a:p>
          <a:p>
            <a:pPr algn="ctr"/>
            <a:r>
              <a:rPr lang="en-US" b="1" dirty="0" smtClean="0"/>
              <a:t>CLIENT</a:t>
            </a:r>
          </a:p>
          <a:p>
            <a:pPr algn="ctr"/>
            <a:r>
              <a:rPr lang="en-US" b="1" dirty="0" smtClean="0"/>
              <a:t>MEMBER</a:t>
            </a:r>
          </a:p>
          <a:p>
            <a:pPr algn="ctr"/>
            <a:r>
              <a:rPr lang="en-US" b="1" dirty="0" smtClean="0"/>
              <a:t>DC</a:t>
            </a:r>
          </a:p>
          <a:p>
            <a:pPr algn="ctr"/>
            <a:endParaRPr lang="en-US" b="1" dirty="0"/>
          </a:p>
          <a:p>
            <a:pPr algn="ctr"/>
            <a:r>
              <a:rPr lang="en-US" b="1" dirty="0" smtClean="0"/>
              <a:t>Administrator</a:t>
            </a:r>
            <a:br>
              <a:rPr lang="en-US" b="1" dirty="0" smtClean="0"/>
            </a:br>
            <a:r>
              <a:rPr lang="en-US" b="1" dirty="0" smtClean="0"/>
              <a:t>P@ssw0rd</a:t>
            </a:r>
            <a:endParaRPr lang="en-US" b="1" dirty="0"/>
          </a:p>
        </p:txBody>
      </p:sp>
      <p:pic>
        <p:nvPicPr>
          <p:cNvPr id="6" name="Picture 5" descr="AA02311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8660" y="1403021"/>
            <a:ext cx="1819965" cy="2057002"/>
          </a:xfrm>
          <a:prstGeom prst="rect">
            <a:avLst/>
          </a:prstGeom>
        </p:spPr>
      </p:pic>
    </p:spTree>
    <p:extLst>
      <p:ext uri="{BB962C8B-B14F-4D97-AF65-F5344CB8AC3E}">
        <p14:creationId xmlns:p14="http://schemas.microsoft.com/office/powerpoint/2010/main" val="3713999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a:t>You’ve just seen yet another way that reusable tools are flexible, valuable assets in an organization. Because your tools don’t care here their input comes from, they can be extended to accept input from nearly anyplace, and to have their output utilized in almost any fashion. </a:t>
            </a:r>
            <a:endParaRPr lang="en-US" dirty="0" smtClean="0"/>
          </a:p>
          <a:p>
            <a:r>
              <a:rPr lang="en-US" dirty="0" smtClean="0"/>
              <a:t>You </a:t>
            </a:r>
            <a:r>
              <a:rPr lang="en-US" dirty="0"/>
              <a:t>created additional tools to consume and create XML in this module, and paired them with your existing tools to create an effective management system</a:t>
            </a:r>
            <a:r>
              <a:rPr lang="en-US" dirty="0" smtClean="0"/>
              <a:t>.</a:t>
            </a:r>
            <a:endParaRPr lang="en-US" dirty="0"/>
          </a:p>
        </p:txBody>
      </p:sp>
    </p:spTree>
    <p:extLst>
      <p:ext uri="{BB962C8B-B14F-4D97-AF65-F5344CB8AC3E}">
        <p14:creationId xmlns:p14="http://schemas.microsoft.com/office/powerpoint/2010/main" val="908396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onJonesCoursewareSlideTemplate">
  <a:themeElements>
    <a:clrScheme name="Custom 2">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2622EB7E190C479224FE94837A7627" ma:contentTypeVersion="6" ma:contentTypeDescription="Create a new document." ma:contentTypeScope="" ma:versionID="f6cb35c6830cdf8b463d9e76d52abaff">
  <xsd:schema xmlns:xsd="http://www.w3.org/2001/XMLSchema" xmlns:xs="http://www.w3.org/2001/XMLSchema" xmlns:p="http://schemas.microsoft.com/office/2006/metadata/properties" xmlns:ns1="http://schemas.microsoft.com/sharepoint/v3" xmlns:ns2="e9d1aeb6-27f3-4395-929d-a25281e76044" xmlns:ns3="fbd18027-cdd0-40d2-bf9e-d01b22137348" targetNamespace="http://schemas.microsoft.com/office/2006/metadata/properties" ma:root="true" ma:fieldsID="3ea95e60d1752dae0b5e464d2163f892" ns1:_="" ns2:_="" ns3:_="">
    <xsd:import namespace="http://schemas.microsoft.com/sharepoint/v3"/>
    <xsd:import namespace="e9d1aeb6-27f3-4395-929d-a25281e76044"/>
    <xsd:import namespace="fbd18027-cdd0-40d2-bf9e-d01b22137348"/>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d1aeb6-27f3-4395-929d-a25281e76044"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bd18027-cdd0-40d2-bf9e-d01b2213734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62EEA18-F7C9-4C6F-A6A2-E897C607FAD8}"/>
</file>

<file path=customXml/itemProps2.xml><?xml version="1.0" encoding="utf-8"?>
<ds:datastoreItem xmlns:ds="http://schemas.openxmlformats.org/officeDocument/2006/customXml" ds:itemID="{E5C012AC-AF62-455B-847B-2A594AAC8BE9}"/>
</file>

<file path=customXml/itemProps3.xml><?xml version="1.0" encoding="utf-8"?>
<ds:datastoreItem xmlns:ds="http://schemas.openxmlformats.org/officeDocument/2006/customXml" ds:itemID="{E6F164F3-9392-47F7-8FEF-3DFBA1D1F797}"/>
</file>

<file path=docProps/app.xml><?xml version="1.0" encoding="utf-8"?>
<Properties xmlns="http://schemas.openxmlformats.org/officeDocument/2006/extended-properties" xmlns:vt="http://schemas.openxmlformats.org/officeDocument/2006/docPropsVTypes">
  <Template>DonJonesCoursewareSlideTemplate.potx</Template>
  <TotalTime>99</TotalTime>
  <Words>448</Words>
  <Application>Microsoft Macintosh PowerPoint</Application>
  <PresentationFormat>On-screen Show (4:3)</PresentationFormat>
  <Paragraphs>36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DonJonesCoursewareSlideTemplate</vt:lpstr>
      <vt:lpstr>Working with XML Data</vt:lpstr>
      <vt:lpstr>Understanding how PowerShell Uses XML</vt:lpstr>
      <vt:lpstr>XML Documents</vt:lpstr>
      <vt:lpstr>Reading XML</vt:lpstr>
      <vt:lpstr>Creating an XML reading tool</vt:lpstr>
      <vt:lpstr>Modifying XML Nodes</vt:lpstr>
      <vt:lpstr>Adding XML Attributes and Nodes</vt:lpstr>
      <vt:lpstr>Lab A</vt:lpstr>
      <vt:lpstr>Conclusion</vt:lpstr>
    </vt:vector>
  </TitlesOfParts>
  <Company>Concentrated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 Jones</dc:creator>
  <cp:lastModifiedBy>Don Jones</cp:lastModifiedBy>
  <cp:revision>25</cp:revision>
  <dcterms:created xsi:type="dcterms:W3CDTF">2013-04-17T14:54:28Z</dcterms:created>
  <dcterms:modified xsi:type="dcterms:W3CDTF">2013-07-01T20:44:56Z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0x010100DE2622EB7E190C479224FE94837A7627</vt:lpwstr>
  </property>
  <property fmtid="{D5CDD505-2E9C-101B-9397-08002B2CF9AE}" pid="3" name="Order">
    <vt:r8>852600</vt:r8>
  </property>
</Properties>
</file>