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1" r:id="rId2"/>
    <p:sldId id="280" r:id="rId3"/>
    <p:sldId id="264" r:id="rId4"/>
    <p:sldId id="288" r:id="rId5"/>
    <p:sldId id="262" r:id="rId6"/>
    <p:sldId id="286" r:id="rId7"/>
    <p:sldId id="290" r:id="rId8"/>
    <p:sldId id="282" r:id="rId9"/>
    <p:sldId id="284" r:id="rId10"/>
    <p:sldId id="289" r:id="rId11"/>
    <p:sldId id="285" r:id="rId12"/>
    <p:sldId id="260" r:id="rId13"/>
    <p:sldId id="274" r:id="rId14"/>
    <p:sldId id="287" r:id="rId1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  <p:cmAuthor id="1" name="Cindy Staley" initials="CS" lastIdx="3" clrIdx="1">
    <p:extLst>
      <p:ext uri="{19B8F6BF-5375-455C-9EA6-DF929625EA0E}">
        <p15:presenceInfo xmlns:p15="http://schemas.microsoft.com/office/powerpoint/2012/main" userId="S-1-5-21-124525095-708259637-1543119021-804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3917" autoAdjust="0"/>
  </p:normalViewPr>
  <p:slideViewPr>
    <p:cSldViewPr>
      <p:cViewPr varScale="1">
        <p:scale>
          <a:sx n="79" d="100"/>
          <a:sy n="79" d="100"/>
        </p:scale>
        <p:origin x="456" y="96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84" d="100"/>
          <a:sy n="84" d="100"/>
        </p:scale>
        <p:origin x="-3750" y="-8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13384-C4FB-4CF7-970C-E0447CD6B19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23392-1071-457E-89D3-02DD32F1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4E13DAC-20D4-4B2F-852E-9FED2D5F94E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488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students to introduce themselves and provide their backgrounds, product experience, and expectations of the course.</a:t>
            </a:r>
          </a:p>
          <a:p>
            <a:endParaRPr lang="en-US"/>
          </a:p>
          <a:p>
            <a:r>
              <a:rPr lang="en-US"/>
              <a:t>Record student expectations on a whiteboard or flip chart that you can reference during class.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4562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any local information specific to your classroom, such as emergency situations.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15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0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53902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592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course does not have a direct mapping to any exam. </a:t>
            </a:r>
            <a:r>
              <a:rPr lang="ga-IE"/>
              <a:t>However, while there is not </a:t>
            </a:r>
            <a:r>
              <a:rPr lang="en-US"/>
              <a:t>a </a:t>
            </a:r>
            <a:r>
              <a:rPr lang="ga-IE"/>
              <a:t>standalone Windows PowerShell exam </a:t>
            </a:r>
            <a:r>
              <a:rPr lang="en-US"/>
              <a:t>the topics are</a:t>
            </a:r>
            <a:r>
              <a:rPr lang="ga-IE"/>
              <a:t> covered across all the individual Microsoft Certified Solutions Associate (MCSA) and Microsoft Certified Certified Solutions Expert (MCSE) exams</a:t>
            </a:r>
            <a:r>
              <a:rPr lang="en-US"/>
              <a:t>. T</a:t>
            </a:r>
            <a:r>
              <a:rPr lang="ga-IE"/>
              <a:t>his course will help prepare </a:t>
            </a:r>
            <a:r>
              <a:rPr lang="en-US"/>
              <a:t>the student </a:t>
            </a:r>
            <a:r>
              <a:rPr lang="ga-IE"/>
              <a:t>for Windows PowerShell related concepts and processes within those exams. 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5936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447800" y="839288"/>
            <a:ext cx="7707086" cy="25897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611086" y="990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Module &lt;Number&gt;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1447800" y="3657600"/>
            <a:ext cx="7543800" cy="289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Instructor Name and Email</a:t>
            </a:r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28 </a:t>
            </a:r>
            <a:r>
              <a:rPr lang="en-US" dirty="0" err="1"/>
              <a:t>pt</a:t>
            </a:r>
            <a:r>
              <a:rPr lang="en-US" dirty="0"/>
              <a:t> Slide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88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  <p:sldLayoutId id="214748366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ertific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676400" y="1066800"/>
            <a:ext cx="7467600" cy="2024743"/>
          </a:xfrm>
        </p:spPr>
        <p:txBody>
          <a:bodyPr/>
          <a:lstStyle/>
          <a:p>
            <a:r>
              <a:rPr lang="en-US" b="1" dirty="0"/>
              <a:t>Windows PowerShell Scripting &amp; Toolmaking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371600" y="3581400"/>
            <a:ext cx="7696200" cy="2743200"/>
          </a:xfrm>
        </p:spPr>
        <p:txBody>
          <a:bodyPr/>
          <a:lstStyle/>
          <a:p>
            <a:r>
              <a:rPr lang="en-US" b="1" dirty="0"/>
              <a:t>Byron Hynes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byron.hynes@globalknowledge.com</a:t>
            </a:r>
            <a:br>
              <a:rPr lang="en-US" dirty="0"/>
            </a:br>
            <a:r>
              <a:rPr lang="en-US" dirty="0"/>
              <a:t>byron@hynes.ca</a:t>
            </a:r>
            <a:br>
              <a:rPr lang="en-US" dirty="0"/>
            </a:br>
            <a:br>
              <a:rPr lang="en-US" sz="1050" dirty="0"/>
            </a:br>
            <a:r>
              <a:rPr lang="en-US" dirty="0"/>
              <a:t>https://www.linkedin.com/in/byronhynes/</a:t>
            </a:r>
          </a:p>
        </p:txBody>
      </p:sp>
    </p:spTree>
    <p:extLst>
      <p:ext uri="{BB962C8B-B14F-4D97-AF65-F5344CB8AC3E}">
        <p14:creationId xmlns:p14="http://schemas.microsoft.com/office/powerpoint/2010/main" val="114566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5C80-039E-4BC5-B7B0-E7F3BBB6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Student Intro’s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CB78C-E274-4DB4-BF72-5B14469A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C02FD-CFEE-47F4-8466-3A11A71195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Please, tell us your name</a:t>
            </a:r>
            <a:br>
              <a:rPr lang="en-CA" sz="2400" i="1" dirty="0"/>
            </a:br>
            <a:r>
              <a:rPr lang="en-CA" sz="2400" i="1" dirty="0"/>
              <a:t>(Correct any errors, typos or mis-</a:t>
            </a:r>
            <a:r>
              <a:rPr lang="en-CA" sz="2400" i="1" dirty="0" err="1"/>
              <a:t>pronounciations</a:t>
            </a:r>
            <a:r>
              <a:rPr lang="en-CA" sz="2400" i="1" dirty="0"/>
              <a:t>)</a:t>
            </a:r>
          </a:p>
          <a:p>
            <a:r>
              <a:rPr lang="en-CA" dirty="0"/>
              <a:t>What do you do for work?</a:t>
            </a:r>
          </a:p>
          <a:p>
            <a:r>
              <a:rPr lang="en-CA" dirty="0"/>
              <a:t>How do you use or want to use PowerShell?</a:t>
            </a:r>
          </a:p>
          <a:p>
            <a:r>
              <a:rPr lang="en-CA" dirty="0"/>
              <a:t>What do you need or want from this course?</a:t>
            </a:r>
          </a:p>
          <a:p>
            <a:r>
              <a:rPr lang="en-CA" i="1" dirty="0"/>
              <a:t>Fun bits of trivia about </a:t>
            </a:r>
            <a:r>
              <a:rPr lang="en-CA" i="1"/>
              <a:t>you </a:t>
            </a:r>
            <a:br>
              <a:rPr lang="en-CA" i="1"/>
            </a:br>
            <a:r>
              <a:rPr lang="en-CA" i="1"/>
              <a:t>(</a:t>
            </a:r>
            <a:r>
              <a:rPr lang="en-CA" i="1" dirty="0"/>
              <a:t>inside or outside of </a:t>
            </a:r>
            <a:r>
              <a:rPr lang="en-CA" i="1"/>
              <a:t>work) are </a:t>
            </a:r>
            <a:r>
              <a:rPr lang="en-CA" i="1" dirty="0"/>
              <a:t>also </a:t>
            </a:r>
            <a:r>
              <a:rPr lang="en-CA" i="1"/>
              <a:t>welcome </a:t>
            </a:r>
            <a:br>
              <a:rPr lang="en-CA" i="1"/>
            </a:br>
            <a:r>
              <a:rPr lang="en-CA" i="1"/>
              <a:t>(</a:t>
            </a:r>
            <a:r>
              <a:rPr lang="en-CA" i="1" dirty="0"/>
              <a:t>but optional).</a:t>
            </a:r>
          </a:p>
        </p:txBody>
      </p:sp>
    </p:spTree>
    <p:extLst>
      <p:ext uri="{BB962C8B-B14F-4D97-AF65-F5344CB8AC3E}">
        <p14:creationId xmlns:p14="http://schemas.microsoft.com/office/powerpoint/2010/main" val="102209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 (cont.)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sz="2400" dirty="0"/>
              <a:t>Optional Topics for Friday</a:t>
            </a:r>
          </a:p>
          <a:p>
            <a:pPr lvl="1"/>
            <a:r>
              <a:rPr lang="en-US" sz="2000" dirty="0"/>
              <a:t>Reading and writing SQL</a:t>
            </a:r>
          </a:p>
          <a:p>
            <a:pPr lvl="1"/>
            <a:r>
              <a:rPr lang="en-US" sz="2000" dirty="0"/>
              <a:t>Working with passwords for scripts</a:t>
            </a:r>
          </a:p>
          <a:p>
            <a:pPr lvl="1"/>
            <a:r>
              <a:rPr lang="en-US" sz="2000" dirty="0"/>
              <a:t>“Better” Editors and debuggers</a:t>
            </a:r>
          </a:p>
          <a:p>
            <a:pPr lvl="1"/>
            <a:r>
              <a:rPr lang="en-US" sz="2000" dirty="0"/>
              <a:t>Unit Testing</a:t>
            </a:r>
          </a:p>
          <a:p>
            <a:pPr lvl="1"/>
            <a:r>
              <a:rPr lang="en-US" sz="2000" dirty="0"/>
              <a:t>Compiling scripts into executables</a:t>
            </a:r>
          </a:p>
          <a:p>
            <a:pPr lvl="1"/>
            <a:r>
              <a:rPr lang="en-US" sz="2000" dirty="0"/>
              <a:t>Semi-Automatically translating C# to PowerShell and back</a:t>
            </a:r>
          </a:p>
        </p:txBody>
      </p:sp>
    </p:spTree>
    <p:extLst>
      <p:ext uri="{BB962C8B-B14F-4D97-AF65-F5344CB8AC3E}">
        <p14:creationId xmlns:p14="http://schemas.microsoft.com/office/powerpoint/2010/main" val="411252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Certification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/>
          </a:p>
          <a:p>
            <a:r>
              <a:rPr lang="en-US" dirty="0"/>
              <a:t>There is no specific PowerShell certification available from Microsoft.  However, many of the certification exams do have PowerShell related questions that you will need to answer.</a:t>
            </a:r>
          </a:p>
          <a:p>
            <a:endParaRPr lang="en-US" dirty="0"/>
          </a:p>
          <a:p>
            <a:r>
              <a:rPr lang="en-US" dirty="0"/>
              <a:t>Visit the following site for more detail on certifications:</a:t>
            </a:r>
          </a:p>
          <a:p>
            <a:r>
              <a:rPr lang="en-US" dirty="0">
                <a:hlinkClick r:id="rId3"/>
              </a:rPr>
              <a:t>http://www.microsoft.com/learning/</a:t>
            </a:r>
          </a:p>
          <a:p>
            <a:r>
              <a:rPr lang="en-US" dirty="0">
                <a:hlinkClick r:id="rId3"/>
              </a:rPr>
              <a:t>certification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1" y="2133600"/>
            <a:ext cx="3160162" cy="392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Environment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67171"/>
              </p:ext>
            </p:extLst>
          </p:nvPr>
        </p:nvGraphicFramePr>
        <p:xfrm>
          <a:off x="457200" y="990600"/>
          <a:ext cx="8153400" cy="577900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Virtual Machine Name: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182880" marR="182880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Use as: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182880" marR="182880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Server 2016 full edition domain controller and DHCP server for the </a:t>
                      </a:r>
                      <a:r>
                        <a:rPr kumimoji="0" lang="en-US" sz="16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hq.local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domain.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8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Bravo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Server 2012 R2 full edition member server in the </a:t>
                      </a:r>
                      <a:r>
                        <a:rPr kumimoji="0" lang="en-US" sz="16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hq.local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domain.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10 client computer and in the </a:t>
                      </a:r>
                      <a:r>
                        <a:rPr kumimoji="0" lang="en-US" sz="16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hq.local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 </a:t>
                      </a:r>
                      <a:r>
                        <a:rPr kumimoji="0" lang="ga-IE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Remote Server Administratin Tools (RSAT) installed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(You should perform ALL of your lab steps from Echo, unless otherwise instructed.)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Manual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you launch the lab instance, You will find the lab manual under the “Content” tab in the upper right corner of the screen.  The file is: </a:t>
                      </a:r>
                      <a:r>
                        <a:rPr lang="en-US" sz="1600" dirty="0">
                          <a:effectLst/>
                        </a:rPr>
                        <a:t>55039AC-GK-Custom-LabManual.pdf</a:t>
                      </a:r>
                    </a:p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(Do NOT use the lab steps in the </a:t>
                      </a:r>
                      <a:r>
                        <a:rPr lang="en-US" sz="1600" dirty="0" err="1">
                          <a:effectLst/>
                        </a:rPr>
                        <a:t>Skillpipe</a:t>
                      </a:r>
                      <a:r>
                        <a:rPr lang="en-US" sz="1600" dirty="0">
                          <a:effectLst/>
                        </a:rPr>
                        <a:t> course material.  Our lab steps have been customized to our lab environment.)</a:t>
                      </a:r>
                      <a:br>
                        <a:rPr lang="en-US" sz="1600" dirty="0">
                          <a:effectLst/>
                        </a:rPr>
                      </a:br>
                      <a:endParaRPr kumimoji="0" lang="en-US" sz="16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250473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50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A82C-16F6-4684-B47D-5BE15E86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Lab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1D56D8-20AC-4218-9445-8EB7E04F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65C55-561D-40C5-8A60-4C5C6D9A1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CA" dirty="0"/>
              <a:t>Follow the lab manual in the lab machine, not the books! It’s a PDF.  Download it and put it on a tablet, laptop or second screen for easiest use.</a:t>
            </a:r>
          </a:p>
          <a:p>
            <a:r>
              <a:rPr lang="en-CA" dirty="0"/>
              <a:t>The lab machines run older versions of Windows. The labs work fine, but to go outside the lab, you may need to update Windows. </a:t>
            </a:r>
            <a:r>
              <a:rPr lang="en-CA" sz="1800" dirty="0"/>
              <a:t>YMMV.</a:t>
            </a:r>
            <a:endParaRPr lang="en-CA" dirty="0"/>
          </a:p>
          <a:p>
            <a:r>
              <a:rPr lang="en-CA" dirty="0"/>
              <a:t>You have lab access for a year.</a:t>
            </a:r>
          </a:p>
          <a:p>
            <a:r>
              <a:rPr lang="en-CA" dirty="0"/>
              <a:t>You can run the lab scripts on any PowerShell computer, changing computer names.</a:t>
            </a:r>
          </a:p>
          <a:p>
            <a:r>
              <a:rPr lang="en-CA" dirty="0"/>
              <a:t>The instructor (me) can see your lab screen, and may share it with the class during Q&amp;A.</a:t>
            </a:r>
          </a:p>
        </p:txBody>
      </p:sp>
    </p:spTree>
    <p:extLst>
      <p:ext uri="{BB962C8B-B14F-4D97-AF65-F5344CB8AC3E}">
        <p14:creationId xmlns:p14="http://schemas.microsoft.com/office/powerpoint/2010/main" val="390844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 ready to tell us a bit about you, your job role and your experience is with PowerShell</a:t>
            </a:r>
          </a:p>
          <a:p>
            <a:r>
              <a:rPr lang="en-US" dirty="0"/>
              <a:t>Most importantly, share what you hope to gain this week</a:t>
            </a:r>
          </a:p>
          <a:p>
            <a:r>
              <a:rPr lang="en-US" dirty="0"/>
              <a:t>When I call on you, you can speak on mic,</a:t>
            </a:r>
            <a:br>
              <a:rPr lang="en-US" dirty="0"/>
            </a:br>
            <a:r>
              <a:rPr lang="en-US" dirty="0"/>
              <a:t>or you can past a message in the chat window.</a:t>
            </a:r>
          </a:p>
        </p:txBody>
      </p:sp>
    </p:spTree>
    <p:extLst>
      <p:ext uri="{BB962C8B-B14F-4D97-AF65-F5344CB8AC3E}">
        <p14:creationId xmlns:p14="http://schemas.microsoft.com/office/powerpoint/2010/main" val="42677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Audience</a:t>
            </a:r>
          </a:p>
          <a:p>
            <a:r>
              <a:rPr lang="en-US" dirty="0"/>
              <a:t>Course Prerequisites</a:t>
            </a:r>
          </a:p>
          <a:p>
            <a:r>
              <a:rPr lang="en-US" dirty="0"/>
              <a:t>Course Objectives</a:t>
            </a:r>
          </a:p>
          <a:p>
            <a:r>
              <a:rPr lang="en-US" dirty="0"/>
              <a:t>What You Can Expect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6EA3-06A0-40A9-A0E2-3C7AD6A4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about me?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6610B-59AE-4808-A6CD-9B6DC2EB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EDD0D-3528-4219-9983-F7E40EC36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Microsoft Certified Trainer (MCT) for 25 years</a:t>
            </a:r>
          </a:p>
          <a:p>
            <a:r>
              <a:rPr lang="en-CA" dirty="0"/>
              <a:t>Worked lots of places, including five years at Microsoft in Windows Server and EPG.</a:t>
            </a:r>
          </a:p>
          <a:p>
            <a:r>
              <a:rPr lang="en-CA" dirty="0"/>
              <a:t>Now, spend my time doing:</a:t>
            </a:r>
          </a:p>
          <a:p>
            <a:pPr lvl="1"/>
            <a:r>
              <a:rPr lang="en-CA" dirty="0"/>
              <a:t>Teaching like this</a:t>
            </a:r>
          </a:p>
          <a:p>
            <a:pPr lvl="1"/>
            <a:r>
              <a:rPr lang="en-CA" dirty="0"/>
              <a:t>Design and support for real-world clients</a:t>
            </a:r>
          </a:p>
          <a:p>
            <a:pPr lvl="1"/>
            <a:r>
              <a:rPr lang="en-CA" dirty="0"/>
              <a:t>Content creation (writing, videos)</a:t>
            </a:r>
          </a:p>
          <a:p>
            <a:pPr lvl="1"/>
            <a:r>
              <a:rPr lang="en-CA" dirty="0"/>
              <a:t>Occasional development projects (usually data)</a:t>
            </a:r>
          </a:p>
          <a:p>
            <a:pPr lvl="1"/>
            <a:r>
              <a:rPr lang="en-CA" dirty="0"/>
              <a:t>Other projects in a “blended career” in entertainment, events and management coaching.</a:t>
            </a:r>
          </a:p>
        </p:txBody>
      </p:sp>
    </p:spTree>
    <p:extLst>
      <p:ext uri="{BB962C8B-B14F-4D97-AF65-F5344CB8AC3E}">
        <p14:creationId xmlns:p14="http://schemas.microsoft.com/office/powerpoint/2010/main" val="362596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 hours</a:t>
            </a:r>
          </a:p>
          <a:p>
            <a:pPr lvl="1"/>
            <a:r>
              <a:rPr lang="en-US" dirty="0"/>
              <a:t>8:30 to 4:30 Eastern Time</a:t>
            </a:r>
            <a:br>
              <a:rPr lang="en-US" dirty="0"/>
            </a:br>
            <a:r>
              <a:rPr lang="en-US" dirty="0"/>
              <a:t>(Instructor is in Mountain, students from all over)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Breaks</a:t>
            </a:r>
          </a:p>
          <a:p>
            <a:pPr lvl="1"/>
            <a:r>
              <a:rPr lang="en-US" dirty="0"/>
              <a:t>Around 10:15 am for 15 minutes</a:t>
            </a:r>
          </a:p>
          <a:p>
            <a:pPr lvl="1"/>
            <a:r>
              <a:rPr lang="en-US" dirty="0"/>
              <a:t>Around 12:00 pm for an hour “lunch” break</a:t>
            </a:r>
          </a:p>
          <a:p>
            <a:pPr lvl="1"/>
            <a:r>
              <a:rPr lang="en-US" dirty="0"/>
              <a:t>Around 2:00 pm for 15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/>
              <a:t>Retrieve your unique course material code from the Training Materials tile in your </a:t>
            </a:r>
            <a:r>
              <a:rPr lang="en-US" sz="2400" dirty="0" err="1"/>
              <a:t>MyGK</a:t>
            </a:r>
            <a:r>
              <a:rPr lang="en-US" sz="2400" dirty="0"/>
              <a:t> logon for this course</a:t>
            </a:r>
          </a:p>
          <a:p>
            <a:r>
              <a:rPr lang="en-US" sz="2400" dirty="0"/>
              <a:t>Register your code on Skillpipe.com</a:t>
            </a:r>
          </a:p>
          <a:p>
            <a:r>
              <a:rPr lang="en-US" sz="2400" b="1" dirty="0"/>
              <a:t>We will be using the “A” version of this course, </a:t>
            </a:r>
            <a:br>
              <a:rPr lang="en-US" sz="2400" b="1" dirty="0"/>
            </a:br>
            <a:r>
              <a:rPr lang="en-US" sz="2400" dirty="0"/>
              <a:t>NOT the “B” version</a:t>
            </a:r>
          </a:p>
          <a:p>
            <a:r>
              <a:rPr lang="en-US" sz="2400" dirty="0"/>
              <a:t>Do NOT use the lab steps in the </a:t>
            </a:r>
            <a:r>
              <a:rPr lang="en-US" sz="2400" dirty="0" err="1"/>
              <a:t>Skillpipe</a:t>
            </a:r>
            <a:r>
              <a:rPr lang="en-US" sz="2400" dirty="0"/>
              <a:t> course material.  The lab steps have been customized to our lab environment.</a:t>
            </a:r>
          </a:p>
          <a:p>
            <a:r>
              <a:rPr lang="en-US" sz="2400" dirty="0"/>
              <a:t>A custom lab manual is located under the “Content” tab of your lab interface. The file is: 55039AC-GK-Custom-LabManual.pdf</a:t>
            </a:r>
          </a:p>
        </p:txBody>
      </p:sp>
    </p:spTree>
    <p:extLst>
      <p:ext uri="{BB962C8B-B14F-4D97-AF65-F5344CB8AC3E}">
        <p14:creationId xmlns:p14="http://schemas.microsoft.com/office/powerpoint/2010/main" val="225916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D6D5-D1C5-48F2-9EAB-45A4E057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Zoom, </a:t>
            </a:r>
            <a:r>
              <a:rPr lang="en-CA" dirty="0" err="1"/>
              <a:t>Skillpipe</a:t>
            </a:r>
            <a:r>
              <a:rPr lang="en-CA" dirty="0"/>
              <a:t> and Learn-On-Demand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3EF3B8-3CA9-4C58-9825-0F75C1E5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3DB7A-97C2-4B36-926C-32A6A76D2F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Introducing our Student Advocate</a:t>
            </a:r>
          </a:p>
          <a:p>
            <a:r>
              <a:rPr lang="en-CA" dirty="0"/>
              <a:t>Zoom refresher</a:t>
            </a:r>
          </a:p>
          <a:p>
            <a:r>
              <a:rPr lang="en-CA" dirty="0"/>
              <a:t>Courseware Access</a:t>
            </a:r>
          </a:p>
          <a:p>
            <a:r>
              <a:rPr lang="en-CA" dirty="0"/>
              <a:t>Lab Access</a:t>
            </a:r>
          </a:p>
          <a:p>
            <a:r>
              <a:rPr lang="en-CA" dirty="0"/>
              <a:t>How to get help</a:t>
            </a:r>
          </a:p>
          <a:p>
            <a:pPr lvl="1"/>
            <a:r>
              <a:rPr lang="en-CA" dirty="0"/>
              <a:t>Global Knowledge / </a:t>
            </a:r>
            <a:r>
              <a:rPr lang="en-CA" dirty="0" err="1"/>
              <a:t>SkillPipe</a:t>
            </a:r>
            <a:endParaRPr lang="en-CA" dirty="0"/>
          </a:p>
          <a:p>
            <a:pPr lvl="1"/>
            <a:r>
              <a:rPr lang="en-CA" dirty="0"/>
              <a:t>Learn-On-Demand</a:t>
            </a:r>
          </a:p>
          <a:p>
            <a:pPr lvl="1"/>
            <a:r>
              <a:rPr lang="en-CA" dirty="0"/>
              <a:t>Chat with one of us </a:t>
            </a:r>
            <a:br>
              <a:rPr lang="en-CA" dirty="0"/>
            </a:br>
            <a:r>
              <a:rPr lang="en-CA" dirty="0"/>
              <a:t>(note that I may not notice chat immediately… mic use allowed! Encouraged even!)</a:t>
            </a:r>
          </a:p>
          <a:p>
            <a:pPr lvl="1"/>
            <a:r>
              <a:rPr lang="en-CA" dirty="0"/>
              <a:t>I am happy to “go to bat” to get help for you – but often just as effective for you to open a ticket.</a:t>
            </a:r>
          </a:p>
        </p:txBody>
      </p:sp>
    </p:spTree>
    <p:extLst>
      <p:ext uri="{BB962C8B-B14F-4D97-AF65-F5344CB8AC3E}">
        <p14:creationId xmlns:p14="http://schemas.microsoft.com/office/powerpoint/2010/main" val="204615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Module 1: Preparing for Scripting</a:t>
            </a:r>
          </a:p>
          <a:p>
            <a:pPr lvl="1"/>
            <a:r>
              <a:rPr lang="en-US" sz="2000" dirty="0"/>
              <a:t>The Scripting Environment</a:t>
            </a:r>
          </a:p>
          <a:p>
            <a:pPr lvl="1"/>
            <a:r>
              <a:rPr lang="en-US" sz="2000" dirty="0"/>
              <a:t>Review of the </a:t>
            </a:r>
            <a:r>
              <a:rPr lang="en-US" sz="2000" dirty="0" err="1"/>
              <a:t>Powershell</a:t>
            </a:r>
            <a:r>
              <a:rPr lang="en-US" sz="2000" dirty="0"/>
              <a:t> Language</a:t>
            </a:r>
          </a:p>
          <a:p>
            <a:r>
              <a:rPr lang="en-US" sz="2400" dirty="0"/>
              <a:t>Module 2: Parameterizing a Command</a:t>
            </a:r>
          </a:p>
          <a:p>
            <a:pPr lvl="1"/>
            <a:r>
              <a:rPr lang="en-US" sz="2000" dirty="0"/>
              <a:t>Making Scripts “generic” with parameters</a:t>
            </a:r>
          </a:p>
          <a:p>
            <a:r>
              <a:rPr lang="en-US" sz="2400" dirty="0"/>
              <a:t>Module 3: Script and Manifest Modules</a:t>
            </a:r>
          </a:p>
          <a:p>
            <a:r>
              <a:rPr lang="en-US" sz="2400" dirty="0"/>
              <a:t>Module 4: Handling Errors</a:t>
            </a:r>
          </a:p>
          <a:p>
            <a:r>
              <a:rPr lang="en-US" sz="2400" dirty="0"/>
              <a:t>Module 5: Using Pipeline Input and Output</a:t>
            </a:r>
          </a:p>
          <a:p>
            <a:r>
              <a:rPr lang="en-US" sz="2400" dirty="0"/>
              <a:t>Module 6: Creating Hierarchical Command Output</a:t>
            </a:r>
          </a:p>
          <a:p>
            <a:pPr lvl="1"/>
            <a:r>
              <a:rPr lang="en-US" sz="2000" dirty="0"/>
              <a:t>Complex Output and Object Hierarchies</a:t>
            </a:r>
          </a:p>
          <a:p>
            <a:r>
              <a:rPr lang="en-US" sz="2400" dirty="0"/>
              <a:t>Module 7: Debugging</a:t>
            </a:r>
          </a:p>
          <a:p>
            <a:r>
              <a:rPr lang="en-US" sz="2400" dirty="0"/>
              <a:t>Module 8: Customizing Default Formatting</a:t>
            </a:r>
          </a:p>
        </p:txBody>
      </p:sp>
    </p:spTree>
    <p:extLst>
      <p:ext uri="{BB962C8B-B14F-4D97-AF65-F5344CB8AC3E}">
        <p14:creationId xmlns:p14="http://schemas.microsoft.com/office/powerpoint/2010/main" val="186272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 (cont.)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sz="2400" dirty="0"/>
              <a:t>Module 9: Advanced Attributes and Documentation</a:t>
            </a:r>
          </a:p>
          <a:p>
            <a:r>
              <a:rPr lang="en-US" sz="2400" dirty="0"/>
              <a:t>Module 10: Creating Controller Scripts</a:t>
            </a:r>
          </a:p>
          <a:p>
            <a:r>
              <a:rPr lang="en-US" sz="2400" dirty="0"/>
              <a:t>Module 11: Creating HTML Reports</a:t>
            </a:r>
          </a:p>
          <a:p>
            <a:r>
              <a:rPr lang="en-US" sz="2400" dirty="0"/>
              <a:t>Module 12: PowerShell Workflow</a:t>
            </a:r>
          </a:p>
          <a:p>
            <a:r>
              <a:rPr lang="en-US" sz="2400" dirty="0"/>
              <a:t>Module 13: Working with (XML) Data</a:t>
            </a:r>
          </a:p>
          <a:p>
            <a:pPr lvl="1"/>
            <a:r>
              <a:rPr lang="en-US" sz="2000" dirty="0"/>
              <a:t>XML, with a splash of CSV, and JSON</a:t>
            </a:r>
          </a:p>
          <a:p>
            <a:r>
              <a:rPr lang="en-US" sz="2400" dirty="0"/>
              <a:t>Module 14: Proxy Functions</a:t>
            </a:r>
          </a:p>
          <a:p>
            <a:r>
              <a:rPr lang="en-US" sz="2400" dirty="0"/>
              <a:t>Module 15: PowerShell Toolmaking</a:t>
            </a:r>
          </a:p>
          <a:p>
            <a:pPr lvl="1"/>
            <a:r>
              <a:rPr lang="en-US" sz="2000" dirty="0"/>
              <a:t>Open Lab – Create a tool from a “functional spec”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609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272</TotalTime>
  <Words>1207</Words>
  <Application>Microsoft Office PowerPoint</Application>
  <PresentationFormat>On-screen Show (4:3)</PresentationFormat>
  <Paragraphs>153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Verdana</vt:lpstr>
      <vt:lpstr>Office Theme</vt:lpstr>
      <vt:lpstr>PowerPoint Presentation</vt:lpstr>
      <vt:lpstr>Student Introduction</vt:lpstr>
      <vt:lpstr>About This Course</vt:lpstr>
      <vt:lpstr>What about me?</vt:lpstr>
      <vt:lpstr>Facilities</vt:lpstr>
      <vt:lpstr>Course Material</vt:lpstr>
      <vt:lpstr>Zoom, Skillpipe and Learn-On-Demand</vt:lpstr>
      <vt:lpstr>Outline</vt:lpstr>
      <vt:lpstr>Outline (cont.)</vt:lpstr>
      <vt:lpstr>Student Intro’s</vt:lpstr>
      <vt:lpstr>Outline (cont.)</vt:lpstr>
      <vt:lpstr>Microsoft Certification Program</vt:lpstr>
      <vt:lpstr>Virtual Machine Environment</vt:lpstr>
      <vt:lpstr>Additional Lab Notes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Staley</dc:creator>
  <cp:lastModifiedBy>Byron Hynes</cp:lastModifiedBy>
  <cp:revision>32</cp:revision>
  <cp:lastPrinted>2012-08-28T00:39:50Z</cp:lastPrinted>
  <dcterms:created xsi:type="dcterms:W3CDTF">2013-01-30T15:22:13Z</dcterms:created>
  <dcterms:modified xsi:type="dcterms:W3CDTF">2020-10-19T04:12:07Z</dcterms:modified>
</cp:coreProperties>
</file>