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80" r:id="rId11"/>
    <p:sldId id="281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B9E3F-2E99-4315-B147-6F8EE131B8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E551E0-FA2A-408B-966E-2FA5BCA895DF}">
      <dgm:prSet/>
      <dgm:spPr/>
      <dgm:t>
        <a:bodyPr/>
        <a:lstStyle/>
        <a:p>
          <a:r>
            <a:rPr lang="en-US" dirty="0"/>
            <a:t>PowerShell is a scripting shell (like cmd.exe or bash), and it’s a programming language.</a:t>
          </a:r>
        </a:p>
      </dgm:t>
    </dgm:pt>
    <dgm:pt modelId="{89B47E5C-510D-4FB5-BA0D-94A1B19AC633}" type="parTrans" cxnId="{03CC1D75-44A6-4716-9215-1249E5DF74FB}">
      <dgm:prSet/>
      <dgm:spPr/>
      <dgm:t>
        <a:bodyPr/>
        <a:lstStyle/>
        <a:p>
          <a:endParaRPr lang="en-US"/>
        </a:p>
      </dgm:t>
    </dgm:pt>
    <dgm:pt modelId="{3001CF73-25D9-41CD-942D-80DC21F170F1}" type="sibTrans" cxnId="{03CC1D75-44A6-4716-9215-1249E5DF74FB}">
      <dgm:prSet/>
      <dgm:spPr/>
      <dgm:t>
        <a:bodyPr/>
        <a:lstStyle/>
        <a:p>
          <a:endParaRPr lang="en-US"/>
        </a:p>
      </dgm:t>
    </dgm:pt>
    <dgm:pt modelId="{D09A3938-BFA9-40A2-A7A9-9811CCBCA03A}">
      <dgm:prSet/>
      <dgm:spPr/>
      <dgm:t>
        <a:bodyPr/>
        <a:lstStyle/>
        <a:p>
          <a:r>
            <a:rPr lang="en-US" dirty="0"/>
            <a:t>PowerShell is a </a:t>
          </a:r>
          <a:r>
            <a:rPr lang="en-US" dirty="0" err="1"/>
            <a:t>.net</a:t>
          </a:r>
          <a:r>
            <a:rPr lang="en-US" dirty="0"/>
            <a:t> Language. Therefore: </a:t>
          </a:r>
          <a:r>
            <a:rPr lang="en-US" b="1" dirty="0"/>
            <a:t>everything in PowerShell is an object</a:t>
          </a:r>
          <a:r>
            <a:rPr lang="en-US" dirty="0"/>
            <a:t>.</a:t>
          </a:r>
        </a:p>
      </dgm:t>
    </dgm:pt>
    <dgm:pt modelId="{9E4ACB3A-92AD-4A79-A212-33A4E7E8243A}" type="parTrans" cxnId="{6BD270B7-AEBA-4E38-AA7F-44250A93866D}">
      <dgm:prSet/>
      <dgm:spPr/>
      <dgm:t>
        <a:bodyPr/>
        <a:lstStyle/>
        <a:p>
          <a:endParaRPr lang="en-US"/>
        </a:p>
      </dgm:t>
    </dgm:pt>
    <dgm:pt modelId="{7576E8EE-5A7A-4B09-96D4-CEA3E6FA17B7}" type="sibTrans" cxnId="{6BD270B7-AEBA-4E38-AA7F-44250A93866D}">
      <dgm:prSet/>
      <dgm:spPr/>
      <dgm:t>
        <a:bodyPr/>
        <a:lstStyle/>
        <a:p>
          <a:endParaRPr lang="en-US"/>
        </a:p>
      </dgm:t>
    </dgm:pt>
    <dgm:pt modelId="{8E4531D1-F7A9-4F89-91B9-403EE9E6DAFF}">
      <dgm:prSet custT="1"/>
      <dgm:spPr/>
      <dgm:t>
        <a:bodyPr/>
        <a:lstStyle/>
        <a:p>
          <a:r>
            <a:rPr lang="en-US" sz="2500" dirty="0"/>
            <a:t>Objects move through a </a:t>
          </a:r>
          <a:r>
            <a:rPr lang="en-US" sz="2500" b="1" dirty="0"/>
            <a:t>pipeline</a:t>
          </a:r>
          <a:r>
            <a:rPr lang="en-US" sz="2500" dirty="0"/>
            <a:t>. </a:t>
          </a:r>
          <a:br>
            <a:rPr lang="en-US" sz="2000" dirty="0"/>
          </a:br>
          <a:r>
            <a:rPr lang="en-US" sz="1800" i="1" dirty="0"/>
            <a:t>At the end of the pipeline, if we haven’t said what to do with them, a string representation is shown on the console.</a:t>
          </a:r>
          <a:endParaRPr lang="en-US" sz="2000" dirty="0"/>
        </a:p>
      </dgm:t>
    </dgm:pt>
    <dgm:pt modelId="{704AFDE5-5278-4EDC-BD87-35D629A209F0}" type="parTrans" cxnId="{2864D6E8-AC82-4E38-8394-DEFD5DA09492}">
      <dgm:prSet/>
      <dgm:spPr/>
      <dgm:t>
        <a:bodyPr/>
        <a:lstStyle/>
        <a:p>
          <a:endParaRPr lang="en-US"/>
        </a:p>
      </dgm:t>
    </dgm:pt>
    <dgm:pt modelId="{20862E5F-F53E-4092-B6FF-6BCE9155D70A}" type="sibTrans" cxnId="{2864D6E8-AC82-4E38-8394-DEFD5DA09492}">
      <dgm:prSet/>
      <dgm:spPr/>
      <dgm:t>
        <a:bodyPr/>
        <a:lstStyle/>
        <a:p>
          <a:endParaRPr lang="en-US"/>
        </a:p>
      </dgm:t>
    </dgm:pt>
    <dgm:pt modelId="{69D8F37C-3236-4971-BE61-D2806E2E4435}" type="pres">
      <dgm:prSet presAssocID="{4CEB9E3F-2E99-4315-B147-6F8EE131B8C6}" presName="root" presStyleCnt="0">
        <dgm:presLayoutVars>
          <dgm:dir/>
          <dgm:resizeHandles val="exact"/>
        </dgm:presLayoutVars>
      </dgm:prSet>
      <dgm:spPr/>
    </dgm:pt>
    <dgm:pt modelId="{FA289ABD-705D-47FF-8FC7-7D3E465E7451}" type="pres">
      <dgm:prSet presAssocID="{D1E551E0-FA2A-408B-966E-2FA5BCA895DF}" presName="compNode" presStyleCnt="0"/>
      <dgm:spPr/>
    </dgm:pt>
    <dgm:pt modelId="{E57198F1-BCE3-40B1-9875-B3BE841DA6C7}" type="pres">
      <dgm:prSet presAssocID="{D1E551E0-FA2A-408B-966E-2FA5BCA895DF}" presName="bgRect" presStyleLbl="bgShp" presStyleIdx="0" presStyleCnt="3"/>
      <dgm:spPr/>
    </dgm:pt>
    <dgm:pt modelId="{62032E8D-725F-4794-8177-3732E7F006A8}" type="pres">
      <dgm:prSet presAssocID="{D1E551E0-FA2A-408B-966E-2FA5BCA895DF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18ECA4C-383E-4B67-A8ED-FB04F81B5162}" type="pres">
      <dgm:prSet presAssocID="{D1E551E0-FA2A-408B-966E-2FA5BCA895DF}" presName="spaceRect" presStyleCnt="0"/>
      <dgm:spPr/>
    </dgm:pt>
    <dgm:pt modelId="{CD9B8331-6009-4CBA-82DA-5B269C10606C}" type="pres">
      <dgm:prSet presAssocID="{D1E551E0-FA2A-408B-966E-2FA5BCA895DF}" presName="parTx" presStyleLbl="revTx" presStyleIdx="0" presStyleCnt="3">
        <dgm:presLayoutVars>
          <dgm:chMax val="0"/>
          <dgm:chPref val="0"/>
        </dgm:presLayoutVars>
      </dgm:prSet>
      <dgm:spPr/>
    </dgm:pt>
    <dgm:pt modelId="{BF2E632F-B3C8-438D-8489-28E441C27373}" type="pres">
      <dgm:prSet presAssocID="{3001CF73-25D9-41CD-942D-80DC21F170F1}" presName="sibTrans" presStyleCnt="0"/>
      <dgm:spPr/>
    </dgm:pt>
    <dgm:pt modelId="{823C2D42-6C75-4E7D-9292-6DFB41B031AD}" type="pres">
      <dgm:prSet presAssocID="{D09A3938-BFA9-40A2-A7A9-9811CCBCA03A}" presName="compNode" presStyleCnt="0"/>
      <dgm:spPr/>
    </dgm:pt>
    <dgm:pt modelId="{4DBC90AC-BC7E-4F9E-9642-2666C48A6B34}" type="pres">
      <dgm:prSet presAssocID="{D09A3938-BFA9-40A2-A7A9-9811CCBCA03A}" presName="bgRect" presStyleLbl="bgShp" presStyleIdx="1" presStyleCnt="3"/>
      <dgm:spPr/>
    </dgm:pt>
    <dgm:pt modelId="{DFF0EBDD-2B38-45AD-A2C2-B39EBE90CCE7}" type="pres">
      <dgm:prSet presAssocID="{D09A3938-BFA9-40A2-A7A9-9811CCBCA03A}" presName="iconRect" presStyleLbl="nod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>
          <a:noFill/>
        </a:ln>
      </dgm:spPr>
    </dgm:pt>
    <dgm:pt modelId="{5BD63C42-9AAE-4E87-AFB6-D2AB1B1B28B2}" type="pres">
      <dgm:prSet presAssocID="{D09A3938-BFA9-40A2-A7A9-9811CCBCA03A}" presName="spaceRect" presStyleCnt="0"/>
      <dgm:spPr/>
    </dgm:pt>
    <dgm:pt modelId="{FC2D82E9-B206-4A12-9894-D3D226404A4D}" type="pres">
      <dgm:prSet presAssocID="{D09A3938-BFA9-40A2-A7A9-9811CCBCA03A}" presName="parTx" presStyleLbl="revTx" presStyleIdx="1" presStyleCnt="3">
        <dgm:presLayoutVars>
          <dgm:chMax val="0"/>
          <dgm:chPref val="0"/>
        </dgm:presLayoutVars>
      </dgm:prSet>
      <dgm:spPr/>
    </dgm:pt>
    <dgm:pt modelId="{FB38A539-17DF-4D2E-8D84-445CC2677D46}" type="pres">
      <dgm:prSet presAssocID="{7576E8EE-5A7A-4B09-96D4-CEA3E6FA17B7}" presName="sibTrans" presStyleCnt="0"/>
      <dgm:spPr/>
    </dgm:pt>
    <dgm:pt modelId="{8C6F3E3D-2671-4296-A728-2CCEF202E63C}" type="pres">
      <dgm:prSet presAssocID="{8E4531D1-F7A9-4F89-91B9-403EE9E6DAFF}" presName="compNode" presStyleCnt="0"/>
      <dgm:spPr/>
    </dgm:pt>
    <dgm:pt modelId="{219F229D-B0BD-46E4-A3C7-3A694A276AF0}" type="pres">
      <dgm:prSet presAssocID="{8E4531D1-F7A9-4F89-91B9-403EE9E6DAFF}" presName="bgRect" presStyleLbl="bgShp" presStyleIdx="2" presStyleCnt="3"/>
      <dgm:spPr/>
    </dgm:pt>
    <dgm:pt modelId="{FAE009E9-2B94-4593-983B-1748A3E1883F}" type="pres">
      <dgm:prSet presAssocID="{8E4531D1-F7A9-4F89-91B9-403EE9E6DAFF}" presName="iconRect" presStyleLbl="node1" presStyleIdx="2" presStyleCnt="3" custScaleX="103372" custScaleY="103372" custLinFactNeighborX="8111" custLinFactNeighborY="1159"/>
      <dgm:spPr>
        <a:blipFill dpi="0" rotWithShape="1"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592A416-EF7F-4DE7-8F41-97F45B590105}" type="pres">
      <dgm:prSet presAssocID="{8E4531D1-F7A9-4F89-91B9-403EE9E6DAFF}" presName="spaceRect" presStyleCnt="0"/>
      <dgm:spPr/>
    </dgm:pt>
    <dgm:pt modelId="{8F18A12B-26B1-4217-8061-C69E9AC0512B}" type="pres">
      <dgm:prSet presAssocID="{8E4531D1-F7A9-4F89-91B9-403EE9E6DA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7FB540-142B-4788-96A1-8B7DA0204302}" type="presOf" srcId="{D1E551E0-FA2A-408B-966E-2FA5BCA895DF}" destId="{CD9B8331-6009-4CBA-82DA-5B269C10606C}" srcOrd="0" destOrd="0" presId="urn:microsoft.com/office/officeart/2018/2/layout/IconVerticalSolidList"/>
    <dgm:cxn modelId="{03CC1D75-44A6-4716-9215-1249E5DF74FB}" srcId="{4CEB9E3F-2E99-4315-B147-6F8EE131B8C6}" destId="{D1E551E0-FA2A-408B-966E-2FA5BCA895DF}" srcOrd="0" destOrd="0" parTransId="{89B47E5C-510D-4FB5-BA0D-94A1B19AC633}" sibTransId="{3001CF73-25D9-41CD-942D-80DC21F170F1}"/>
    <dgm:cxn modelId="{CAF293AC-6747-47AD-B1B6-0A83B6A1B9CC}" type="presOf" srcId="{4CEB9E3F-2E99-4315-B147-6F8EE131B8C6}" destId="{69D8F37C-3236-4971-BE61-D2806E2E4435}" srcOrd="0" destOrd="0" presId="urn:microsoft.com/office/officeart/2018/2/layout/IconVerticalSolidList"/>
    <dgm:cxn modelId="{6BD270B7-AEBA-4E38-AA7F-44250A93866D}" srcId="{4CEB9E3F-2E99-4315-B147-6F8EE131B8C6}" destId="{D09A3938-BFA9-40A2-A7A9-9811CCBCA03A}" srcOrd="1" destOrd="0" parTransId="{9E4ACB3A-92AD-4A79-A212-33A4E7E8243A}" sibTransId="{7576E8EE-5A7A-4B09-96D4-CEA3E6FA17B7}"/>
    <dgm:cxn modelId="{D496F4B9-51B8-4E0A-AFF9-D9E39262CDDC}" type="presOf" srcId="{8E4531D1-F7A9-4F89-91B9-403EE9E6DAFF}" destId="{8F18A12B-26B1-4217-8061-C69E9AC0512B}" srcOrd="0" destOrd="0" presId="urn:microsoft.com/office/officeart/2018/2/layout/IconVerticalSolidList"/>
    <dgm:cxn modelId="{088630C3-BF0B-4B0D-A6D8-CD4A950CF3FA}" type="presOf" srcId="{D09A3938-BFA9-40A2-A7A9-9811CCBCA03A}" destId="{FC2D82E9-B206-4A12-9894-D3D226404A4D}" srcOrd="0" destOrd="0" presId="urn:microsoft.com/office/officeart/2018/2/layout/IconVerticalSolidList"/>
    <dgm:cxn modelId="{2864D6E8-AC82-4E38-8394-DEFD5DA09492}" srcId="{4CEB9E3F-2E99-4315-B147-6F8EE131B8C6}" destId="{8E4531D1-F7A9-4F89-91B9-403EE9E6DAFF}" srcOrd="2" destOrd="0" parTransId="{704AFDE5-5278-4EDC-BD87-35D629A209F0}" sibTransId="{20862E5F-F53E-4092-B6FF-6BCE9155D70A}"/>
    <dgm:cxn modelId="{38066B99-538F-40F1-8BBB-215D673F58CA}" type="presParOf" srcId="{69D8F37C-3236-4971-BE61-D2806E2E4435}" destId="{FA289ABD-705D-47FF-8FC7-7D3E465E7451}" srcOrd="0" destOrd="0" presId="urn:microsoft.com/office/officeart/2018/2/layout/IconVerticalSolidList"/>
    <dgm:cxn modelId="{25765555-2641-44E4-80EF-639F3DD8F8DA}" type="presParOf" srcId="{FA289ABD-705D-47FF-8FC7-7D3E465E7451}" destId="{E57198F1-BCE3-40B1-9875-B3BE841DA6C7}" srcOrd="0" destOrd="0" presId="urn:microsoft.com/office/officeart/2018/2/layout/IconVerticalSolidList"/>
    <dgm:cxn modelId="{B7AD7071-C815-4E8C-AB92-78E2F86A4BC6}" type="presParOf" srcId="{FA289ABD-705D-47FF-8FC7-7D3E465E7451}" destId="{62032E8D-725F-4794-8177-3732E7F006A8}" srcOrd="1" destOrd="0" presId="urn:microsoft.com/office/officeart/2018/2/layout/IconVerticalSolidList"/>
    <dgm:cxn modelId="{93D2AABC-C027-4150-9395-5B7F61063311}" type="presParOf" srcId="{FA289ABD-705D-47FF-8FC7-7D3E465E7451}" destId="{F18ECA4C-383E-4B67-A8ED-FB04F81B5162}" srcOrd="2" destOrd="0" presId="urn:microsoft.com/office/officeart/2018/2/layout/IconVerticalSolidList"/>
    <dgm:cxn modelId="{F903CD54-0F68-46B9-A3E8-82CE3147521F}" type="presParOf" srcId="{FA289ABD-705D-47FF-8FC7-7D3E465E7451}" destId="{CD9B8331-6009-4CBA-82DA-5B269C10606C}" srcOrd="3" destOrd="0" presId="urn:microsoft.com/office/officeart/2018/2/layout/IconVerticalSolidList"/>
    <dgm:cxn modelId="{865FCD8B-1501-4ADD-9642-4A6CEA7496B1}" type="presParOf" srcId="{69D8F37C-3236-4971-BE61-D2806E2E4435}" destId="{BF2E632F-B3C8-438D-8489-28E441C27373}" srcOrd="1" destOrd="0" presId="urn:microsoft.com/office/officeart/2018/2/layout/IconVerticalSolidList"/>
    <dgm:cxn modelId="{0B27BC3E-6B95-44A3-8B0B-2F4488742C1F}" type="presParOf" srcId="{69D8F37C-3236-4971-BE61-D2806E2E4435}" destId="{823C2D42-6C75-4E7D-9292-6DFB41B031AD}" srcOrd="2" destOrd="0" presId="urn:microsoft.com/office/officeart/2018/2/layout/IconVerticalSolidList"/>
    <dgm:cxn modelId="{5D8E959A-A091-432F-9100-089CB816534A}" type="presParOf" srcId="{823C2D42-6C75-4E7D-9292-6DFB41B031AD}" destId="{4DBC90AC-BC7E-4F9E-9642-2666C48A6B34}" srcOrd="0" destOrd="0" presId="urn:microsoft.com/office/officeart/2018/2/layout/IconVerticalSolidList"/>
    <dgm:cxn modelId="{18537613-2F14-4084-B21F-C4DB274DCB3E}" type="presParOf" srcId="{823C2D42-6C75-4E7D-9292-6DFB41B031AD}" destId="{DFF0EBDD-2B38-45AD-A2C2-B39EBE90CCE7}" srcOrd="1" destOrd="0" presId="urn:microsoft.com/office/officeart/2018/2/layout/IconVerticalSolidList"/>
    <dgm:cxn modelId="{84E1550A-DBE2-4CF7-835A-B436F900F27A}" type="presParOf" srcId="{823C2D42-6C75-4E7D-9292-6DFB41B031AD}" destId="{5BD63C42-9AAE-4E87-AFB6-D2AB1B1B28B2}" srcOrd="2" destOrd="0" presId="urn:microsoft.com/office/officeart/2018/2/layout/IconVerticalSolidList"/>
    <dgm:cxn modelId="{7939F8F5-94C3-45DB-9179-A7CCF426957D}" type="presParOf" srcId="{823C2D42-6C75-4E7D-9292-6DFB41B031AD}" destId="{FC2D82E9-B206-4A12-9894-D3D226404A4D}" srcOrd="3" destOrd="0" presId="urn:microsoft.com/office/officeart/2018/2/layout/IconVerticalSolidList"/>
    <dgm:cxn modelId="{82906630-57E5-4C20-839E-65A80C2DB74E}" type="presParOf" srcId="{69D8F37C-3236-4971-BE61-D2806E2E4435}" destId="{FB38A539-17DF-4D2E-8D84-445CC2677D46}" srcOrd="3" destOrd="0" presId="urn:microsoft.com/office/officeart/2018/2/layout/IconVerticalSolidList"/>
    <dgm:cxn modelId="{7A9704C8-4CE3-468B-AC42-4E9815CBDD66}" type="presParOf" srcId="{69D8F37C-3236-4971-BE61-D2806E2E4435}" destId="{8C6F3E3D-2671-4296-A728-2CCEF202E63C}" srcOrd="4" destOrd="0" presId="urn:microsoft.com/office/officeart/2018/2/layout/IconVerticalSolidList"/>
    <dgm:cxn modelId="{98F1A854-67B6-4B1A-B709-06EA66486AC3}" type="presParOf" srcId="{8C6F3E3D-2671-4296-A728-2CCEF202E63C}" destId="{219F229D-B0BD-46E4-A3C7-3A694A276AF0}" srcOrd="0" destOrd="0" presId="urn:microsoft.com/office/officeart/2018/2/layout/IconVerticalSolidList"/>
    <dgm:cxn modelId="{DAD824D5-FB7A-40B9-8CD1-3832D514B4BD}" type="presParOf" srcId="{8C6F3E3D-2671-4296-A728-2CCEF202E63C}" destId="{FAE009E9-2B94-4593-983B-1748A3E1883F}" srcOrd="1" destOrd="0" presId="urn:microsoft.com/office/officeart/2018/2/layout/IconVerticalSolidList"/>
    <dgm:cxn modelId="{48C7E250-6AF5-465A-B8A4-375B075A4241}" type="presParOf" srcId="{8C6F3E3D-2671-4296-A728-2CCEF202E63C}" destId="{1592A416-EF7F-4DE7-8F41-97F45B590105}" srcOrd="2" destOrd="0" presId="urn:microsoft.com/office/officeart/2018/2/layout/IconVerticalSolidList"/>
    <dgm:cxn modelId="{76A98769-AA9B-4474-9BE8-4EED402DB224}" type="presParOf" srcId="{8C6F3E3D-2671-4296-A728-2CCEF202E63C}" destId="{8F18A12B-26B1-4217-8061-C69E9AC051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198F1-BCE3-40B1-9875-B3BE841DA6C7}">
      <dsp:nvSpPr>
        <dsp:cNvPr id="0" name=""/>
        <dsp:cNvSpPr/>
      </dsp:nvSpPr>
      <dsp:spPr>
        <a:xfrm>
          <a:off x="0" y="595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32E8D-725F-4794-8177-3732E7F006A8}">
      <dsp:nvSpPr>
        <dsp:cNvPr id="0" name=""/>
        <dsp:cNvSpPr/>
      </dsp:nvSpPr>
      <dsp:spPr>
        <a:xfrm>
          <a:off x="421391" y="314027"/>
          <a:ext cx="766167" cy="76616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B8331-6009-4CBA-82DA-5B269C10606C}">
      <dsp:nvSpPr>
        <dsp:cNvPr id="0" name=""/>
        <dsp:cNvSpPr/>
      </dsp:nvSpPr>
      <dsp:spPr>
        <a:xfrm>
          <a:off x="1608951" y="595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PowerShell is a scripting shell (like cmd.exe or bash), and it’s a programming language.</a:t>
          </a:r>
        </a:p>
      </dsp:txBody>
      <dsp:txXfrm>
        <a:off x="1608951" y="595"/>
        <a:ext cx="6620648" cy="1393031"/>
      </dsp:txXfrm>
    </dsp:sp>
    <dsp:sp modelId="{4DBC90AC-BC7E-4F9E-9642-2666C48A6B34}">
      <dsp:nvSpPr>
        <dsp:cNvPr id="0" name=""/>
        <dsp:cNvSpPr/>
      </dsp:nvSpPr>
      <dsp:spPr>
        <a:xfrm>
          <a:off x="0" y="1741884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0EBDD-2B38-45AD-A2C2-B39EBE90CCE7}">
      <dsp:nvSpPr>
        <dsp:cNvPr id="0" name=""/>
        <dsp:cNvSpPr/>
      </dsp:nvSpPr>
      <dsp:spPr>
        <a:xfrm>
          <a:off x="421391" y="2055316"/>
          <a:ext cx="766167" cy="766167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D82E9-B206-4A12-9894-D3D226404A4D}">
      <dsp:nvSpPr>
        <dsp:cNvPr id="0" name=""/>
        <dsp:cNvSpPr/>
      </dsp:nvSpPr>
      <dsp:spPr>
        <a:xfrm>
          <a:off x="1608951" y="1741884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PowerShell is a </a:t>
          </a:r>
          <a:r>
            <a:rPr lang="en-US" sz="2500" kern="1200" dirty="0" err="1"/>
            <a:t>.net</a:t>
          </a:r>
          <a:r>
            <a:rPr lang="en-US" sz="2500" kern="1200" dirty="0"/>
            <a:t> Language. Therefore: </a:t>
          </a:r>
          <a:r>
            <a:rPr lang="en-US" sz="2500" b="1" kern="1200" dirty="0"/>
            <a:t>everything in PowerShell is an object</a:t>
          </a:r>
          <a:r>
            <a:rPr lang="en-US" sz="2500" kern="1200" dirty="0"/>
            <a:t>.</a:t>
          </a:r>
        </a:p>
      </dsp:txBody>
      <dsp:txXfrm>
        <a:off x="1608951" y="1741884"/>
        <a:ext cx="6620648" cy="1393031"/>
      </dsp:txXfrm>
    </dsp:sp>
    <dsp:sp modelId="{219F229D-B0BD-46E4-A3C7-3A694A276AF0}">
      <dsp:nvSpPr>
        <dsp:cNvPr id="0" name=""/>
        <dsp:cNvSpPr/>
      </dsp:nvSpPr>
      <dsp:spPr>
        <a:xfrm>
          <a:off x="0" y="3483173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009E9-2B94-4593-983B-1748A3E1883F}">
      <dsp:nvSpPr>
        <dsp:cNvPr id="0" name=""/>
        <dsp:cNvSpPr/>
      </dsp:nvSpPr>
      <dsp:spPr>
        <a:xfrm>
          <a:off x="470618" y="3792567"/>
          <a:ext cx="792002" cy="792002"/>
        </a:xfrm>
        <a:prstGeom prst="rect">
          <a:avLst/>
        </a:prstGeom>
        <a:blipFill dpi="0" rotWithShape="1"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8A12B-26B1-4217-8061-C69E9AC0512B}">
      <dsp:nvSpPr>
        <dsp:cNvPr id="0" name=""/>
        <dsp:cNvSpPr/>
      </dsp:nvSpPr>
      <dsp:spPr>
        <a:xfrm>
          <a:off x="1608951" y="3483173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Objects move through a </a:t>
          </a:r>
          <a:r>
            <a:rPr lang="en-US" sz="2500" b="1" kern="1200" dirty="0"/>
            <a:t>pipeline</a:t>
          </a:r>
          <a:r>
            <a:rPr lang="en-US" sz="2500" kern="1200" dirty="0"/>
            <a:t>. </a:t>
          </a:r>
          <a:br>
            <a:rPr lang="en-US" sz="2000" kern="1200" dirty="0"/>
          </a:br>
          <a:r>
            <a:rPr lang="en-US" sz="1800" i="1" kern="1200" dirty="0"/>
            <a:t>At the end of the pipeline, if we haven’t said what to do with them, a string representation is shown on the console.</a:t>
          </a:r>
          <a:endParaRPr lang="en-US" sz="2000" kern="1200" dirty="0"/>
        </a:p>
      </dsp:txBody>
      <dsp:txXfrm>
        <a:off x="1608951" y="3483173"/>
        <a:ext cx="662064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Preparing for scripting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THINGS THAT</a:t>
            </a:r>
            <a:br>
              <a:rPr lang="en-US" dirty="0"/>
            </a:br>
            <a:r>
              <a:rPr lang="en-US" dirty="0"/>
              <a:t>MAKE POWERSHELL </a:t>
            </a:r>
            <a:br>
              <a:rPr lang="en-US" dirty="0"/>
            </a:b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2½ </a:t>
            </a:r>
          </a:p>
        </p:txBody>
      </p:sp>
    </p:spTree>
    <p:extLst>
      <p:ext uri="{BB962C8B-B14F-4D97-AF65-F5344CB8AC3E}">
        <p14:creationId xmlns:p14="http://schemas.microsoft.com/office/powerpoint/2010/main" val="28741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What makes PowerShell different?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6C022F-7503-4BA9-9CA8-4BECDCE8A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9215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63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variables and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pic>
        <p:nvPicPr>
          <p:cNvPr id="6" name="Picture 5" descr="BU002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5" y="2847789"/>
            <a:ext cx="2758532" cy="3355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3316" y="3917353"/>
            <a:ext cx="11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X</a:t>
            </a:r>
          </a:p>
        </p:txBody>
      </p:sp>
      <p:pic>
        <p:nvPicPr>
          <p:cNvPr id="8" name="Picture 7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00" y="2541763"/>
            <a:ext cx="1342102" cy="218839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23316" y="1771669"/>
            <a:ext cx="3551964" cy="1135452"/>
          </a:xfrm>
          <a:custGeom>
            <a:avLst/>
            <a:gdLst>
              <a:gd name="connsiteX0" fmla="*/ 3551964 w 3551964"/>
              <a:gd name="connsiteY0" fmla="*/ 1587095 h 1636779"/>
              <a:gd name="connsiteX1" fmla="*/ 2617673 w 3551964"/>
              <a:gd name="connsiteY1" fmla="*/ 1455701 h 1636779"/>
              <a:gd name="connsiteX2" fmla="*/ 1989947 w 3551964"/>
              <a:gd name="connsiteY2" fmla="*/ 112570 h 1636779"/>
              <a:gd name="connsiteX3" fmla="*/ 311145 w 3551964"/>
              <a:gd name="connsiteY3" fmla="*/ 229364 h 1636779"/>
              <a:gd name="connsiteX4" fmla="*/ 4581 w 3551964"/>
              <a:gd name="connsiteY4" fmla="*/ 1470301 h 163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964" h="1636779">
                <a:moveTo>
                  <a:pt x="3551964" y="1587095"/>
                </a:moveTo>
                <a:cubicBezTo>
                  <a:pt x="3214986" y="1644275"/>
                  <a:pt x="2878009" y="1701455"/>
                  <a:pt x="2617673" y="1455701"/>
                </a:cubicBezTo>
                <a:cubicBezTo>
                  <a:pt x="2357337" y="1209947"/>
                  <a:pt x="2374368" y="316959"/>
                  <a:pt x="1989947" y="112570"/>
                </a:cubicBezTo>
                <a:cubicBezTo>
                  <a:pt x="1605526" y="-91820"/>
                  <a:pt x="642039" y="3076"/>
                  <a:pt x="311145" y="229364"/>
                </a:cubicBezTo>
                <a:cubicBezTo>
                  <a:pt x="-19749" y="455652"/>
                  <a:pt x="-7584" y="962976"/>
                  <a:pt x="4581" y="1470301"/>
                </a:cubicBezTo>
              </a:path>
            </a:pathLst>
          </a:cu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66894" y="4741319"/>
            <a:ext cx="1109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$X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8667" y="6203749"/>
            <a:ext cx="3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variable name is 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1858" y="6209222"/>
            <a:ext cx="394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$X refers to the variable contents</a:t>
            </a: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47" y="1952826"/>
            <a:ext cx="4965056" cy="333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 and variables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2" y="1524000"/>
            <a:ext cx="32004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" y="3241035"/>
            <a:ext cx="7976428" cy="283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93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5" y="1787187"/>
            <a:ext cx="7437550" cy="111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98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59E0E4-EEDF-4731-8EA4-C32A4104C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069932"/>
              </p:ext>
            </p:extLst>
          </p:nvPr>
        </p:nvGraphicFramePr>
        <p:xfrm>
          <a:off x="625151" y="1524000"/>
          <a:ext cx="7837714" cy="453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241">
                  <a:extLst>
                    <a:ext uri="{9D8B030D-6E8A-4147-A177-3AD203B41FA5}">
                      <a16:colId xmlns:a16="http://schemas.microsoft.com/office/drawing/2014/main" val="3785689036"/>
                    </a:ext>
                  </a:extLst>
                </a:gridCol>
                <a:gridCol w="2598093">
                  <a:extLst>
                    <a:ext uri="{9D8B030D-6E8A-4147-A177-3AD203B41FA5}">
                      <a16:colId xmlns:a16="http://schemas.microsoft.com/office/drawing/2014/main" val="870400394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104350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Operator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Purpose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Example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7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-eq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Equality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"Hello" -eq "HELLO" –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5 -eq 100 –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1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-ne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Inequality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"Hello" -ne "HELLO" –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5 -ne 100  –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13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-like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-notlike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Wildcard Strings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"Power" -like "*ow*" –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8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-match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Regular Expressions (regex)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for Strings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'123-45-6789' -match '\d\d\d-\d\d-\d\d\d\d’ –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2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-gt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Greater than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5 -</a:t>
                      </a:r>
                      <a:r>
                        <a:rPr lang="en-CA" sz="1200" dirty="0" err="1">
                          <a:effectLst/>
                        </a:rPr>
                        <a:t>gt</a:t>
                      </a:r>
                      <a:r>
                        <a:rPr lang="en-CA" sz="1200" dirty="0">
                          <a:effectLst/>
                        </a:rPr>
                        <a:t> 100  – 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10 -</a:t>
                      </a:r>
                      <a:r>
                        <a:rPr lang="en-CA" sz="1200" dirty="0" err="1">
                          <a:effectLst/>
                        </a:rPr>
                        <a:t>gt</a:t>
                      </a:r>
                      <a:r>
                        <a:rPr lang="en-CA" sz="1200" dirty="0">
                          <a:effectLst/>
                        </a:rPr>
                        <a:t> 10  – 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5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-ge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Greater than or equal to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5 -</a:t>
                      </a:r>
                      <a:r>
                        <a:rPr lang="en-CA" sz="1200" dirty="0" err="1">
                          <a:effectLst/>
                        </a:rPr>
                        <a:t>ge</a:t>
                      </a:r>
                      <a:r>
                        <a:rPr lang="en-CA" sz="1200" dirty="0">
                          <a:effectLst/>
                        </a:rPr>
                        <a:t> 100  – 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10 -</a:t>
                      </a:r>
                      <a:r>
                        <a:rPr lang="en-CA" sz="1200" dirty="0" err="1">
                          <a:effectLst/>
                        </a:rPr>
                        <a:t>ge</a:t>
                      </a:r>
                      <a:r>
                        <a:rPr lang="en-CA" sz="1200" dirty="0">
                          <a:effectLst/>
                        </a:rPr>
                        <a:t> 10  – 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7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-lt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Less than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100 -</a:t>
                      </a:r>
                      <a:r>
                        <a:rPr lang="en-CA" sz="1200" dirty="0" err="1">
                          <a:effectLst/>
                        </a:rPr>
                        <a:t>lt</a:t>
                      </a:r>
                      <a:r>
                        <a:rPr lang="en-CA" sz="1200" dirty="0">
                          <a:effectLst/>
                        </a:rPr>
                        <a:t> 1000  – 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100 -</a:t>
                      </a:r>
                      <a:r>
                        <a:rPr lang="en-CA" sz="1200" dirty="0" err="1">
                          <a:effectLst/>
                        </a:rPr>
                        <a:t>lt</a:t>
                      </a:r>
                      <a:r>
                        <a:rPr lang="en-CA" sz="1200" dirty="0">
                          <a:effectLst/>
                        </a:rPr>
                        <a:t> 100  – </a:t>
                      </a:r>
                      <a:r>
                        <a:rPr lang="en-CA" sz="1200" i="1" dirty="0">
                          <a:effectLst/>
                        </a:rPr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6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-le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Less than or equal to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5 -le 100  – 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10 -le 10  –  </a:t>
                      </a:r>
                      <a:r>
                        <a:rPr lang="en-CA" sz="1200" i="1" dirty="0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5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-contains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-in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Array matching (not string matching)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1 -in (1,2,3) – </a:t>
                      </a:r>
                      <a:r>
                        <a:rPr lang="en-CA" sz="1200" i="1" dirty="0">
                          <a:effectLst/>
                        </a:rPr>
                        <a:t>True 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('bob','</a:t>
                      </a:r>
                      <a:r>
                        <a:rPr lang="en-CA" sz="1200" dirty="0" err="1">
                          <a:effectLst/>
                        </a:rPr>
                        <a:t>mary</a:t>
                      </a:r>
                      <a:r>
                        <a:rPr lang="en-CA" sz="1200" dirty="0">
                          <a:effectLst/>
                        </a:rPr>
                        <a:t>') -contains 'pat' –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38648"/>
                  </a:ext>
                </a:extLst>
              </a:tr>
            </a:tbl>
          </a:graphicData>
        </a:graphic>
      </p:graphicFrame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B0B73-007F-4FCD-8354-EDA0BF112ECE}"/>
              </a:ext>
            </a:extLst>
          </p:cNvPr>
          <p:cNvSpPr txBox="1"/>
          <p:nvPr/>
        </p:nvSpPr>
        <p:spPr>
          <a:xfrm>
            <a:off x="541176" y="616587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/>
              <a:t>There are case sensitive/insensitive variations of string operators. </a:t>
            </a:r>
            <a:br>
              <a:rPr lang="en-CA" sz="1200" i="1" dirty="0"/>
            </a:br>
            <a:r>
              <a:rPr lang="en-CA" sz="1200" i="1" dirty="0"/>
              <a:t>Regex has more complex ways to use it.</a:t>
            </a:r>
          </a:p>
        </p:txBody>
      </p:sp>
    </p:spTree>
    <p:extLst>
      <p:ext uri="{BB962C8B-B14F-4D97-AF65-F5344CB8AC3E}">
        <p14:creationId xmlns:p14="http://schemas.microsoft.com/office/powerpoint/2010/main" val="158763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scripting constructs and 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390158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</a:t>
            </a:r>
            <a:r>
              <a:rPr lang="en-US" dirty="0" err="1"/>
              <a:t>ElseIf</a:t>
            </a:r>
            <a:r>
              <a:rPr lang="en-US" dirty="0"/>
              <a:t>…Else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If..ElseIf...E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6" y="2903944"/>
            <a:ext cx="7337941" cy="324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constructs are used to make decisions and to execute different commands based on the outcome of that decision. </a:t>
            </a:r>
          </a:p>
        </p:txBody>
      </p:sp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construct</a:t>
            </a:r>
          </a:p>
        </p:txBody>
      </p:sp>
      <p:pic>
        <p:nvPicPr>
          <p:cNvPr id="5" name="Picture 4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0" y="3259298"/>
            <a:ext cx="8500364" cy="284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Switch construct examines a single object, often contained in a variable, and compares it to a number of possible values. </a:t>
            </a:r>
          </a:p>
        </p:txBody>
      </p:sp>
      <p:pic>
        <p:nvPicPr>
          <p:cNvPr id="8" name="Picture 7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4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</a:t>
            </a:r>
          </a:p>
        </p:txBody>
      </p:sp>
      <p:pic>
        <p:nvPicPr>
          <p:cNvPr id="7" name="Picture 6" descr="Screen Shot 2013-06-18 at 11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0" y="2926895"/>
            <a:ext cx="7003473" cy="314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primary looping construct in PowerShell. It’s designed to repeat a block of commands so long as some condition is True or until a condition becomes True. </a:t>
            </a:r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2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4753"/>
          </a:xfrm>
        </p:spPr>
        <p:txBody>
          <a:bodyPr/>
          <a:lstStyle/>
          <a:p>
            <a:r>
              <a:rPr lang="en-US" dirty="0"/>
              <a:t>The For construct is designed to execute the construct’s contents a specific number of times. </a:t>
            </a:r>
          </a:p>
        </p:txBody>
      </p:sp>
      <p:pic>
        <p:nvPicPr>
          <p:cNvPr id="4" name="Picture 3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6" y="2985920"/>
            <a:ext cx="7049133" cy="1293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0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2444"/>
          </a:xfrm>
        </p:spPr>
        <p:txBody>
          <a:bodyPr/>
          <a:lstStyle/>
          <a:p>
            <a:r>
              <a:rPr lang="en-US" dirty="0"/>
              <a:t>This construct is similar in operation to the </a:t>
            </a:r>
            <a:r>
              <a:rPr lang="en-US" dirty="0" err="1"/>
              <a:t>ForEach</a:t>
            </a:r>
            <a:r>
              <a:rPr lang="en-US" dirty="0"/>
              <a:t>-Object cmdlet and differs only in its syntax. </a:t>
            </a:r>
          </a:p>
        </p:txBody>
      </p:sp>
      <p:pic>
        <p:nvPicPr>
          <p:cNvPr id="4" name="Picture 3" descr="Fore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" y="3261490"/>
            <a:ext cx="7762316" cy="151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01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vs. Script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7349"/>
          </a:xfrm>
        </p:spPr>
        <p:txBody>
          <a:bodyPr>
            <a:normAutofit/>
          </a:bodyPr>
          <a:lstStyle/>
          <a:p>
            <a:r>
              <a:rPr lang="en-US" dirty="0"/>
              <a:t>PowerShell often gives you several different ways to accomplish the same thing. That does not, however, mean that all ways are </a:t>
            </a:r>
            <a:r>
              <a:rPr lang="en-US" i="1" dirty="0"/>
              <a:t>exactly</a:t>
            </a:r>
            <a:r>
              <a:rPr lang="en-US" dirty="0"/>
              <a:t> the same. </a:t>
            </a:r>
          </a:p>
          <a:p>
            <a:r>
              <a:rPr lang="en-US" dirty="0"/>
              <a:t>Once you start building a complete script you should really commit fully to the  scripting language. </a:t>
            </a:r>
          </a:p>
          <a:p>
            <a:endParaRPr lang="en-US" dirty="0"/>
          </a:p>
        </p:txBody>
      </p:sp>
      <p:pic>
        <p:nvPicPr>
          <p:cNvPr id="4" name="Picture 3" descr="Screen Shot 2013-06-18 at 11.5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3899731"/>
            <a:ext cx="8807506" cy="239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5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is a system of containerization. In some senses, it’s designed to help keep things in PowerShell from conflicting with one another. </a:t>
            </a:r>
          </a:p>
          <a:p>
            <a:r>
              <a:rPr lang="en-US" dirty="0"/>
              <a:t>Scope is a way of building walls between and around different scripts and functions, so that each one has its own little sandbox to play in without fear of messing up something else.</a:t>
            </a:r>
          </a:p>
          <a:p>
            <a:r>
              <a:rPr lang="en-US" dirty="0"/>
              <a:t>There are several elements within PowerShell that are affected by scope: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PSDrives</a:t>
            </a:r>
            <a:endParaRPr lang="en-US" dirty="0"/>
          </a:p>
          <a:p>
            <a:pPr lvl="1"/>
            <a:r>
              <a:rPr lang="en-US" dirty="0" err="1"/>
              <a:t>PSSnapins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07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was intended to provide a brief overview of key scripting language elements and the shell’s scripting environment. 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Scripting constructs</a:t>
            </a:r>
          </a:p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toolmaking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borrowed from the machining industry, meaning “someone who makes tools used by others.”</a:t>
            </a:r>
          </a:p>
          <a:p>
            <a:r>
              <a:rPr lang="en-US" i="1" dirty="0"/>
              <a:t>Tools</a:t>
            </a:r>
            <a:r>
              <a:rPr lang="en-US" dirty="0"/>
              <a:t> don’t necessarily know the context in which they are being used</a:t>
            </a:r>
          </a:p>
          <a:p>
            <a:pPr lvl="1"/>
            <a:r>
              <a:rPr lang="en-US" dirty="0"/>
              <a:t>A hammer can build a house, fix a wooden boat, or even smash in a window.</a:t>
            </a:r>
          </a:p>
          <a:p>
            <a:r>
              <a:rPr lang="en-US" dirty="0"/>
              <a:t>Tools are often “black boxes,” requiring little knowledge about their inner workings if you want to use them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course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 skilled and confident IT administrator – this class will not teach you those skills.</a:t>
            </a:r>
          </a:p>
          <a:p>
            <a:r>
              <a:rPr lang="en-US" dirty="0"/>
              <a:t>You should have a strong background as a Windows PowerShell tool </a:t>
            </a:r>
            <a:r>
              <a:rPr lang="en-US" i="1" dirty="0"/>
              <a:t>user</a:t>
            </a:r>
            <a:r>
              <a:rPr lang="en-US" dirty="0"/>
              <a:t> – running commands in the console.</a:t>
            </a:r>
          </a:p>
          <a:p>
            <a:r>
              <a:rPr lang="en-US" dirty="0"/>
              <a:t>A background in a scripting or programming language will be very helpful.</a:t>
            </a:r>
          </a:p>
        </p:txBody>
      </p:sp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v3</a:t>
            </a:r>
          </a:p>
          <a:p>
            <a:r>
              <a:rPr lang="en-US" dirty="0"/>
              <a:t>Execution policy allowing script execution </a:t>
            </a:r>
            <a:r>
              <a:rPr lang="en-US" sz="1800" i="1" dirty="0"/>
              <a:t>(up next)</a:t>
            </a:r>
            <a:endParaRPr lang="en-US" i="1" dirty="0"/>
          </a:p>
          <a:p>
            <a:r>
              <a:rPr lang="en-US" dirty="0"/>
              <a:t>Admin privileges on your computer</a:t>
            </a:r>
          </a:p>
          <a:p>
            <a:r>
              <a:rPr lang="en-US" dirty="0"/>
              <a:t>Ideally, multiple computers to test tools against</a:t>
            </a:r>
          </a:p>
          <a:p>
            <a:endParaRPr lang="en-US" dirty="0"/>
          </a:p>
          <a:p>
            <a:r>
              <a:rPr lang="en-US" dirty="0"/>
              <a:t>Lab environment:</a:t>
            </a:r>
          </a:p>
          <a:p>
            <a:pPr lvl="1"/>
            <a:r>
              <a:rPr lang="en-US" dirty="0"/>
              <a:t>ECHO – Windows 10 in the </a:t>
            </a:r>
            <a:r>
              <a:rPr lang="en-US" b="1" dirty="0" err="1"/>
              <a:t>hq.local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ALPHA – Windows Server 2012 domain controller</a:t>
            </a:r>
          </a:p>
          <a:p>
            <a:pPr lvl="1"/>
            <a:r>
              <a:rPr lang="en-US" dirty="0"/>
              <a:t>BRAVO – Windows Server 2012 member server</a:t>
            </a:r>
          </a:p>
          <a:p>
            <a:pPr lvl="1"/>
            <a:r>
              <a:rPr lang="en-US" dirty="0"/>
              <a:t>Administrator password is </a:t>
            </a:r>
            <a:r>
              <a:rPr lang="en-US" b="1" dirty="0"/>
              <a:t>P@ssw0rd</a:t>
            </a:r>
            <a:r>
              <a:rPr lang="en-US" dirty="0"/>
              <a:t> on all computers</a:t>
            </a:r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the scripting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PowerShell’s execution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to…</a:t>
            </a:r>
          </a:p>
          <a:p>
            <a:pPr lvl="1"/>
            <a:r>
              <a:rPr lang="en-US" dirty="0"/>
              <a:t>Slow down…</a:t>
            </a:r>
          </a:p>
          <a:p>
            <a:pPr lvl="1"/>
            <a:r>
              <a:rPr lang="en-US" dirty="0"/>
              <a:t>An uninformed user…</a:t>
            </a:r>
          </a:p>
          <a:p>
            <a:pPr lvl="1"/>
            <a:r>
              <a:rPr lang="en-US" dirty="0"/>
              <a:t>From accidentally…</a:t>
            </a:r>
          </a:p>
          <a:p>
            <a:pPr lvl="1"/>
            <a:r>
              <a:rPr lang="en-US" dirty="0"/>
              <a:t>Running an untrusted script</a:t>
            </a:r>
          </a:p>
          <a:p>
            <a:endParaRPr lang="en-US" dirty="0"/>
          </a:p>
          <a:p>
            <a:r>
              <a:rPr lang="en-US" dirty="0" err="1"/>
              <a:t>RemoteSigned</a:t>
            </a:r>
            <a:r>
              <a:rPr lang="en-US" dirty="0"/>
              <a:t> or Unrestricted is recommended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b="1" dirty="0" err="1"/>
              <a:t>about_signing</a:t>
            </a:r>
            <a:r>
              <a:rPr lang="en-US" dirty="0"/>
              <a:t> in the shell for more information on script signing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green “play” icon (or press F5) to run scripts in the ISE</a:t>
            </a:r>
          </a:p>
          <a:p>
            <a:r>
              <a:rPr lang="en-US" dirty="0"/>
              <a:t>When running a script, you </a:t>
            </a:r>
            <a:r>
              <a:rPr lang="en-US" u="sng" dirty="0"/>
              <a:t>must</a:t>
            </a:r>
            <a:r>
              <a:rPr lang="en-US" dirty="0"/>
              <a:t> provide a path, either absolute or relative. 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/>
              <a:t>PS1</a:t>
            </a:r>
            <a:r>
              <a:rPr lang="en-US" dirty="0"/>
              <a:t> is used in PowerShell 1.0, 2.0, and 3.0; the </a:t>
            </a:r>
            <a:r>
              <a:rPr lang="en-US" b="1" dirty="0"/>
              <a:t>1</a:t>
            </a:r>
            <a:r>
              <a:rPr lang="en-US" dirty="0"/>
              <a:t> refers to the language engine version…. Or at least it did.</a:t>
            </a:r>
          </a:p>
        </p:txBody>
      </p:sp>
    </p:spTree>
    <p:extLst>
      <p:ext uri="{BB962C8B-B14F-4D97-AF65-F5344CB8AC3E}">
        <p14:creationId xmlns:p14="http://schemas.microsoft.com/office/powerpoint/2010/main" val="8485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Notepad!</a:t>
            </a:r>
          </a:p>
          <a:p>
            <a:r>
              <a:rPr lang="en-US" dirty="0"/>
              <a:t>PowerShell v3 comes with the Integrated Scripting Environment (ISE)</a:t>
            </a:r>
          </a:p>
          <a:p>
            <a:pPr lvl="1"/>
            <a:r>
              <a:rPr lang="en-US" dirty="0"/>
              <a:t>Offers IntelliSense parameter and command completion</a:t>
            </a:r>
          </a:p>
          <a:p>
            <a:pPr lvl="1"/>
            <a:r>
              <a:rPr lang="en-US" dirty="0"/>
              <a:t>Live syntax checking</a:t>
            </a:r>
          </a:p>
          <a:p>
            <a:pPr lvl="1"/>
            <a:r>
              <a:rPr lang="en-US" dirty="0"/>
              <a:t>Color coding</a:t>
            </a:r>
          </a:p>
          <a:p>
            <a:pPr lvl="1"/>
            <a:r>
              <a:rPr lang="en-US" dirty="0"/>
              <a:t>Brace matching</a:t>
            </a:r>
          </a:p>
          <a:p>
            <a:pPr lvl="1"/>
            <a:endParaRPr lang="en-US" dirty="0"/>
          </a:p>
          <a:p>
            <a:r>
              <a:rPr lang="en-US" dirty="0"/>
              <a:t>There are also commercial (paid and free) editors you can choose… some examples and discounts to follow.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1008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DonJonesCoursewareSlideTemplate</vt:lpstr>
      <vt:lpstr>Preparing for scripting </vt:lpstr>
      <vt:lpstr>overview</vt:lpstr>
      <vt:lpstr>What is toolmaking?</vt:lpstr>
      <vt:lpstr>Is this course for you?</vt:lpstr>
      <vt:lpstr>Prerequisites</vt:lpstr>
      <vt:lpstr>Preparing the scripting environment</vt:lpstr>
      <vt:lpstr>PowerShell’s execution policy</vt:lpstr>
      <vt:lpstr>Running Scripts</vt:lpstr>
      <vt:lpstr>Editing Scripts</vt:lpstr>
      <vt:lpstr>THREE THINGS THAT MAKE POWERSHELL  POWERSHELL</vt:lpstr>
      <vt:lpstr>What makes PowerShell different?</vt:lpstr>
      <vt:lpstr>Understanding variables and operators</vt:lpstr>
      <vt:lpstr>What are variables?</vt:lpstr>
      <vt:lpstr>Quotation marks</vt:lpstr>
      <vt:lpstr>Object members and variables</vt:lpstr>
      <vt:lpstr>Parentheses</vt:lpstr>
      <vt:lpstr>Comparison operators</vt:lpstr>
      <vt:lpstr>Understanding scripting constructs and scope</vt:lpstr>
      <vt:lpstr>If…ElseIf…Else</vt:lpstr>
      <vt:lpstr>Switch construct</vt:lpstr>
      <vt:lpstr>Do…While</vt:lpstr>
      <vt:lpstr>For construct</vt:lpstr>
      <vt:lpstr>ForEach construct</vt:lpstr>
      <vt:lpstr>Pipelines vs. Script constructs</vt:lpstr>
      <vt:lpstr>What is scope?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scripting </dc:title>
  <dc:creator>Byron Hynes</dc:creator>
  <cp:lastModifiedBy>Byron Hynes</cp:lastModifiedBy>
  <cp:revision>4</cp:revision>
  <dcterms:created xsi:type="dcterms:W3CDTF">2020-10-19T03:28:39Z</dcterms:created>
  <dcterms:modified xsi:type="dcterms:W3CDTF">2020-10-19T04:10:52Z</dcterms:modified>
</cp:coreProperties>
</file>