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8" r:id="rId6"/>
    <p:sldId id="259" r:id="rId7"/>
    <p:sldId id="264" r:id="rId8"/>
    <p:sldId id="265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B360"/>
    <a:srgbClr val="80FFB4"/>
    <a:srgbClr val="00B5EB"/>
    <a:srgbClr val="8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6F58-0565-474F-BC57-FC97794F7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3B99-CDA1-4DF2-8BD2-3BBF26D4E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F16D4-E3E0-43B4-A422-0C1B3262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59F5-F7E7-423C-9EC9-F51DAD2F4A5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D3862-83D3-423C-93E8-BF83EED6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8E404-BF40-4B5F-B846-93A53F69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969F-BFC3-4FB0-88C0-986CDCC3E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64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EB74-4133-4B65-8AD0-D448C64A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0BFEB-1C8E-4C9B-9F6E-1CF7F9997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6F688-CAC5-44FC-AE86-46AA1B94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59F5-F7E7-423C-9EC9-F51DAD2F4A5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1B207-1E34-4622-988D-77182272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645C7-54A7-45E1-8405-F9393849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969F-BFC3-4FB0-88C0-986CDCC3E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45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0177C-0E20-4E2F-836D-62F9D673E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8D725-A9DC-449E-859E-9DC478FD9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BF37F-9423-4542-8C8B-0B7ED499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59F5-F7E7-423C-9EC9-F51DAD2F4A5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0239C-4986-484C-9CBC-8379DD1D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96A55-641A-4C6C-8060-985DEB73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969F-BFC3-4FB0-88C0-986CDCC3E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16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F9012-2AFC-4C90-AC7E-FAF512E1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AEE87-489F-453A-8C1D-CAB27D6DF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F156F-72AB-4851-8AC3-DFB978CB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59F5-F7E7-423C-9EC9-F51DAD2F4A5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2EC88-287F-4B82-977C-BC2E37A42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BB707-FBBC-4839-9131-8927D279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969F-BFC3-4FB0-88C0-986CDCC3E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56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F384-FEEA-418C-82EC-E895520CA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DBF54-4BAC-4BAD-BD91-5B9EEB1F6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5FE5-B305-4EB4-957A-D822B3DB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59F5-F7E7-423C-9EC9-F51DAD2F4A5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D0FF0-CB0C-4B15-B15F-025DD71D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B2B20-4ABD-4FEC-B464-12B18C01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969F-BFC3-4FB0-88C0-986CDCC3E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96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31801-7914-45D0-9539-0CE76F76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97925-35CF-4D94-9F87-BF124140A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B5B3F-9925-4403-A1EC-F0B7D852E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05A40-9CED-464B-B378-126B8286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59F5-F7E7-423C-9EC9-F51DAD2F4A5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7BE6A-2E3A-489E-9F08-13AA5160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6D938-C5E1-452E-A11E-B8599A7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969F-BFC3-4FB0-88C0-986CDCC3E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49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A157-5F2D-41E8-96D7-8CAF1327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D0698-55EF-44D5-9BF5-580613D00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34530-5825-4C79-BFA7-55282DC17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693FC-871B-408E-8C75-355BB9D01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42BFD-FC5F-4452-B1BE-01247FD90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7DFC8-F712-4447-9905-D4FBB74E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59F5-F7E7-423C-9EC9-F51DAD2F4A5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5C2FE-FEB5-4B6E-BC04-AAB91D4A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691438-F6F2-4D71-AA11-CD86EEE5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969F-BFC3-4FB0-88C0-986CDCC3E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60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957F-196C-431E-A23B-69D5DF85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642F19-DFF4-4909-8FDD-7BED6F0F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59F5-F7E7-423C-9EC9-F51DAD2F4A5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E4DEA-2FBA-42B9-BF9E-936E9B81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0B991-9B16-4CE4-801D-2AB81DBA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969F-BFC3-4FB0-88C0-986CDCC3E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36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82088E-2F6F-463C-A87F-919363EF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59F5-F7E7-423C-9EC9-F51DAD2F4A5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4F296-7695-4DBF-A106-AA1B7A1D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061D3-AD7B-4E29-B804-526BC36D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969F-BFC3-4FB0-88C0-986CDCC3E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50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3C5C-B650-4618-96F3-895CAD467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47C86-2D33-412C-BC05-C4431519B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58CEF-82AC-47EE-A507-C5C813909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88511-F8C0-4184-ADCD-78CE3E07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59F5-F7E7-423C-9EC9-F51DAD2F4A5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76BB0-ED30-4025-8613-F119DEAE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9DC97-F039-435B-A04F-57E91306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969F-BFC3-4FB0-88C0-986CDCC3E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96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BE4A-FA0C-45FD-BBEC-F6FEE99CD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914DE-AAF5-438A-8CB5-FBA6B568D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250E9-CD89-433C-A749-362353F6E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3A433-F8C5-4B3F-94CD-A46605A1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59F5-F7E7-423C-9EC9-F51DAD2F4A5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A683B-1A7B-4E07-809E-71F85658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9B2D5-4895-498E-B0FF-13A934FF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969F-BFC3-4FB0-88C0-986CDCC3E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89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775A0-468F-4CCB-8AC8-4F61B724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4D0B5-45C8-437D-AAC1-5F6C4E156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45E9E-0AFD-49EB-8C32-7F70AB89E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C59F5-F7E7-423C-9EC9-F51DAD2F4A5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4737-9BD8-4508-8638-0BC0BE0FE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7805C-B350-4798-8E67-81689B123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969F-BFC3-4FB0-88C0-986CDCC3E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26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kaaki-j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opy.readthedocs.io/" TargetMode="External"/><Relationship Id="rId2" Type="http://schemas.openxmlformats.org/officeDocument/2006/relationships/hyperlink" Target="https://www.post.japanpost.jp/zipcode/dl/roman/ken_all_rome.zip?190712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pi.foursquar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FF04-C6A1-4479-B149-EE206C22B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Applied Dat</a:t>
            </a:r>
            <a:r>
              <a:rPr lang="en-US" altLang="ja-JP" dirty="0"/>
              <a:t>a Science Capstone Project</a:t>
            </a:r>
            <a:endParaRPr kumimoji="1" lang="ja-JP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8DAA9-0D88-4B83-9946-C9AD19780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en-US" altLang="ja-JP" dirty="0">
                <a:hlinkClick r:id="rId2"/>
              </a:rPr>
              <a:t>https://github.com/nakaaki-jp</a:t>
            </a:r>
            <a:endParaRPr lang="en-US" altLang="ja-JP" dirty="0"/>
          </a:p>
          <a:p>
            <a:r>
              <a:rPr kumimoji="1" lang="en-US" altLang="ja-JP" dirty="0"/>
              <a:t>Jan. 1,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10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ED39-D7FE-4CF4-BAB6-D4417BEE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Introduction/Business Problem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64A31-B97A-4C02-BAD2-99E18CE8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/>
          <a:lstStyle/>
          <a:p>
            <a:r>
              <a:rPr lang="en-US" altLang="ja-JP" dirty="0"/>
              <a:t>Kyoto is one of the oldest city in Japan and there are quite a lot of historical structures. It attracts many foreign tourists every year.</a:t>
            </a:r>
          </a:p>
          <a:p>
            <a:endParaRPr lang="en-US" altLang="ja-JP" dirty="0"/>
          </a:p>
          <a:p>
            <a:r>
              <a:rPr lang="en-US" altLang="ja-JP" dirty="0"/>
              <a:t>In this report, we explore Kyoto city and recommend places for opening a travel agency with local guide service for those tourists.</a:t>
            </a:r>
          </a:p>
        </p:txBody>
      </p:sp>
    </p:spTree>
    <p:extLst>
      <p:ext uri="{BB962C8B-B14F-4D97-AF65-F5344CB8AC3E}">
        <p14:creationId xmlns:p14="http://schemas.microsoft.com/office/powerpoint/2010/main" val="170105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E1DD-399E-4AD2-970C-A8D262A1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Data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B98A9-9B46-45F0-ADCA-E9198798BD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ja-JP" dirty="0"/>
              <a:t>Japan postal code</a:t>
            </a:r>
          </a:p>
          <a:p>
            <a:r>
              <a:rPr lang="en-US" altLang="ja-JP" dirty="0">
                <a:hlinkClick r:id="rId2"/>
              </a:rPr>
              <a:t>https://www.post.japanpost.jp/zipcode/dl/roman/ken_all_rome.zip?190712</a:t>
            </a:r>
            <a:endParaRPr lang="en-US" altLang="ja-JP" dirty="0"/>
          </a:p>
          <a:p>
            <a:r>
              <a:rPr lang="en-US" altLang="ja-JP" dirty="0"/>
              <a:t>Distributed from Japan Post Corporation</a:t>
            </a:r>
          </a:p>
          <a:p>
            <a:r>
              <a:rPr lang="en-US" altLang="ja-JP" dirty="0"/>
              <a:t>Get addresses in Kyoto city</a:t>
            </a:r>
          </a:p>
          <a:p>
            <a:pPr marL="457200" lvl="1" indent="0">
              <a:buNone/>
            </a:pPr>
            <a:r>
              <a:rPr lang="en-US" altLang="ja-JP" dirty="0"/>
              <a:t>1. zip code</a:t>
            </a:r>
          </a:p>
          <a:p>
            <a:pPr marL="457200" lvl="1" indent="0">
              <a:buNone/>
            </a:pPr>
            <a:r>
              <a:rPr lang="en-US" altLang="ja-JP" dirty="0"/>
              <a:t>2. prefecture (Japanese)</a:t>
            </a:r>
          </a:p>
          <a:p>
            <a:pPr marL="457200" lvl="1" indent="0">
              <a:buNone/>
            </a:pPr>
            <a:r>
              <a:rPr lang="en-US" altLang="ja-JP" dirty="0"/>
              <a:t>3. borough (Japanese)</a:t>
            </a:r>
          </a:p>
          <a:p>
            <a:pPr marL="457200" lvl="1" indent="0">
              <a:buNone/>
            </a:pPr>
            <a:r>
              <a:rPr lang="en-US" altLang="ja-JP" dirty="0"/>
              <a:t>4. neighborhood (Japanese)</a:t>
            </a:r>
          </a:p>
          <a:p>
            <a:pPr marL="457200" lvl="1" indent="0">
              <a:buNone/>
            </a:pPr>
            <a:r>
              <a:rPr lang="en-US" altLang="ja-JP" dirty="0"/>
              <a:t>5. prefecture (English)</a:t>
            </a:r>
          </a:p>
          <a:p>
            <a:pPr marL="457200" lvl="1" indent="0">
              <a:buNone/>
            </a:pPr>
            <a:r>
              <a:rPr lang="en-US" altLang="ja-JP" dirty="0"/>
              <a:t>6. borough (English)</a:t>
            </a:r>
          </a:p>
          <a:p>
            <a:pPr marL="457200" lvl="1" indent="0">
              <a:buNone/>
            </a:pPr>
            <a:r>
              <a:rPr lang="en-US" altLang="ja-JP" dirty="0"/>
              <a:t>7. neighborhood (English)</a:t>
            </a:r>
          </a:p>
          <a:p>
            <a:endParaRPr kumimoji="1" lang="ja-JP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0D389D-230E-42DD-BCFD-D25F2D4743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ja-JP" dirty="0" err="1"/>
              <a:t>Geopy</a:t>
            </a:r>
            <a:endParaRPr lang="en-US" altLang="ja-JP" dirty="0"/>
          </a:p>
          <a:p>
            <a:r>
              <a:rPr lang="en-US" altLang="ja-JP" dirty="0">
                <a:hlinkClick r:id="rId3"/>
              </a:rPr>
              <a:t>https://geopy.readthedocs.io/</a:t>
            </a:r>
            <a:endParaRPr lang="en-US" altLang="ja-JP" dirty="0"/>
          </a:p>
          <a:p>
            <a:r>
              <a:rPr lang="en-US" altLang="ja-JP" dirty="0"/>
              <a:t>Get coordinates (latitude, longitude) for locations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Folium location data</a:t>
            </a:r>
          </a:p>
          <a:p>
            <a:r>
              <a:rPr lang="en-US" altLang="ja-JP" dirty="0"/>
              <a:t>https://python-visualization.github.io/folium/</a:t>
            </a:r>
          </a:p>
          <a:p>
            <a:r>
              <a:rPr lang="en-US" altLang="ja-JP" dirty="0"/>
              <a:t>Get map to visualize location data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Foursquare API</a:t>
            </a:r>
          </a:p>
          <a:p>
            <a:r>
              <a:rPr lang="en-US" altLang="ja-JP" dirty="0">
                <a:hlinkClick r:id="rId4"/>
              </a:rPr>
              <a:t>https://api.foursquare.com</a:t>
            </a:r>
            <a:endParaRPr lang="en-US" altLang="ja-JP" dirty="0"/>
          </a:p>
          <a:p>
            <a:r>
              <a:rPr lang="en-US" altLang="ja-JP" dirty="0"/>
              <a:t>Get the characteristics of neighborhoods from venues information near by them.</a:t>
            </a:r>
          </a:p>
        </p:txBody>
      </p:sp>
    </p:spTree>
    <p:extLst>
      <p:ext uri="{BB962C8B-B14F-4D97-AF65-F5344CB8AC3E}">
        <p14:creationId xmlns:p14="http://schemas.microsoft.com/office/powerpoint/2010/main" val="119637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7AC0-B421-46A8-9F9F-08B3D86F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Methodology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C44E-8CF9-4359-A27C-EC83FE26E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The steps</a:t>
            </a:r>
          </a:p>
          <a:p>
            <a:pPr lvl="1"/>
            <a:r>
              <a:rPr lang="en-US" altLang="ja-JP" dirty="0"/>
              <a:t>1. Group venues by neighborhood and by taking the mean of the frequency of occurrence of each category</a:t>
            </a:r>
          </a:p>
          <a:p>
            <a:pPr lvl="1"/>
            <a:r>
              <a:rPr lang="en-US" altLang="ja-JP" dirty="0"/>
              <a:t>2. Get the top 10 venues for each neighborhood</a:t>
            </a:r>
          </a:p>
          <a:p>
            <a:pPr lvl="1"/>
            <a:r>
              <a:rPr lang="en-US" altLang="ja-JP" dirty="0"/>
              <a:t>3. Cluster neighborhoods by venues and get the top 10 venues for each neighborhood. The venues information do not have hierarchical structures. So `k-means clustering` is suitable for the purpose.</a:t>
            </a:r>
          </a:p>
          <a:p>
            <a:pPr lvl="1"/>
            <a:r>
              <a:rPr lang="en-US" altLang="ja-JP" dirty="0"/>
              <a:t>4. Visualize the clusters on map</a:t>
            </a:r>
          </a:p>
          <a:p>
            <a:pPr lvl="1"/>
            <a:r>
              <a:rPr lang="en-US" altLang="ja-JP" dirty="0"/>
              <a:t>5. Examine the clusters to see their characteristics. Plot common venues of each cluster.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191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24C2-F1B1-470B-AB9D-F48D8182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Results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317FF-E67C-4E4C-9134-7191542A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2862" y="1396538"/>
            <a:ext cx="2310938" cy="4780425"/>
          </a:xfrm>
        </p:spPr>
        <p:txBody>
          <a:bodyPr/>
          <a:lstStyle/>
          <a:p>
            <a:r>
              <a:rPr kumimoji="1" lang="en-US" altLang="ja-JP" dirty="0"/>
              <a:t>Cluster1</a:t>
            </a:r>
          </a:p>
          <a:p>
            <a:r>
              <a:rPr lang="en-US" altLang="ja-JP" dirty="0"/>
              <a:t>Cluster2</a:t>
            </a:r>
          </a:p>
          <a:p>
            <a:r>
              <a:rPr lang="en-US" altLang="ja-JP" dirty="0"/>
              <a:t>Cluster3</a:t>
            </a:r>
          </a:p>
          <a:p>
            <a:r>
              <a:rPr lang="en-US" altLang="ja-JP" dirty="0"/>
              <a:t>Cluster4</a:t>
            </a:r>
          </a:p>
          <a:p>
            <a:r>
              <a:rPr lang="en-US" altLang="ja-JP" dirty="0"/>
              <a:t>Cluster5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B8848F-D024-4AD2-B4C0-D8598282F0B5}"/>
              </a:ext>
            </a:extLst>
          </p:cNvPr>
          <p:cNvSpPr>
            <a:spLocks noChangeAspect="1"/>
          </p:cNvSpPr>
          <p:nvPr/>
        </p:nvSpPr>
        <p:spPr>
          <a:xfrm>
            <a:off x="10965846" y="1290236"/>
            <a:ext cx="469924" cy="469924"/>
          </a:xfrm>
          <a:prstGeom prst="ellipse">
            <a:avLst/>
          </a:prstGeom>
          <a:solidFill>
            <a:srgbClr val="8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B9901C-1918-4A42-BCF4-55986D2190B1}"/>
              </a:ext>
            </a:extLst>
          </p:cNvPr>
          <p:cNvSpPr>
            <a:spLocks noChangeAspect="1"/>
          </p:cNvSpPr>
          <p:nvPr/>
        </p:nvSpPr>
        <p:spPr>
          <a:xfrm>
            <a:off x="10965846" y="1817589"/>
            <a:ext cx="469924" cy="469924"/>
          </a:xfrm>
          <a:prstGeom prst="ellipse">
            <a:avLst/>
          </a:prstGeom>
          <a:solidFill>
            <a:srgbClr val="00B5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C90D7C-0E59-4A52-A652-1200A1B98FAB}"/>
              </a:ext>
            </a:extLst>
          </p:cNvPr>
          <p:cNvSpPr>
            <a:spLocks noChangeAspect="1"/>
          </p:cNvSpPr>
          <p:nvPr/>
        </p:nvSpPr>
        <p:spPr>
          <a:xfrm>
            <a:off x="10965846" y="2344942"/>
            <a:ext cx="469924" cy="469924"/>
          </a:xfrm>
          <a:prstGeom prst="ellipse">
            <a:avLst/>
          </a:prstGeom>
          <a:solidFill>
            <a:srgbClr val="80FF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9ACCE2-7C56-49B2-B6C9-8A55F89F879B}"/>
              </a:ext>
            </a:extLst>
          </p:cNvPr>
          <p:cNvSpPr>
            <a:spLocks noChangeAspect="1"/>
          </p:cNvSpPr>
          <p:nvPr/>
        </p:nvSpPr>
        <p:spPr>
          <a:xfrm>
            <a:off x="10965846" y="2872295"/>
            <a:ext cx="469924" cy="469924"/>
          </a:xfrm>
          <a:prstGeom prst="ellipse">
            <a:avLst/>
          </a:prstGeom>
          <a:solidFill>
            <a:srgbClr val="FFB3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B3D8729-1463-4D0B-A6A1-A5EEDA0AEA64}"/>
              </a:ext>
            </a:extLst>
          </p:cNvPr>
          <p:cNvSpPr>
            <a:spLocks noChangeAspect="1"/>
          </p:cNvSpPr>
          <p:nvPr/>
        </p:nvSpPr>
        <p:spPr>
          <a:xfrm>
            <a:off x="10965846" y="3399650"/>
            <a:ext cx="469924" cy="469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637582-435C-4566-A1B3-9E1BB71D9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6473"/>
            <a:ext cx="8204622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4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279ED1B-D80A-4F15-80E1-61C7110CE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63" y="844303"/>
            <a:ext cx="2800494" cy="28195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F9460C-6C27-4688-BC2A-E1A05707B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453" y="829531"/>
            <a:ext cx="2800494" cy="25718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6BC3E6-FCAA-4951-A30D-09195395A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145" y="825252"/>
            <a:ext cx="2844946" cy="28576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82CCB1-BDA8-4AA6-AD05-C936A4226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8176" y="3679809"/>
            <a:ext cx="2794144" cy="28385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016FB8-76C1-4C0B-AB84-9A571C1623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8116" y="3712800"/>
            <a:ext cx="2863997" cy="26163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0FF43D-E325-4BC6-A17A-D3F510B0F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611"/>
            <a:ext cx="10515600" cy="485808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Common Venues of Each Cluster</a:t>
            </a:r>
            <a:endParaRPr kumimoji="1" lang="ja-JP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8BD1CA-85B8-4C15-A1BB-88E47D4DB374}"/>
              </a:ext>
            </a:extLst>
          </p:cNvPr>
          <p:cNvSpPr txBox="1"/>
          <p:nvPr/>
        </p:nvSpPr>
        <p:spPr>
          <a:xfrm>
            <a:off x="2310610" y="86026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8000FF"/>
                </a:solidFill>
              </a:rPr>
              <a:t>Cluster1</a:t>
            </a:r>
            <a:endParaRPr kumimoji="1" lang="ja-JP" altLang="en-US" dirty="0">
              <a:solidFill>
                <a:srgbClr val="8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7EE50F-2AEA-491C-955A-01273312EAC0}"/>
              </a:ext>
            </a:extLst>
          </p:cNvPr>
          <p:cNvSpPr txBox="1"/>
          <p:nvPr/>
        </p:nvSpPr>
        <p:spPr>
          <a:xfrm>
            <a:off x="6365041" y="86026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B5EB"/>
                </a:solidFill>
              </a:rPr>
              <a:t>Cluster2</a:t>
            </a:r>
            <a:endParaRPr kumimoji="1" lang="ja-JP" altLang="en-US" dirty="0">
              <a:solidFill>
                <a:srgbClr val="00B5E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DFA6E-EBFA-46C2-B7D2-F3CBA8562C6B}"/>
              </a:ext>
            </a:extLst>
          </p:cNvPr>
          <p:cNvSpPr txBox="1"/>
          <p:nvPr/>
        </p:nvSpPr>
        <p:spPr>
          <a:xfrm>
            <a:off x="10235411" y="86026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80FFB4"/>
                </a:solidFill>
              </a:rPr>
              <a:t>Cluster3</a:t>
            </a:r>
            <a:endParaRPr kumimoji="1" lang="ja-JP" altLang="en-US" dirty="0">
              <a:solidFill>
                <a:srgbClr val="80FFB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8603B4-596D-4ED5-87FA-074A9D5B9C71}"/>
              </a:ext>
            </a:extLst>
          </p:cNvPr>
          <p:cNvSpPr txBox="1"/>
          <p:nvPr/>
        </p:nvSpPr>
        <p:spPr>
          <a:xfrm>
            <a:off x="4136384" y="376573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B360"/>
                </a:solidFill>
              </a:rPr>
              <a:t>Cluster4</a:t>
            </a:r>
            <a:endParaRPr kumimoji="1" lang="ja-JP" altLang="en-US" dirty="0">
              <a:solidFill>
                <a:srgbClr val="FFB3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180F3B-D946-4FF6-84C5-A42A60814D74}"/>
              </a:ext>
            </a:extLst>
          </p:cNvPr>
          <p:cNvSpPr txBox="1"/>
          <p:nvPr/>
        </p:nvSpPr>
        <p:spPr>
          <a:xfrm>
            <a:off x="8273434" y="376573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Cluster5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22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ECDE-55C4-48F6-9BB3-CE9DA5B2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Discussion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E0AB-4FF9-4784-99FD-BC05DD931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The office of travel agency should be located in an area where many tourists come and stay for long hours</a:t>
            </a:r>
          </a:p>
          <a:p>
            <a:pPr lvl="1"/>
            <a:r>
              <a:rPr lang="en-US" altLang="ja-JP" dirty="0"/>
              <a:t>Such areas should have hotels (including hostel, bed &amp; breakfast), cafe, and convenient stores.</a:t>
            </a:r>
          </a:p>
          <a:p>
            <a:r>
              <a:rPr lang="en-US" altLang="ja-JP" dirty="0"/>
              <a:t>The cluster 1, 2, 3, and 4 have them. Among them,</a:t>
            </a:r>
          </a:p>
          <a:p>
            <a:pPr lvl="1"/>
            <a:r>
              <a:rPr lang="en-US" altLang="ja-JP" dirty="0"/>
              <a:t>The cluster 1, 3, and 4 are easier to access</a:t>
            </a:r>
          </a:p>
          <a:p>
            <a:pPr lvl="2"/>
            <a:r>
              <a:rPr lang="en-US" altLang="ja-JP" dirty="0"/>
              <a:t>The cluster 1 and 4 has metro stations</a:t>
            </a:r>
          </a:p>
          <a:p>
            <a:pPr lvl="2"/>
            <a:r>
              <a:rPr lang="en-US" altLang="ja-JP" dirty="0"/>
              <a:t>The cluster 3 has bus stops</a:t>
            </a:r>
          </a:p>
          <a:p>
            <a:pPr lvl="1"/>
            <a:r>
              <a:rPr lang="en-US" altLang="ja-JP" dirty="0"/>
              <a:t>The cluster 1 is close to an attractive world heritage site </a:t>
            </a:r>
            <a:r>
              <a:rPr lang="en-US" altLang="ja-JP" dirty="0" err="1"/>
              <a:t>Nojo</a:t>
            </a:r>
            <a:r>
              <a:rPr lang="en-US" altLang="ja-JP" dirty="0"/>
              <a:t>-jo Castle (http://nijo-jocastle.city.kyoto.lg.jp/?lang=en)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500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F8BF-6B80-4995-A7F5-A49B2843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Conclusion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77FDD-769E-4738-A723-9B614F49F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We recommend to open the office in the area of cluster 3. </a:t>
            </a:r>
            <a:r>
              <a:rPr lang="en-US" altLang="ja-JP" dirty="0"/>
              <a:t>To nominate a few neighborhoods in that:</a:t>
            </a:r>
          </a:p>
          <a:p>
            <a:pPr lvl="1"/>
            <a:r>
              <a:rPr lang="en-US" altLang="ja-JP" dirty="0"/>
              <a:t>AMAGASAKIYOKOCHO</a:t>
            </a:r>
          </a:p>
          <a:p>
            <a:pPr lvl="1"/>
            <a:r>
              <a:rPr lang="en-US" altLang="ja-JP" dirty="0"/>
              <a:t>UCHIGAMAECHO</a:t>
            </a:r>
          </a:p>
          <a:p>
            <a:pPr lvl="1"/>
            <a:r>
              <a:rPr lang="en-US" altLang="ja-JP" dirty="0"/>
              <a:t>URATSUKIJICHO</a:t>
            </a:r>
          </a:p>
          <a:p>
            <a:pPr lvl="1"/>
            <a:r>
              <a:rPr lang="en-US" altLang="ja-JP"/>
              <a:t>URAFUROCHOOKAMATSUCHO</a:t>
            </a:r>
            <a:br>
              <a:rPr lang="en-US" altLang="ja-JP" dirty="0"/>
            </a:b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607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107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Theme</vt:lpstr>
      <vt:lpstr>Applied Data Science Capstone Project</vt:lpstr>
      <vt:lpstr>Introduction/Business Problem</vt:lpstr>
      <vt:lpstr>Data</vt:lpstr>
      <vt:lpstr>Methodology</vt:lpstr>
      <vt:lpstr>Results</vt:lpstr>
      <vt:lpstr>Common Venues of Each Cluster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AKIHIRO NAKAYAMA</dc:creator>
  <cp:lastModifiedBy>AKIHIRO NAKAYAMA</cp:lastModifiedBy>
  <cp:revision>30</cp:revision>
  <dcterms:created xsi:type="dcterms:W3CDTF">2020-01-01T08:59:56Z</dcterms:created>
  <dcterms:modified xsi:type="dcterms:W3CDTF">2020-01-02T06:44:27Z</dcterms:modified>
</cp:coreProperties>
</file>