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B360"/>
    <a:srgbClr val="80FFB4"/>
    <a:srgbClr val="00B5EB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6F58-0565-474F-BC57-FC97794F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3B99-CDA1-4DF2-8BD2-3BBF26D4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16D4-E3E0-43B4-A422-0C1B3262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3862-83D3-423C-93E8-BF83EED6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E404-BF40-4B5F-B846-93A53F69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EB74-4133-4B65-8AD0-D448C64A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0BFEB-1C8E-4C9B-9F6E-1CF7F999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F688-CAC5-44FC-AE86-46AA1B94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B207-1E34-4622-988D-7718227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45C7-54A7-45E1-8405-F9393849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177C-0E20-4E2F-836D-62F9D673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D725-A9DC-449E-859E-9DC478FD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F37F-9423-4542-8C8B-0B7ED49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239C-4986-484C-9CBC-8379DD1D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6A55-641A-4C6C-8060-985DEB73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9012-2AFC-4C90-AC7E-FAF512E1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EE87-489F-453A-8C1D-CAB27D6D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F156F-72AB-4851-8AC3-DFB978CB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EC88-287F-4B82-977C-BC2E37A4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B707-FBBC-4839-9131-8927D27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F384-FEEA-418C-82EC-E895520C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BF54-4BAC-4BAD-BD91-5B9EEB1F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5FE5-B305-4EB4-957A-D822B3D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0FF0-CB0C-4B15-B15F-025DD71D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2B20-4ABD-4FEC-B464-12B18C01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1801-7914-45D0-9539-0CE76F7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7925-35CF-4D94-9F87-BF124140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5B3F-9925-4403-A1EC-F0B7D852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5A40-9CED-464B-B378-126B8286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BE6A-2E3A-489E-9F08-13AA516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D938-C5E1-452E-A11E-B8599A7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4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A157-5F2D-41E8-96D7-8CAF1327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0698-55EF-44D5-9BF5-580613D0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4530-5825-4C79-BFA7-55282DC1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693FC-871B-408E-8C75-355BB9D01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42BFD-FC5F-4452-B1BE-01247FD9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7DFC8-F712-4447-9905-D4FBB74E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5C2FE-FEB5-4B6E-BC04-AAB91D4A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91438-F6F2-4D71-AA11-CD86EEE5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60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957F-196C-431E-A23B-69D5DF85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42F19-DFF4-4909-8FDD-7BED6F0F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E4DEA-2FBA-42B9-BF9E-936E9B8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0B991-9B16-4CE4-801D-2AB81DBA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2088E-2F6F-463C-A87F-919363E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4F296-7695-4DBF-A106-AA1B7A1D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061D3-AD7B-4E29-B804-526BC36D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3C5C-B650-4618-96F3-895CAD46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7C86-2D33-412C-BC05-C4431519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58CEF-82AC-47EE-A507-C5C81390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8511-F8C0-4184-ADCD-78CE3E07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6BB0-ED30-4025-8613-F119DEAE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DC97-F039-435B-A04F-57E9130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9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E4A-FA0C-45FD-BBEC-F6FEE99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14DE-AAF5-438A-8CB5-FBA6B568D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50E9-CD89-433C-A749-362353F6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A433-F8C5-4B3F-94CD-A46605A1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683B-1A7B-4E07-809E-71F85658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B2D5-4895-498E-B0FF-13A934FF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8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775A0-468F-4CCB-8AC8-4F61B724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4D0B5-45C8-437D-AAC1-5F6C4E15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5E9E-0AFD-49EB-8C32-7F70AB89E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59F5-F7E7-423C-9EC9-F51DAD2F4A53}" type="datetimeFigureOut">
              <a:rPr kumimoji="1" lang="ja-JP" altLang="en-US" smtClean="0"/>
              <a:t>2020/1/2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4737-9BD8-4508-8638-0BC0BE0F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805C-B350-4798-8E67-81689B123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969F-BFC3-4FB0-88C0-986CDCC3E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26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aaki-j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" TargetMode="External"/><Relationship Id="rId2" Type="http://schemas.openxmlformats.org/officeDocument/2006/relationships/hyperlink" Target="https://www.post.japanpost.jp/zipcode/dl/roman/ken_all_rome.zip?19071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i.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F04-C6A1-4479-B149-EE206C22B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Applied Dat</a:t>
            </a:r>
            <a:r>
              <a:rPr lang="en-US" altLang="ja-JP" dirty="0"/>
              <a:t>a Science Capstone Project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DAA9-0D88-4B83-9946-C9AD19780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https://github.com/nakaaki-jp</a:t>
            </a:r>
            <a:endParaRPr lang="en-US" altLang="ja-JP" dirty="0"/>
          </a:p>
          <a:p>
            <a:r>
              <a:rPr kumimoji="1" lang="en-US" altLang="ja-JP" dirty="0"/>
              <a:t>Jan. 1,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ED39-D7FE-4CF4-BAB6-D4417BE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Introduction/Business Problem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4A31-B97A-4C02-BAD2-99E18CE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r>
              <a:rPr lang="en-US" altLang="ja-JP" dirty="0"/>
              <a:t>Kyoto is one of the oldest city in Japan and there are quite a lot of historical structures. It attracts many foreign tourists every year.</a:t>
            </a:r>
          </a:p>
          <a:p>
            <a:endParaRPr lang="en-US" altLang="ja-JP" dirty="0"/>
          </a:p>
          <a:p>
            <a:r>
              <a:rPr lang="en-US" altLang="ja-JP" dirty="0"/>
              <a:t>In this report, we explore Kyoto city and recommend places for opening a travel agency with local guide service for those tourists.</a:t>
            </a:r>
          </a:p>
        </p:txBody>
      </p:sp>
    </p:spTree>
    <p:extLst>
      <p:ext uri="{BB962C8B-B14F-4D97-AF65-F5344CB8AC3E}">
        <p14:creationId xmlns:p14="http://schemas.microsoft.com/office/powerpoint/2010/main" val="170105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1DD-399E-4AD2-970C-A8D262A1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98A9-9B46-45F0-ADCA-E9198798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/>
              <a:t>Japan postal code</a:t>
            </a:r>
          </a:p>
          <a:p>
            <a:r>
              <a:rPr lang="en-US" altLang="ja-JP" dirty="0">
                <a:hlinkClick r:id="rId2"/>
              </a:rPr>
              <a:t>https://www.post.japanpost.jp/zipcode/dl/roman/ken_all_rome.zip?190712</a:t>
            </a:r>
            <a:endParaRPr lang="en-US" altLang="ja-JP" dirty="0"/>
          </a:p>
          <a:p>
            <a:r>
              <a:rPr lang="en-US" altLang="ja-JP" dirty="0"/>
              <a:t>Distributed from Japan Post Corporation</a:t>
            </a:r>
          </a:p>
          <a:p>
            <a:r>
              <a:rPr lang="en-US" altLang="ja-JP" dirty="0"/>
              <a:t>Get addresses in Kyoto city</a:t>
            </a:r>
          </a:p>
          <a:p>
            <a:pPr marL="457200" lvl="1" indent="0">
              <a:buNone/>
            </a:pPr>
            <a:r>
              <a:rPr lang="en-US" altLang="ja-JP" dirty="0"/>
              <a:t>1. zip code</a:t>
            </a:r>
          </a:p>
          <a:p>
            <a:pPr marL="457200" lvl="1" indent="0">
              <a:buNone/>
            </a:pPr>
            <a:r>
              <a:rPr lang="en-US" altLang="ja-JP" dirty="0"/>
              <a:t>2. prefecture (Japanese)</a:t>
            </a:r>
          </a:p>
          <a:p>
            <a:pPr marL="457200" lvl="1" indent="0">
              <a:buNone/>
            </a:pPr>
            <a:r>
              <a:rPr lang="en-US" altLang="ja-JP" dirty="0"/>
              <a:t>3. borough (Japanese)</a:t>
            </a:r>
          </a:p>
          <a:p>
            <a:pPr marL="457200" lvl="1" indent="0">
              <a:buNone/>
            </a:pPr>
            <a:r>
              <a:rPr lang="en-US" altLang="ja-JP" dirty="0"/>
              <a:t>4. neighborhood (Japanese)</a:t>
            </a:r>
          </a:p>
          <a:p>
            <a:pPr marL="457200" lvl="1" indent="0">
              <a:buNone/>
            </a:pPr>
            <a:r>
              <a:rPr lang="en-US" altLang="ja-JP" dirty="0"/>
              <a:t>5. prefecture (English)</a:t>
            </a:r>
          </a:p>
          <a:p>
            <a:pPr marL="457200" lvl="1" indent="0">
              <a:buNone/>
            </a:pPr>
            <a:r>
              <a:rPr lang="en-US" altLang="ja-JP" dirty="0"/>
              <a:t>6. borough (English)</a:t>
            </a:r>
          </a:p>
          <a:p>
            <a:pPr marL="457200" lvl="1" indent="0">
              <a:buNone/>
            </a:pPr>
            <a:r>
              <a:rPr lang="en-US" altLang="ja-JP" dirty="0"/>
              <a:t>7. neighborhood (English)</a:t>
            </a:r>
          </a:p>
          <a:p>
            <a:endParaRPr kumimoji="1" lang="ja-JP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0D389D-230E-42DD-BCFD-D25F2D474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Geopy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https://geopy.readthedocs.io/</a:t>
            </a:r>
            <a:endParaRPr lang="en-US" altLang="ja-JP" dirty="0"/>
          </a:p>
          <a:p>
            <a:r>
              <a:rPr lang="en-US" altLang="ja-JP" dirty="0"/>
              <a:t>Get coordinates (latitude, longitude) for locations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Folium location data</a:t>
            </a:r>
          </a:p>
          <a:p>
            <a:r>
              <a:rPr lang="en-US" altLang="ja-JP" dirty="0"/>
              <a:t>https://python-visualization.github.io/folium/</a:t>
            </a:r>
          </a:p>
          <a:p>
            <a:r>
              <a:rPr lang="en-US" altLang="ja-JP" dirty="0"/>
              <a:t>Get map to visualize location data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Foursquare API</a:t>
            </a:r>
          </a:p>
          <a:p>
            <a:r>
              <a:rPr lang="en-US" altLang="ja-JP" dirty="0">
                <a:hlinkClick r:id="rId4"/>
              </a:rPr>
              <a:t>https://api.foursquare.com</a:t>
            </a:r>
            <a:endParaRPr lang="en-US" altLang="ja-JP" dirty="0"/>
          </a:p>
          <a:p>
            <a:r>
              <a:rPr lang="en-US" altLang="ja-JP" dirty="0"/>
              <a:t>Get the characteristics of neighborhoods from venues information near by them.</a:t>
            </a:r>
          </a:p>
        </p:txBody>
      </p:sp>
    </p:spTree>
    <p:extLst>
      <p:ext uri="{BB962C8B-B14F-4D97-AF65-F5344CB8AC3E}">
        <p14:creationId xmlns:p14="http://schemas.microsoft.com/office/powerpoint/2010/main" val="11963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7AC0-B421-46A8-9F9F-08B3D86F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Methodology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C44E-8CF9-4359-A27C-EC83FE26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steps</a:t>
            </a:r>
          </a:p>
          <a:p>
            <a:pPr lvl="1"/>
            <a:r>
              <a:rPr lang="en-US" altLang="ja-JP" dirty="0"/>
              <a:t>1. Group venues by neighborhood and by taking the mean of the frequency of occurrence of each category</a:t>
            </a:r>
          </a:p>
          <a:p>
            <a:pPr lvl="1"/>
            <a:r>
              <a:rPr lang="en-US" altLang="ja-JP" dirty="0"/>
              <a:t>2. Get the top 10 venues for each neighborhood</a:t>
            </a:r>
          </a:p>
          <a:p>
            <a:pPr lvl="1"/>
            <a:r>
              <a:rPr lang="en-US" altLang="ja-JP" dirty="0"/>
              <a:t>3. Cluster neighborhoods by venues and get the top 10 venues for each neighborhood. The venues information do not have hierarchical structures. So `k-means clustering` is suitable for the purpose.</a:t>
            </a:r>
          </a:p>
          <a:p>
            <a:pPr lvl="1"/>
            <a:r>
              <a:rPr lang="en-US" altLang="ja-JP" dirty="0"/>
              <a:t>4. Visualize the clusters on map</a:t>
            </a:r>
          </a:p>
          <a:p>
            <a:pPr lvl="1"/>
            <a:r>
              <a:rPr lang="en-US" altLang="ja-JP" dirty="0"/>
              <a:t>5. Examine the clusters to see their characteristics. Plot common venues of each cluster.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91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24C2-F1B1-470B-AB9D-F48D8182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17FF-E67C-4E4C-9134-7191542A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862" y="1396538"/>
            <a:ext cx="2310938" cy="4780425"/>
          </a:xfrm>
        </p:spPr>
        <p:txBody>
          <a:bodyPr/>
          <a:lstStyle/>
          <a:p>
            <a:r>
              <a:rPr kumimoji="1" lang="en-US" altLang="ja-JP" dirty="0"/>
              <a:t>Cluster1</a:t>
            </a:r>
          </a:p>
          <a:p>
            <a:r>
              <a:rPr lang="en-US" altLang="ja-JP" dirty="0"/>
              <a:t>Cluster2</a:t>
            </a:r>
          </a:p>
          <a:p>
            <a:r>
              <a:rPr lang="en-US" altLang="ja-JP" dirty="0"/>
              <a:t>Cluster3</a:t>
            </a:r>
          </a:p>
          <a:p>
            <a:r>
              <a:rPr lang="en-US" altLang="ja-JP" dirty="0"/>
              <a:t>Cluster4</a:t>
            </a:r>
          </a:p>
          <a:p>
            <a:r>
              <a:rPr lang="en-US" altLang="ja-JP" dirty="0"/>
              <a:t>Cluster5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B8848F-D024-4AD2-B4C0-D8598282F0B5}"/>
              </a:ext>
            </a:extLst>
          </p:cNvPr>
          <p:cNvSpPr>
            <a:spLocks noChangeAspect="1"/>
          </p:cNvSpPr>
          <p:nvPr/>
        </p:nvSpPr>
        <p:spPr>
          <a:xfrm>
            <a:off x="10965846" y="1290236"/>
            <a:ext cx="469924" cy="469924"/>
          </a:xfrm>
          <a:prstGeom prst="ellipse">
            <a:avLst/>
          </a:prstGeom>
          <a:solidFill>
            <a:srgbClr val="8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B9901C-1918-4A42-BCF4-55986D2190B1}"/>
              </a:ext>
            </a:extLst>
          </p:cNvPr>
          <p:cNvSpPr>
            <a:spLocks noChangeAspect="1"/>
          </p:cNvSpPr>
          <p:nvPr/>
        </p:nvSpPr>
        <p:spPr>
          <a:xfrm>
            <a:off x="10965846" y="1817589"/>
            <a:ext cx="469924" cy="469924"/>
          </a:xfrm>
          <a:prstGeom prst="ellipse">
            <a:avLst/>
          </a:prstGeom>
          <a:solidFill>
            <a:srgbClr val="00B5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C90D7C-0E59-4A52-A652-1200A1B98FAB}"/>
              </a:ext>
            </a:extLst>
          </p:cNvPr>
          <p:cNvSpPr>
            <a:spLocks noChangeAspect="1"/>
          </p:cNvSpPr>
          <p:nvPr/>
        </p:nvSpPr>
        <p:spPr>
          <a:xfrm>
            <a:off x="10965846" y="2344942"/>
            <a:ext cx="469924" cy="469924"/>
          </a:xfrm>
          <a:prstGeom prst="ellipse">
            <a:avLst/>
          </a:prstGeom>
          <a:solidFill>
            <a:srgbClr val="80FF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9ACCE2-7C56-49B2-B6C9-8A55F89F879B}"/>
              </a:ext>
            </a:extLst>
          </p:cNvPr>
          <p:cNvSpPr>
            <a:spLocks noChangeAspect="1"/>
          </p:cNvSpPr>
          <p:nvPr/>
        </p:nvSpPr>
        <p:spPr>
          <a:xfrm>
            <a:off x="10965846" y="2872295"/>
            <a:ext cx="469924" cy="469924"/>
          </a:xfrm>
          <a:prstGeom prst="ellipse">
            <a:avLst/>
          </a:prstGeom>
          <a:solidFill>
            <a:srgbClr val="FFB3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3D8729-1463-4D0B-A6A1-A5EEDA0AEA64}"/>
              </a:ext>
            </a:extLst>
          </p:cNvPr>
          <p:cNvSpPr>
            <a:spLocks noChangeAspect="1"/>
          </p:cNvSpPr>
          <p:nvPr/>
        </p:nvSpPr>
        <p:spPr>
          <a:xfrm>
            <a:off x="10965846" y="3399650"/>
            <a:ext cx="469924" cy="4699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37582-435C-4566-A1B3-9E1BB71D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473"/>
            <a:ext cx="8204622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4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279ED1B-D80A-4F15-80E1-61C7110C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3" y="844303"/>
            <a:ext cx="2800494" cy="2819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9460C-6C27-4688-BC2A-E1A05707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53" y="829531"/>
            <a:ext cx="2800494" cy="25718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3E6-FCAA-4951-A30D-09195395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145" y="825252"/>
            <a:ext cx="2844946" cy="2857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82CCB1-BDA8-4AA6-AD05-C936A4226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176" y="3679809"/>
            <a:ext cx="2794144" cy="2838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016FB8-76C1-4C0B-AB84-9A571C162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116" y="3712800"/>
            <a:ext cx="2863997" cy="2616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FF43D-E325-4BC6-A17A-D3F510B0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11"/>
            <a:ext cx="10515600" cy="4858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Common Venues of Each Cluster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BD1CA-85B8-4C15-A1BB-88E47D4DB374}"/>
              </a:ext>
            </a:extLst>
          </p:cNvPr>
          <p:cNvSpPr txBox="1"/>
          <p:nvPr/>
        </p:nvSpPr>
        <p:spPr>
          <a:xfrm>
            <a:off x="2310610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00FF"/>
                </a:solidFill>
              </a:rPr>
              <a:t>Cluster1</a:t>
            </a:r>
            <a:endParaRPr kumimoji="1" lang="ja-JP" altLang="en-US" dirty="0">
              <a:solidFill>
                <a:srgbClr val="8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7EE50F-2AEA-491C-955A-01273312EAC0}"/>
              </a:ext>
            </a:extLst>
          </p:cNvPr>
          <p:cNvSpPr txBox="1"/>
          <p:nvPr/>
        </p:nvSpPr>
        <p:spPr>
          <a:xfrm>
            <a:off x="6365041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5EB"/>
                </a:solidFill>
              </a:rPr>
              <a:t>Cluster2</a:t>
            </a:r>
            <a:endParaRPr kumimoji="1" lang="ja-JP" altLang="en-US" dirty="0">
              <a:solidFill>
                <a:srgbClr val="00B5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DFA6E-EBFA-46C2-B7D2-F3CBA8562C6B}"/>
              </a:ext>
            </a:extLst>
          </p:cNvPr>
          <p:cNvSpPr txBox="1"/>
          <p:nvPr/>
        </p:nvSpPr>
        <p:spPr>
          <a:xfrm>
            <a:off x="10235411" y="86026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FFB4"/>
                </a:solidFill>
              </a:rPr>
              <a:t>Cluster3</a:t>
            </a:r>
            <a:endParaRPr kumimoji="1" lang="ja-JP" altLang="en-US" dirty="0">
              <a:solidFill>
                <a:srgbClr val="80FFB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603B4-596D-4ED5-87FA-074A9D5B9C71}"/>
              </a:ext>
            </a:extLst>
          </p:cNvPr>
          <p:cNvSpPr txBox="1"/>
          <p:nvPr/>
        </p:nvSpPr>
        <p:spPr>
          <a:xfrm>
            <a:off x="4136384" y="37657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B360"/>
                </a:solidFill>
              </a:rPr>
              <a:t>Cluster4</a:t>
            </a:r>
            <a:endParaRPr kumimoji="1" lang="ja-JP" altLang="en-US" dirty="0">
              <a:solidFill>
                <a:srgbClr val="FFB3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0F3B-D946-4FF6-84C5-A42A60814D74}"/>
              </a:ext>
            </a:extLst>
          </p:cNvPr>
          <p:cNvSpPr txBox="1"/>
          <p:nvPr/>
        </p:nvSpPr>
        <p:spPr>
          <a:xfrm>
            <a:off x="8273434" y="37657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Cluster5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ECDE-55C4-48F6-9BB3-CE9DA5B2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E0AB-4FF9-4784-99FD-BC05DD93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office of travel agency should be located in an area where many tourists come and stay for long hours</a:t>
            </a:r>
          </a:p>
          <a:p>
            <a:pPr lvl="1"/>
            <a:r>
              <a:rPr lang="en-US" altLang="ja-JP" dirty="0"/>
              <a:t>Such areas should have hotels (including hostel, bed &amp; breakfast), cafe, and convenient stores.</a:t>
            </a:r>
          </a:p>
          <a:p>
            <a:r>
              <a:rPr lang="en-US" altLang="ja-JP" dirty="0"/>
              <a:t>The cluster 1, 2, 3, and 4 have them. Among them,</a:t>
            </a:r>
          </a:p>
          <a:p>
            <a:pPr lvl="1"/>
            <a:r>
              <a:rPr lang="en-US" altLang="ja-JP" dirty="0"/>
              <a:t>The cluster 1, 3, and 4 are easier to access</a:t>
            </a:r>
          </a:p>
          <a:p>
            <a:pPr lvl="2"/>
            <a:r>
              <a:rPr lang="en-US" altLang="ja-JP" dirty="0"/>
              <a:t>The cluster 1 and 4 has metro stations</a:t>
            </a:r>
          </a:p>
          <a:p>
            <a:pPr lvl="2"/>
            <a:r>
              <a:rPr lang="en-US" altLang="ja-JP" dirty="0"/>
              <a:t>The cluster 3 has bus stops</a:t>
            </a:r>
          </a:p>
          <a:p>
            <a:pPr lvl="1"/>
            <a:r>
              <a:rPr lang="en-US" altLang="ja-JP" dirty="0"/>
              <a:t>The cluster 1 is close to an attractive world heritage site </a:t>
            </a:r>
            <a:r>
              <a:rPr lang="en-US" altLang="ja-JP" dirty="0" err="1"/>
              <a:t>Nojo</a:t>
            </a:r>
            <a:r>
              <a:rPr lang="en-US" altLang="ja-JP" dirty="0"/>
              <a:t>-jo Castle (http://nijo-jocastle.city.kyoto.lg.jp/?lang=en)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50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F8BF-6B80-4995-A7F5-A49B2843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7FDD-769E-4738-A723-9B614F49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We recommend to open the office in the area of </a:t>
            </a:r>
            <a:r>
              <a:rPr kumimoji="1" lang="en-US" altLang="ja-JP"/>
              <a:t>cluster 1. </a:t>
            </a:r>
            <a:r>
              <a:rPr lang="en-US" altLang="ja-JP" dirty="0"/>
              <a:t>To nominate a few neighborhoods in that:</a:t>
            </a:r>
          </a:p>
          <a:p>
            <a:pPr lvl="1"/>
            <a:r>
              <a:rPr lang="en-US" altLang="ja-JP" dirty="0"/>
              <a:t>AMAGASAKIYOKOCHO</a:t>
            </a:r>
          </a:p>
          <a:p>
            <a:pPr lvl="1"/>
            <a:r>
              <a:rPr lang="en-US" altLang="ja-JP" dirty="0"/>
              <a:t>UCHIGAMAECHO</a:t>
            </a:r>
          </a:p>
          <a:p>
            <a:pPr lvl="1"/>
            <a:r>
              <a:rPr lang="en-US" altLang="ja-JP" dirty="0"/>
              <a:t>URATSUKIJICHO</a:t>
            </a:r>
          </a:p>
          <a:p>
            <a:pPr lvl="1"/>
            <a:r>
              <a:rPr lang="en-US" altLang="ja-JP" dirty="0"/>
              <a:t>URAFUROCHOOKAMATSUCHO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0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Applied Data Science Capstone Project</vt:lpstr>
      <vt:lpstr>Introduction/Business Problem</vt:lpstr>
      <vt:lpstr>Data</vt:lpstr>
      <vt:lpstr>Methodology</vt:lpstr>
      <vt:lpstr>Results</vt:lpstr>
      <vt:lpstr>Common Venues of Each Cluster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AKIHIRO NAKAYAMA</dc:creator>
  <cp:lastModifiedBy>AKIHIRO NAKAYAMA</cp:lastModifiedBy>
  <cp:revision>31</cp:revision>
  <dcterms:created xsi:type="dcterms:W3CDTF">2020-01-01T08:59:56Z</dcterms:created>
  <dcterms:modified xsi:type="dcterms:W3CDTF">2020-01-02T07:05:47Z</dcterms:modified>
</cp:coreProperties>
</file>