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9" r:id="rId4"/>
    <p:sldId id="257" r:id="rId5"/>
    <p:sldId id="268" r:id="rId6"/>
    <p:sldId id="267" r:id="rId7"/>
    <p:sldId id="259" r:id="rId8"/>
    <p:sldId id="264" r:id="rId9"/>
    <p:sldId id="265" r:id="rId10"/>
    <p:sldId id="260" r:id="rId11"/>
    <p:sldId id="261" r:id="rId12"/>
    <p:sldId id="266"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2" autoAdjust="0"/>
    <p:restoredTop sz="94660"/>
  </p:normalViewPr>
  <p:slideViewPr>
    <p:cSldViewPr snapToGrid="0">
      <p:cViewPr varScale="1">
        <p:scale>
          <a:sx n="114" d="100"/>
          <a:sy n="114" d="100"/>
        </p:scale>
        <p:origin x="180"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BE9F85-606D-4F2F-BE62-9D2ECD57542B}" type="doc">
      <dgm:prSet loTypeId="urn:microsoft.com/office/officeart/2008/layout/LinedList" loCatId="list" qsTypeId="urn:microsoft.com/office/officeart/2005/8/quickstyle/simple3" qsCatId="simple" csTypeId="urn:microsoft.com/office/officeart/2005/8/colors/accent1_1" csCatId="accent1"/>
      <dgm:spPr/>
      <dgm:t>
        <a:bodyPr/>
        <a:lstStyle/>
        <a:p>
          <a:endParaRPr lang="en-US"/>
        </a:p>
      </dgm:t>
    </dgm:pt>
    <dgm:pt modelId="{1152C746-6E47-4550-9AFF-8443072AB8F3}">
      <dgm:prSet/>
      <dgm:spPr/>
      <dgm:t>
        <a:bodyPr/>
        <a:lstStyle/>
        <a:p>
          <a:r>
            <a:rPr lang="en-US" dirty="0"/>
            <a:t>Incentives structure is flawed</a:t>
          </a:r>
        </a:p>
      </dgm:t>
    </dgm:pt>
    <dgm:pt modelId="{13A3C44D-3F5C-47AC-BBBE-9C527A02AD90}" type="parTrans" cxnId="{D31C7FF7-A0FE-4279-B47B-3A8FA6BD07BE}">
      <dgm:prSet/>
      <dgm:spPr/>
      <dgm:t>
        <a:bodyPr/>
        <a:lstStyle/>
        <a:p>
          <a:endParaRPr lang="en-US"/>
        </a:p>
      </dgm:t>
    </dgm:pt>
    <dgm:pt modelId="{D8F5E858-2C0A-49B4-8159-A20A3BEA2D6E}" type="sibTrans" cxnId="{D31C7FF7-A0FE-4279-B47B-3A8FA6BD07BE}">
      <dgm:prSet/>
      <dgm:spPr/>
      <dgm:t>
        <a:bodyPr/>
        <a:lstStyle/>
        <a:p>
          <a:endParaRPr lang="en-US"/>
        </a:p>
      </dgm:t>
    </dgm:pt>
    <dgm:pt modelId="{0A1E57AA-A936-488D-A12C-D5CECEA75563}">
      <dgm:prSet/>
      <dgm:spPr/>
      <dgm:t>
        <a:bodyPr/>
        <a:lstStyle/>
        <a:p>
          <a:r>
            <a:rPr lang="en-US" dirty="0"/>
            <a:t>League is built around superstar players</a:t>
          </a:r>
        </a:p>
      </dgm:t>
    </dgm:pt>
    <dgm:pt modelId="{88E0EE74-AD83-42E4-AA98-46485601B870}" type="parTrans" cxnId="{CF3ADCD3-2948-42DF-9920-E7B10880F313}">
      <dgm:prSet/>
      <dgm:spPr/>
      <dgm:t>
        <a:bodyPr/>
        <a:lstStyle/>
        <a:p>
          <a:endParaRPr lang="en-US"/>
        </a:p>
      </dgm:t>
    </dgm:pt>
    <dgm:pt modelId="{31A58AA9-4EAA-4C5D-A1D0-BD2D275B1089}" type="sibTrans" cxnId="{CF3ADCD3-2948-42DF-9920-E7B10880F313}">
      <dgm:prSet/>
      <dgm:spPr/>
      <dgm:t>
        <a:bodyPr/>
        <a:lstStyle/>
        <a:p>
          <a:endParaRPr lang="en-US"/>
        </a:p>
      </dgm:t>
    </dgm:pt>
    <dgm:pt modelId="{DFEB370C-2BEA-4F75-886F-3AFA2C8B351D}">
      <dgm:prSet/>
      <dgm:spPr/>
      <dgm:t>
        <a:bodyPr/>
        <a:lstStyle/>
        <a:p>
          <a:r>
            <a:rPr lang="en-US" dirty="0"/>
            <a:t>Salary cap system </a:t>
          </a:r>
        </a:p>
      </dgm:t>
    </dgm:pt>
    <dgm:pt modelId="{D66E9F71-C01A-4EF8-8B2C-F2FD2B8AFD9D}" type="parTrans" cxnId="{070DCCF9-97FB-440E-869B-5B8CE965B3FA}">
      <dgm:prSet/>
      <dgm:spPr/>
      <dgm:t>
        <a:bodyPr/>
        <a:lstStyle/>
        <a:p>
          <a:endParaRPr lang="en-US"/>
        </a:p>
      </dgm:t>
    </dgm:pt>
    <dgm:pt modelId="{6192359F-BE9F-4A0F-8E39-1886C8C7F2EE}" type="sibTrans" cxnId="{070DCCF9-97FB-440E-869B-5B8CE965B3FA}">
      <dgm:prSet/>
      <dgm:spPr/>
      <dgm:t>
        <a:bodyPr/>
        <a:lstStyle/>
        <a:p>
          <a:endParaRPr lang="en-US"/>
        </a:p>
      </dgm:t>
    </dgm:pt>
    <dgm:pt modelId="{113B097C-E1F1-4834-B994-1E0A75BB6397}">
      <dgm:prSet/>
      <dgm:spPr/>
      <dgm:t>
        <a:bodyPr/>
        <a:lstStyle/>
        <a:p>
          <a:r>
            <a:rPr lang="en-US" dirty="0"/>
            <a:t>Playoffs leave little to chance</a:t>
          </a:r>
        </a:p>
      </dgm:t>
    </dgm:pt>
    <dgm:pt modelId="{D64E8B4B-DE48-4540-864E-74DECD359FC3}" type="parTrans" cxnId="{BA807C21-86EB-4339-B04D-FE9F6A294AA5}">
      <dgm:prSet/>
      <dgm:spPr/>
      <dgm:t>
        <a:bodyPr/>
        <a:lstStyle/>
        <a:p>
          <a:endParaRPr lang="en-US"/>
        </a:p>
      </dgm:t>
    </dgm:pt>
    <dgm:pt modelId="{8F63F27A-DDD6-492F-BAD2-0D63A05FFF90}" type="sibTrans" cxnId="{BA807C21-86EB-4339-B04D-FE9F6A294AA5}">
      <dgm:prSet/>
      <dgm:spPr/>
      <dgm:t>
        <a:bodyPr/>
        <a:lstStyle/>
        <a:p>
          <a:endParaRPr lang="en-US"/>
        </a:p>
      </dgm:t>
    </dgm:pt>
    <dgm:pt modelId="{ED6C6CB3-CF33-41A3-9052-7141A4CD7AD4}" type="pres">
      <dgm:prSet presAssocID="{F2BE9F85-606D-4F2F-BE62-9D2ECD57542B}" presName="vert0" presStyleCnt="0">
        <dgm:presLayoutVars>
          <dgm:dir/>
          <dgm:animOne val="branch"/>
          <dgm:animLvl val="lvl"/>
        </dgm:presLayoutVars>
      </dgm:prSet>
      <dgm:spPr/>
    </dgm:pt>
    <dgm:pt modelId="{9DF1B26C-D813-426C-85E7-A888E8A5C71D}" type="pres">
      <dgm:prSet presAssocID="{1152C746-6E47-4550-9AFF-8443072AB8F3}" presName="thickLine" presStyleLbl="alignNode1" presStyleIdx="0" presStyleCnt="4"/>
      <dgm:spPr/>
    </dgm:pt>
    <dgm:pt modelId="{1E826B20-608C-4B27-B622-652E909FB657}" type="pres">
      <dgm:prSet presAssocID="{1152C746-6E47-4550-9AFF-8443072AB8F3}" presName="horz1" presStyleCnt="0"/>
      <dgm:spPr/>
    </dgm:pt>
    <dgm:pt modelId="{734D8FE5-44C0-49CD-95C2-E79049E68CC4}" type="pres">
      <dgm:prSet presAssocID="{1152C746-6E47-4550-9AFF-8443072AB8F3}" presName="tx1" presStyleLbl="revTx" presStyleIdx="0" presStyleCnt="4"/>
      <dgm:spPr/>
    </dgm:pt>
    <dgm:pt modelId="{C33BF1A7-EFC8-4978-A161-082091695616}" type="pres">
      <dgm:prSet presAssocID="{1152C746-6E47-4550-9AFF-8443072AB8F3}" presName="vert1" presStyleCnt="0"/>
      <dgm:spPr/>
    </dgm:pt>
    <dgm:pt modelId="{757B968D-4658-401C-AF1B-98911C2D7ED1}" type="pres">
      <dgm:prSet presAssocID="{0A1E57AA-A936-488D-A12C-D5CECEA75563}" presName="thickLine" presStyleLbl="alignNode1" presStyleIdx="1" presStyleCnt="4"/>
      <dgm:spPr/>
    </dgm:pt>
    <dgm:pt modelId="{22BEAC83-5C96-4AA8-9FA4-FD812386008D}" type="pres">
      <dgm:prSet presAssocID="{0A1E57AA-A936-488D-A12C-D5CECEA75563}" presName="horz1" presStyleCnt="0"/>
      <dgm:spPr/>
    </dgm:pt>
    <dgm:pt modelId="{F28E4F59-A94F-44C1-A9CB-8907081545AF}" type="pres">
      <dgm:prSet presAssocID="{0A1E57AA-A936-488D-A12C-D5CECEA75563}" presName="tx1" presStyleLbl="revTx" presStyleIdx="1" presStyleCnt="4"/>
      <dgm:spPr/>
    </dgm:pt>
    <dgm:pt modelId="{099B7067-D807-4B65-8A6F-B74CE388FF6A}" type="pres">
      <dgm:prSet presAssocID="{0A1E57AA-A936-488D-A12C-D5CECEA75563}" presName="vert1" presStyleCnt="0"/>
      <dgm:spPr/>
    </dgm:pt>
    <dgm:pt modelId="{E1532490-AB4C-4C72-8401-FCF4284EC53F}" type="pres">
      <dgm:prSet presAssocID="{DFEB370C-2BEA-4F75-886F-3AFA2C8B351D}" presName="thickLine" presStyleLbl="alignNode1" presStyleIdx="2" presStyleCnt="4"/>
      <dgm:spPr/>
    </dgm:pt>
    <dgm:pt modelId="{95D3569A-9258-4AE8-9666-983555FA9AC3}" type="pres">
      <dgm:prSet presAssocID="{DFEB370C-2BEA-4F75-886F-3AFA2C8B351D}" presName="horz1" presStyleCnt="0"/>
      <dgm:spPr/>
    </dgm:pt>
    <dgm:pt modelId="{83AE528F-40B2-4983-96E8-8477A6F0A64F}" type="pres">
      <dgm:prSet presAssocID="{DFEB370C-2BEA-4F75-886F-3AFA2C8B351D}" presName="tx1" presStyleLbl="revTx" presStyleIdx="2" presStyleCnt="4"/>
      <dgm:spPr/>
    </dgm:pt>
    <dgm:pt modelId="{80FC37B9-5B73-495B-B6B5-0F37ECD43D14}" type="pres">
      <dgm:prSet presAssocID="{DFEB370C-2BEA-4F75-886F-3AFA2C8B351D}" presName="vert1" presStyleCnt="0"/>
      <dgm:spPr/>
    </dgm:pt>
    <dgm:pt modelId="{CC4A4FFC-0923-4455-ACBA-9ABD840A2D50}" type="pres">
      <dgm:prSet presAssocID="{113B097C-E1F1-4834-B994-1E0A75BB6397}" presName="thickLine" presStyleLbl="alignNode1" presStyleIdx="3" presStyleCnt="4"/>
      <dgm:spPr/>
    </dgm:pt>
    <dgm:pt modelId="{984CC877-18A9-4CB1-9FF2-392C0167D78A}" type="pres">
      <dgm:prSet presAssocID="{113B097C-E1F1-4834-B994-1E0A75BB6397}" presName="horz1" presStyleCnt="0"/>
      <dgm:spPr/>
    </dgm:pt>
    <dgm:pt modelId="{75E4F17F-F3DE-4A27-A0D8-B8F7047139CB}" type="pres">
      <dgm:prSet presAssocID="{113B097C-E1F1-4834-B994-1E0A75BB6397}" presName="tx1" presStyleLbl="revTx" presStyleIdx="3" presStyleCnt="4"/>
      <dgm:spPr/>
    </dgm:pt>
    <dgm:pt modelId="{D2771E65-976C-4E4A-8F5F-85CCAED2BFB3}" type="pres">
      <dgm:prSet presAssocID="{113B097C-E1F1-4834-B994-1E0A75BB6397}" presName="vert1" presStyleCnt="0"/>
      <dgm:spPr/>
    </dgm:pt>
  </dgm:ptLst>
  <dgm:cxnLst>
    <dgm:cxn modelId="{CFDB9200-994A-4572-A67D-165BFDA2EBA7}" type="presOf" srcId="{1152C746-6E47-4550-9AFF-8443072AB8F3}" destId="{734D8FE5-44C0-49CD-95C2-E79049E68CC4}" srcOrd="0" destOrd="0" presId="urn:microsoft.com/office/officeart/2008/layout/LinedList"/>
    <dgm:cxn modelId="{2B36001C-8EE6-4E28-8031-EE9DE92E01CD}" type="presOf" srcId="{0A1E57AA-A936-488D-A12C-D5CECEA75563}" destId="{F28E4F59-A94F-44C1-A9CB-8907081545AF}" srcOrd="0" destOrd="0" presId="urn:microsoft.com/office/officeart/2008/layout/LinedList"/>
    <dgm:cxn modelId="{BA807C21-86EB-4339-B04D-FE9F6A294AA5}" srcId="{F2BE9F85-606D-4F2F-BE62-9D2ECD57542B}" destId="{113B097C-E1F1-4834-B994-1E0A75BB6397}" srcOrd="3" destOrd="0" parTransId="{D64E8B4B-DE48-4540-864E-74DECD359FC3}" sibTransId="{8F63F27A-DDD6-492F-BAD2-0D63A05FFF90}"/>
    <dgm:cxn modelId="{4BA81B47-3307-4DBD-A0F4-18939408C77F}" type="presOf" srcId="{F2BE9F85-606D-4F2F-BE62-9D2ECD57542B}" destId="{ED6C6CB3-CF33-41A3-9052-7141A4CD7AD4}" srcOrd="0" destOrd="0" presId="urn:microsoft.com/office/officeart/2008/layout/LinedList"/>
    <dgm:cxn modelId="{9D9C9997-8E1F-49E8-B56F-2CEE3C0D6532}" type="presOf" srcId="{113B097C-E1F1-4834-B994-1E0A75BB6397}" destId="{75E4F17F-F3DE-4A27-A0D8-B8F7047139CB}" srcOrd="0" destOrd="0" presId="urn:microsoft.com/office/officeart/2008/layout/LinedList"/>
    <dgm:cxn modelId="{CF3ADCD3-2948-42DF-9920-E7B10880F313}" srcId="{F2BE9F85-606D-4F2F-BE62-9D2ECD57542B}" destId="{0A1E57AA-A936-488D-A12C-D5CECEA75563}" srcOrd="1" destOrd="0" parTransId="{88E0EE74-AD83-42E4-AA98-46485601B870}" sibTransId="{31A58AA9-4EAA-4C5D-A1D0-BD2D275B1089}"/>
    <dgm:cxn modelId="{C24773DF-E156-4624-86AB-F6177551BB1C}" type="presOf" srcId="{DFEB370C-2BEA-4F75-886F-3AFA2C8B351D}" destId="{83AE528F-40B2-4983-96E8-8477A6F0A64F}" srcOrd="0" destOrd="0" presId="urn:microsoft.com/office/officeart/2008/layout/LinedList"/>
    <dgm:cxn modelId="{D31C7FF7-A0FE-4279-B47B-3A8FA6BD07BE}" srcId="{F2BE9F85-606D-4F2F-BE62-9D2ECD57542B}" destId="{1152C746-6E47-4550-9AFF-8443072AB8F3}" srcOrd="0" destOrd="0" parTransId="{13A3C44D-3F5C-47AC-BBBE-9C527A02AD90}" sibTransId="{D8F5E858-2C0A-49B4-8159-A20A3BEA2D6E}"/>
    <dgm:cxn modelId="{070DCCF9-97FB-440E-869B-5B8CE965B3FA}" srcId="{F2BE9F85-606D-4F2F-BE62-9D2ECD57542B}" destId="{DFEB370C-2BEA-4F75-886F-3AFA2C8B351D}" srcOrd="2" destOrd="0" parTransId="{D66E9F71-C01A-4EF8-8B2C-F2FD2B8AFD9D}" sibTransId="{6192359F-BE9F-4A0F-8E39-1886C8C7F2EE}"/>
    <dgm:cxn modelId="{BFDB73E7-0FA7-455A-B441-B1E4D5AE2120}" type="presParOf" srcId="{ED6C6CB3-CF33-41A3-9052-7141A4CD7AD4}" destId="{9DF1B26C-D813-426C-85E7-A888E8A5C71D}" srcOrd="0" destOrd="0" presId="urn:microsoft.com/office/officeart/2008/layout/LinedList"/>
    <dgm:cxn modelId="{8C2D182B-FE12-469B-8523-BECA25B747EC}" type="presParOf" srcId="{ED6C6CB3-CF33-41A3-9052-7141A4CD7AD4}" destId="{1E826B20-608C-4B27-B622-652E909FB657}" srcOrd="1" destOrd="0" presId="urn:microsoft.com/office/officeart/2008/layout/LinedList"/>
    <dgm:cxn modelId="{E49D1CA6-D29B-4849-9447-3B0BBE41EB03}" type="presParOf" srcId="{1E826B20-608C-4B27-B622-652E909FB657}" destId="{734D8FE5-44C0-49CD-95C2-E79049E68CC4}" srcOrd="0" destOrd="0" presId="urn:microsoft.com/office/officeart/2008/layout/LinedList"/>
    <dgm:cxn modelId="{7838C930-6EEA-44A8-AE76-670CAB135736}" type="presParOf" srcId="{1E826B20-608C-4B27-B622-652E909FB657}" destId="{C33BF1A7-EFC8-4978-A161-082091695616}" srcOrd="1" destOrd="0" presId="urn:microsoft.com/office/officeart/2008/layout/LinedList"/>
    <dgm:cxn modelId="{9D58A81D-35B2-4CD9-B6FE-5C785953E022}" type="presParOf" srcId="{ED6C6CB3-CF33-41A3-9052-7141A4CD7AD4}" destId="{757B968D-4658-401C-AF1B-98911C2D7ED1}" srcOrd="2" destOrd="0" presId="urn:microsoft.com/office/officeart/2008/layout/LinedList"/>
    <dgm:cxn modelId="{36BB6913-E0C2-4ED6-B5E7-7AA7D72ED83F}" type="presParOf" srcId="{ED6C6CB3-CF33-41A3-9052-7141A4CD7AD4}" destId="{22BEAC83-5C96-4AA8-9FA4-FD812386008D}" srcOrd="3" destOrd="0" presId="urn:microsoft.com/office/officeart/2008/layout/LinedList"/>
    <dgm:cxn modelId="{81F4ED13-806C-45B7-8144-C73F390136F5}" type="presParOf" srcId="{22BEAC83-5C96-4AA8-9FA4-FD812386008D}" destId="{F28E4F59-A94F-44C1-A9CB-8907081545AF}" srcOrd="0" destOrd="0" presId="urn:microsoft.com/office/officeart/2008/layout/LinedList"/>
    <dgm:cxn modelId="{6B9C3E59-E0E8-48C8-A8F6-DBFB0E421048}" type="presParOf" srcId="{22BEAC83-5C96-4AA8-9FA4-FD812386008D}" destId="{099B7067-D807-4B65-8A6F-B74CE388FF6A}" srcOrd="1" destOrd="0" presId="urn:microsoft.com/office/officeart/2008/layout/LinedList"/>
    <dgm:cxn modelId="{63F0E6B9-671B-4167-A912-CB75C8630482}" type="presParOf" srcId="{ED6C6CB3-CF33-41A3-9052-7141A4CD7AD4}" destId="{E1532490-AB4C-4C72-8401-FCF4284EC53F}" srcOrd="4" destOrd="0" presId="urn:microsoft.com/office/officeart/2008/layout/LinedList"/>
    <dgm:cxn modelId="{58752841-4041-4A49-8133-FE8A8CD5A208}" type="presParOf" srcId="{ED6C6CB3-CF33-41A3-9052-7141A4CD7AD4}" destId="{95D3569A-9258-4AE8-9666-983555FA9AC3}" srcOrd="5" destOrd="0" presId="urn:microsoft.com/office/officeart/2008/layout/LinedList"/>
    <dgm:cxn modelId="{A0290FB9-8E50-4DE9-8D26-2A1D6035F70D}" type="presParOf" srcId="{95D3569A-9258-4AE8-9666-983555FA9AC3}" destId="{83AE528F-40B2-4983-96E8-8477A6F0A64F}" srcOrd="0" destOrd="0" presId="urn:microsoft.com/office/officeart/2008/layout/LinedList"/>
    <dgm:cxn modelId="{B19F1AB4-7783-4618-84F7-B91E3FC0BC9D}" type="presParOf" srcId="{95D3569A-9258-4AE8-9666-983555FA9AC3}" destId="{80FC37B9-5B73-495B-B6B5-0F37ECD43D14}" srcOrd="1" destOrd="0" presId="urn:microsoft.com/office/officeart/2008/layout/LinedList"/>
    <dgm:cxn modelId="{217C99CC-8609-4528-89D8-00DD7B120314}" type="presParOf" srcId="{ED6C6CB3-CF33-41A3-9052-7141A4CD7AD4}" destId="{CC4A4FFC-0923-4455-ACBA-9ABD840A2D50}" srcOrd="6" destOrd="0" presId="urn:microsoft.com/office/officeart/2008/layout/LinedList"/>
    <dgm:cxn modelId="{E86CA9C9-1F3B-44D7-B66C-E19070EF68D1}" type="presParOf" srcId="{ED6C6CB3-CF33-41A3-9052-7141A4CD7AD4}" destId="{984CC877-18A9-4CB1-9FF2-392C0167D78A}" srcOrd="7" destOrd="0" presId="urn:microsoft.com/office/officeart/2008/layout/LinedList"/>
    <dgm:cxn modelId="{D4A84DAE-8536-4F27-ADC7-B603EA5DBC8F}" type="presParOf" srcId="{984CC877-18A9-4CB1-9FF2-392C0167D78A}" destId="{75E4F17F-F3DE-4A27-A0D8-B8F7047139CB}" srcOrd="0" destOrd="0" presId="urn:microsoft.com/office/officeart/2008/layout/LinedList"/>
    <dgm:cxn modelId="{453CD9AC-A877-4B64-B373-51522F139348}" type="presParOf" srcId="{984CC877-18A9-4CB1-9FF2-392C0167D78A}" destId="{D2771E65-976C-4E4A-8F5F-85CCAED2BFB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8BC0E9-50CE-471C-9AC4-B96C7546D817}" type="doc">
      <dgm:prSet loTypeId="urn:microsoft.com/office/officeart/2016/7/layout/VerticalHollowActionList" loCatId="List" qsTypeId="urn:microsoft.com/office/officeart/2005/8/quickstyle/simple3" qsCatId="simple" csTypeId="urn:microsoft.com/office/officeart/2005/8/colors/accent3_2" csCatId="accent3"/>
      <dgm:spPr/>
      <dgm:t>
        <a:bodyPr/>
        <a:lstStyle/>
        <a:p>
          <a:endParaRPr lang="en-US"/>
        </a:p>
      </dgm:t>
    </dgm:pt>
    <dgm:pt modelId="{777256CA-E7CE-47F3-AEF6-EF2EFEB9CF0F}">
      <dgm:prSet/>
      <dgm:spPr/>
      <dgm:t>
        <a:bodyPr/>
        <a:lstStyle/>
        <a:p>
          <a:r>
            <a:rPr lang="en-US"/>
            <a:t>Restructure</a:t>
          </a:r>
        </a:p>
      </dgm:t>
    </dgm:pt>
    <dgm:pt modelId="{2ED607A4-07E4-4534-A86A-0BCC91150A36}" type="parTrans" cxnId="{DD4BF494-2574-418E-871B-ECB09D3016B3}">
      <dgm:prSet/>
      <dgm:spPr/>
      <dgm:t>
        <a:bodyPr/>
        <a:lstStyle/>
        <a:p>
          <a:endParaRPr lang="en-US"/>
        </a:p>
      </dgm:t>
    </dgm:pt>
    <dgm:pt modelId="{F664F541-2E39-4385-B335-9D1BA02DF261}" type="sibTrans" cxnId="{DD4BF494-2574-418E-871B-ECB09D3016B3}">
      <dgm:prSet/>
      <dgm:spPr/>
      <dgm:t>
        <a:bodyPr/>
        <a:lstStyle/>
        <a:p>
          <a:endParaRPr lang="en-US"/>
        </a:p>
      </dgm:t>
    </dgm:pt>
    <dgm:pt modelId="{FD66CAEB-32BB-4710-A5D1-B4CFA27A19C9}">
      <dgm:prSet/>
      <dgm:spPr/>
      <dgm:t>
        <a:bodyPr/>
        <a:lstStyle/>
        <a:p>
          <a:r>
            <a:rPr lang="en-US"/>
            <a:t>Restructure lottery odds for non playoff teams</a:t>
          </a:r>
        </a:p>
      </dgm:t>
    </dgm:pt>
    <dgm:pt modelId="{536A3A2D-B84B-4CC7-9DAA-3BFC96CB7160}" type="parTrans" cxnId="{DD804DDD-6E3F-4520-9C10-0507FAF563BE}">
      <dgm:prSet/>
      <dgm:spPr/>
      <dgm:t>
        <a:bodyPr/>
        <a:lstStyle/>
        <a:p>
          <a:endParaRPr lang="en-US"/>
        </a:p>
      </dgm:t>
    </dgm:pt>
    <dgm:pt modelId="{03E7B947-3FEB-4B0F-9AEF-CBE3485A9289}" type="sibTrans" cxnId="{DD804DDD-6E3F-4520-9C10-0507FAF563BE}">
      <dgm:prSet/>
      <dgm:spPr/>
      <dgm:t>
        <a:bodyPr/>
        <a:lstStyle/>
        <a:p>
          <a:endParaRPr lang="en-US"/>
        </a:p>
      </dgm:t>
    </dgm:pt>
    <dgm:pt modelId="{647B2A59-7C99-41AA-B643-7B3E3F247B96}">
      <dgm:prSet/>
      <dgm:spPr/>
      <dgm:t>
        <a:bodyPr/>
        <a:lstStyle/>
        <a:p>
          <a:r>
            <a:rPr lang="en-US"/>
            <a:t>Shorten</a:t>
          </a:r>
        </a:p>
      </dgm:t>
    </dgm:pt>
    <dgm:pt modelId="{F4E6ACC1-E577-48BD-81EF-699BC897735A}" type="parTrans" cxnId="{BAD52E05-CCD8-4D01-A4C3-204F88BA92DB}">
      <dgm:prSet/>
      <dgm:spPr/>
      <dgm:t>
        <a:bodyPr/>
        <a:lstStyle/>
        <a:p>
          <a:endParaRPr lang="en-US"/>
        </a:p>
      </dgm:t>
    </dgm:pt>
    <dgm:pt modelId="{757FF6CB-0201-4ADE-8CA0-B2436B32BBE9}" type="sibTrans" cxnId="{BAD52E05-CCD8-4D01-A4C3-204F88BA92DB}">
      <dgm:prSet/>
      <dgm:spPr/>
      <dgm:t>
        <a:bodyPr/>
        <a:lstStyle/>
        <a:p>
          <a:endParaRPr lang="en-US"/>
        </a:p>
      </dgm:t>
    </dgm:pt>
    <dgm:pt modelId="{263FE1EE-B800-4BDA-9427-93FCB5CA8AB8}">
      <dgm:prSet/>
      <dgm:spPr/>
      <dgm:t>
        <a:bodyPr/>
        <a:lstStyle/>
        <a:p>
          <a:r>
            <a:rPr lang="en-US"/>
            <a:t>Shorten the first round of the playoffs to five games, new playoff structure is 5-7-7-7.</a:t>
          </a:r>
        </a:p>
      </dgm:t>
    </dgm:pt>
    <dgm:pt modelId="{0C679AA3-C0CC-41E7-91F4-2E7BE4BB9248}" type="parTrans" cxnId="{3D59C9A0-FF39-4BB4-B9E6-E7846220BC22}">
      <dgm:prSet/>
      <dgm:spPr/>
      <dgm:t>
        <a:bodyPr/>
        <a:lstStyle/>
        <a:p>
          <a:endParaRPr lang="en-US"/>
        </a:p>
      </dgm:t>
    </dgm:pt>
    <dgm:pt modelId="{D00BA41A-1836-40D6-BF99-FCBFB01DB5B3}" type="sibTrans" cxnId="{3D59C9A0-FF39-4BB4-B9E6-E7846220BC22}">
      <dgm:prSet/>
      <dgm:spPr/>
      <dgm:t>
        <a:bodyPr/>
        <a:lstStyle/>
        <a:p>
          <a:endParaRPr lang="en-US"/>
        </a:p>
      </dgm:t>
    </dgm:pt>
    <dgm:pt modelId="{7842859C-BE91-483E-88B0-FFD41D30863B}">
      <dgm:prSet/>
      <dgm:spPr/>
      <dgm:t>
        <a:bodyPr/>
        <a:lstStyle/>
        <a:p>
          <a:r>
            <a:rPr lang="en-US"/>
            <a:t>Remove</a:t>
          </a:r>
        </a:p>
      </dgm:t>
    </dgm:pt>
    <dgm:pt modelId="{A5CB1F30-AE74-49A1-B8F0-70062BD58A6E}" type="parTrans" cxnId="{EFE23B7D-5B33-452D-81F1-30B885ED2491}">
      <dgm:prSet/>
      <dgm:spPr/>
      <dgm:t>
        <a:bodyPr/>
        <a:lstStyle/>
        <a:p>
          <a:endParaRPr lang="en-US"/>
        </a:p>
      </dgm:t>
    </dgm:pt>
    <dgm:pt modelId="{7B622046-E1A5-4FDB-9D54-4810A6FC71A1}" type="sibTrans" cxnId="{EFE23B7D-5B33-452D-81F1-30B885ED2491}">
      <dgm:prSet/>
      <dgm:spPr/>
      <dgm:t>
        <a:bodyPr/>
        <a:lstStyle/>
        <a:p>
          <a:endParaRPr lang="en-US"/>
        </a:p>
      </dgm:t>
    </dgm:pt>
    <dgm:pt modelId="{862F594F-70ED-426B-A34B-B2E4D5BD05D3}">
      <dgm:prSet/>
      <dgm:spPr/>
      <dgm:t>
        <a:bodyPr/>
        <a:lstStyle/>
        <a:p>
          <a:r>
            <a:rPr lang="en-US"/>
            <a:t>Remove incentives for losing and add incentives for competing</a:t>
          </a:r>
        </a:p>
      </dgm:t>
    </dgm:pt>
    <dgm:pt modelId="{4FF56EBC-3E42-46B5-9E8B-3ED337FB52C7}" type="parTrans" cxnId="{75CFBCEC-C6D1-4534-9972-E1CF3137229E}">
      <dgm:prSet/>
      <dgm:spPr/>
      <dgm:t>
        <a:bodyPr/>
        <a:lstStyle/>
        <a:p>
          <a:endParaRPr lang="en-US"/>
        </a:p>
      </dgm:t>
    </dgm:pt>
    <dgm:pt modelId="{7272AABF-038E-4E4D-A15D-4342FC2B0410}" type="sibTrans" cxnId="{75CFBCEC-C6D1-4534-9972-E1CF3137229E}">
      <dgm:prSet/>
      <dgm:spPr/>
      <dgm:t>
        <a:bodyPr/>
        <a:lstStyle/>
        <a:p>
          <a:endParaRPr lang="en-US"/>
        </a:p>
      </dgm:t>
    </dgm:pt>
    <dgm:pt modelId="{84DB0DE0-4A75-4D4A-A1F1-EE4CD942DF98}" type="pres">
      <dgm:prSet presAssocID="{CA8BC0E9-50CE-471C-9AC4-B96C7546D817}" presName="Name0" presStyleCnt="0">
        <dgm:presLayoutVars>
          <dgm:dir/>
          <dgm:animLvl val="lvl"/>
          <dgm:resizeHandles val="exact"/>
        </dgm:presLayoutVars>
      </dgm:prSet>
      <dgm:spPr/>
    </dgm:pt>
    <dgm:pt modelId="{FD2DB120-8546-44D6-B6DE-D5E2EBFD4CF9}" type="pres">
      <dgm:prSet presAssocID="{777256CA-E7CE-47F3-AEF6-EF2EFEB9CF0F}" presName="linNode" presStyleCnt="0"/>
      <dgm:spPr/>
    </dgm:pt>
    <dgm:pt modelId="{2E718A4D-FC54-446C-BDA8-2F21F458A27C}" type="pres">
      <dgm:prSet presAssocID="{777256CA-E7CE-47F3-AEF6-EF2EFEB9CF0F}" presName="parentText" presStyleLbl="solidFgAcc1" presStyleIdx="0" presStyleCnt="3">
        <dgm:presLayoutVars>
          <dgm:chMax val="1"/>
          <dgm:bulletEnabled/>
        </dgm:presLayoutVars>
      </dgm:prSet>
      <dgm:spPr/>
    </dgm:pt>
    <dgm:pt modelId="{B03E67D9-575B-49A1-B38B-F764E29AE5FB}" type="pres">
      <dgm:prSet presAssocID="{777256CA-E7CE-47F3-AEF6-EF2EFEB9CF0F}" presName="descendantText" presStyleLbl="alignNode1" presStyleIdx="0" presStyleCnt="3">
        <dgm:presLayoutVars>
          <dgm:bulletEnabled/>
        </dgm:presLayoutVars>
      </dgm:prSet>
      <dgm:spPr/>
    </dgm:pt>
    <dgm:pt modelId="{DE8ADF55-34F7-4ABA-8095-7B302A2D3AB9}" type="pres">
      <dgm:prSet presAssocID="{F664F541-2E39-4385-B335-9D1BA02DF261}" presName="sp" presStyleCnt="0"/>
      <dgm:spPr/>
    </dgm:pt>
    <dgm:pt modelId="{68F0E1EC-E5E5-4606-8E2C-E813CC13AD19}" type="pres">
      <dgm:prSet presAssocID="{647B2A59-7C99-41AA-B643-7B3E3F247B96}" presName="linNode" presStyleCnt="0"/>
      <dgm:spPr/>
    </dgm:pt>
    <dgm:pt modelId="{4132549A-CAB1-47D2-9EEC-9334968086B8}" type="pres">
      <dgm:prSet presAssocID="{647B2A59-7C99-41AA-B643-7B3E3F247B96}" presName="parentText" presStyleLbl="solidFgAcc1" presStyleIdx="1" presStyleCnt="3">
        <dgm:presLayoutVars>
          <dgm:chMax val="1"/>
          <dgm:bulletEnabled/>
        </dgm:presLayoutVars>
      </dgm:prSet>
      <dgm:spPr/>
    </dgm:pt>
    <dgm:pt modelId="{EA9934FA-69F6-4F26-AA3A-FAF73C4A2D5F}" type="pres">
      <dgm:prSet presAssocID="{647B2A59-7C99-41AA-B643-7B3E3F247B96}" presName="descendantText" presStyleLbl="alignNode1" presStyleIdx="1" presStyleCnt="3">
        <dgm:presLayoutVars>
          <dgm:bulletEnabled/>
        </dgm:presLayoutVars>
      </dgm:prSet>
      <dgm:spPr/>
    </dgm:pt>
    <dgm:pt modelId="{7367C37D-14B6-4118-B9F3-0E16FB56C4CD}" type="pres">
      <dgm:prSet presAssocID="{757FF6CB-0201-4ADE-8CA0-B2436B32BBE9}" presName="sp" presStyleCnt="0"/>
      <dgm:spPr/>
    </dgm:pt>
    <dgm:pt modelId="{90D1CD7B-901B-4A66-945F-3BC43F87191B}" type="pres">
      <dgm:prSet presAssocID="{7842859C-BE91-483E-88B0-FFD41D30863B}" presName="linNode" presStyleCnt="0"/>
      <dgm:spPr/>
    </dgm:pt>
    <dgm:pt modelId="{66048B21-7144-4B8C-B845-BC1E91F47A19}" type="pres">
      <dgm:prSet presAssocID="{7842859C-BE91-483E-88B0-FFD41D30863B}" presName="parentText" presStyleLbl="solidFgAcc1" presStyleIdx="2" presStyleCnt="3">
        <dgm:presLayoutVars>
          <dgm:chMax val="1"/>
          <dgm:bulletEnabled/>
        </dgm:presLayoutVars>
      </dgm:prSet>
      <dgm:spPr/>
    </dgm:pt>
    <dgm:pt modelId="{6327DDFB-8747-4E48-A8C8-AC8484A4C079}" type="pres">
      <dgm:prSet presAssocID="{7842859C-BE91-483E-88B0-FFD41D30863B}" presName="descendantText" presStyleLbl="alignNode1" presStyleIdx="2" presStyleCnt="3">
        <dgm:presLayoutVars>
          <dgm:bulletEnabled/>
        </dgm:presLayoutVars>
      </dgm:prSet>
      <dgm:spPr/>
    </dgm:pt>
  </dgm:ptLst>
  <dgm:cxnLst>
    <dgm:cxn modelId="{BAD52E05-CCD8-4D01-A4C3-204F88BA92DB}" srcId="{CA8BC0E9-50CE-471C-9AC4-B96C7546D817}" destId="{647B2A59-7C99-41AA-B643-7B3E3F247B96}" srcOrd="1" destOrd="0" parTransId="{F4E6ACC1-E577-48BD-81EF-699BC897735A}" sibTransId="{757FF6CB-0201-4ADE-8CA0-B2436B32BBE9}"/>
    <dgm:cxn modelId="{02BFBB60-39F6-4BB3-BD61-1F42F6DE0B1E}" type="presOf" srcId="{7842859C-BE91-483E-88B0-FFD41D30863B}" destId="{66048B21-7144-4B8C-B845-BC1E91F47A19}" srcOrd="0" destOrd="0" presId="urn:microsoft.com/office/officeart/2016/7/layout/VerticalHollowActionList"/>
    <dgm:cxn modelId="{D432D043-AA0E-4CF7-A026-B9B20DCCCA10}" type="presOf" srcId="{777256CA-E7CE-47F3-AEF6-EF2EFEB9CF0F}" destId="{2E718A4D-FC54-446C-BDA8-2F21F458A27C}" srcOrd="0" destOrd="0" presId="urn:microsoft.com/office/officeart/2016/7/layout/VerticalHollowActionList"/>
    <dgm:cxn modelId="{B0D3BA4D-5B0A-4D28-8B6A-28159E21AA10}" type="presOf" srcId="{CA8BC0E9-50CE-471C-9AC4-B96C7546D817}" destId="{84DB0DE0-4A75-4D4A-A1F1-EE4CD942DF98}" srcOrd="0" destOrd="0" presId="urn:microsoft.com/office/officeart/2016/7/layout/VerticalHollowActionList"/>
    <dgm:cxn modelId="{9C0E1074-C46C-4AFC-8FC2-EEB29E7737B4}" type="presOf" srcId="{862F594F-70ED-426B-A34B-B2E4D5BD05D3}" destId="{6327DDFB-8747-4E48-A8C8-AC8484A4C079}" srcOrd="0" destOrd="0" presId="urn:microsoft.com/office/officeart/2016/7/layout/VerticalHollowActionList"/>
    <dgm:cxn modelId="{EFE23B7D-5B33-452D-81F1-30B885ED2491}" srcId="{CA8BC0E9-50CE-471C-9AC4-B96C7546D817}" destId="{7842859C-BE91-483E-88B0-FFD41D30863B}" srcOrd="2" destOrd="0" parTransId="{A5CB1F30-AE74-49A1-B8F0-70062BD58A6E}" sibTransId="{7B622046-E1A5-4FDB-9D54-4810A6FC71A1}"/>
    <dgm:cxn modelId="{DD4BF494-2574-418E-871B-ECB09D3016B3}" srcId="{CA8BC0E9-50CE-471C-9AC4-B96C7546D817}" destId="{777256CA-E7CE-47F3-AEF6-EF2EFEB9CF0F}" srcOrd="0" destOrd="0" parTransId="{2ED607A4-07E4-4534-A86A-0BCC91150A36}" sibTransId="{F664F541-2E39-4385-B335-9D1BA02DF261}"/>
    <dgm:cxn modelId="{AE34B09A-B0A9-4ACF-B505-1FABAF995B4E}" type="presOf" srcId="{647B2A59-7C99-41AA-B643-7B3E3F247B96}" destId="{4132549A-CAB1-47D2-9EEC-9334968086B8}" srcOrd="0" destOrd="0" presId="urn:microsoft.com/office/officeart/2016/7/layout/VerticalHollowActionList"/>
    <dgm:cxn modelId="{3D59C9A0-FF39-4BB4-B9E6-E7846220BC22}" srcId="{647B2A59-7C99-41AA-B643-7B3E3F247B96}" destId="{263FE1EE-B800-4BDA-9427-93FCB5CA8AB8}" srcOrd="0" destOrd="0" parTransId="{0C679AA3-C0CC-41E7-91F4-2E7BE4BB9248}" sibTransId="{D00BA41A-1836-40D6-BF99-FCBFB01DB5B3}"/>
    <dgm:cxn modelId="{8006DFAC-6528-46F5-ACAD-11FB3CFE7245}" type="presOf" srcId="{FD66CAEB-32BB-4710-A5D1-B4CFA27A19C9}" destId="{B03E67D9-575B-49A1-B38B-F764E29AE5FB}" srcOrd="0" destOrd="0" presId="urn:microsoft.com/office/officeart/2016/7/layout/VerticalHollowActionList"/>
    <dgm:cxn modelId="{DD804DDD-6E3F-4520-9C10-0507FAF563BE}" srcId="{777256CA-E7CE-47F3-AEF6-EF2EFEB9CF0F}" destId="{FD66CAEB-32BB-4710-A5D1-B4CFA27A19C9}" srcOrd="0" destOrd="0" parTransId="{536A3A2D-B84B-4CC7-9DAA-3BFC96CB7160}" sibTransId="{03E7B947-3FEB-4B0F-9AEF-CBE3485A9289}"/>
    <dgm:cxn modelId="{ECB791E4-32F6-4A0A-9436-0D0B070BA71D}" type="presOf" srcId="{263FE1EE-B800-4BDA-9427-93FCB5CA8AB8}" destId="{EA9934FA-69F6-4F26-AA3A-FAF73C4A2D5F}" srcOrd="0" destOrd="0" presId="urn:microsoft.com/office/officeart/2016/7/layout/VerticalHollowActionList"/>
    <dgm:cxn modelId="{75CFBCEC-C6D1-4534-9972-E1CF3137229E}" srcId="{7842859C-BE91-483E-88B0-FFD41D30863B}" destId="{862F594F-70ED-426B-A34B-B2E4D5BD05D3}" srcOrd="0" destOrd="0" parTransId="{4FF56EBC-3E42-46B5-9E8B-3ED337FB52C7}" sibTransId="{7272AABF-038E-4E4D-A15D-4342FC2B0410}"/>
    <dgm:cxn modelId="{26273F5C-DEAB-4360-B0C6-7C4C7B86E138}" type="presParOf" srcId="{84DB0DE0-4A75-4D4A-A1F1-EE4CD942DF98}" destId="{FD2DB120-8546-44D6-B6DE-D5E2EBFD4CF9}" srcOrd="0" destOrd="0" presId="urn:microsoft.com/office/officeart/2016/7/layout/VerticalHollowActionList"/>
    <dgm:cxn modelId="{5C2FDA9E-D0F3-4D25-89BF-8809EA3F5C5E}" type="presParOf" srcId="{FD2DB120-8546-44D6-B6DE-D5E2EBFD4CF9}" destId="{2E718A4D-FC54-446C-BDA8-2F21F458A27C}" srcOrd="0" destOrd="0" presId="urn:microsoft.com/office/officeart/2016/7/layout/VerticalHollowActionList"/>
    <dgm:cxn modelId="{2E80B987-26F7-4EAD-A638-51030C7B7667}" type="presParOf" srcId="{FD2DB120-8546-44D6-B6DE-D5E2EBFD4CF9}" destId="{B03E67D9-575B-49A1-B38B-F764E29AE5FB}" srcOrd="1" destOrd="0" presId="urn:microsoft.com/office/officeart/2016/7/layout/VerticalHollowActionList"/>
    <dgm:cxn modelId="{89DCAB33-F5C3-4B05-A0AC-B29DD17F1167}" type="presParOf" srcId="{84DB0DE0-4A75-4D4A-A1F1-EE4CD942DF98}" destId="{DE8ADF55-34F7-4ABA-8095-7B302A2D3AB9}" srcOrd="1" destOrd="0" presId="urn:microsoft.com/office/officeart/2016/7/layout/VerticalHollowActionList"/>
    <dgm:cxn modelId="{11E45BF1-3A41-46C7-8587-E9C3BB8A649A}" type="presParOf" srcId="{84DB0DE0-4A75-4D4A-A1F1-EE4CD942DF98}" destId="{68F0E1EC-E5E5-4606-8E2C-E813CC13AD19}" srcOrd="2" destOrd="0" presId="urn:microsoft.com/office/officeart/2016/7/layout/VerticalHollowActionList"/>
    <dgm:cxn modelId="{9D54D761-C312-4D1F-8DD6-E892928BF4AA}" type="presParOf" srcId="{68F0E1EC-E5E5-4606-8E2C-E813CC13AD19}" destId="{4132549A-CAB1-47D2-9EEC-9334968086B8}" srcOrd="0" destOrd="0" presId="urn:microsoft.com/office/officeart/2016/7/layout/VerticalHollowActionList"/>
    <dgm:cxn modelId="{27AEAC09-6776-4FCB-8257-7E2AA766915B}" type="presParOf" srcId="{68F0E1EC-E5E5-4606-8E2C-E813CC13AD19}" destId="{EA9934FA-69F6-4F26-AA3A-FAF73C4A2D5F}" srcOrd="1" destOrd="0" presId="urn:microsoft.com/office/officeart/2016/7/layout/VerticalHollowActionList"/>
    <dgm:cxn modelId="{7297EBD8-E814-4E97-86D2-46466873E52F}" type="presParOf" srcId="{84DB0DE0-4A75-4D4A-A1F1-EE4CD942DF98}" destId="{7367C37D-14B6-4118-B9F3-0E16FB56C4CD}" srcOrd="3" destOrd="0" presId="urn:microsoft.com/office/officeart/2016/7/layout/VerticalHollowActionList"/>
    <dgm:cxn modelId="{20A2210E-3FE0-4810-85A9-2117B743B253}" type="presParOf" srcId="{84DB0DE0-4A75-4D4A-A1F1-EE4CD942DF98}" destId="{90D1CD7B-901B-4A66-945F-3BC43F87191B}" srcOrd="4" destOrd="0" presId="urn:microsoft.com/office/officeart/2016/7/layout/VerticalHollowActionList"/>
    <dgm:cxn modelId="{2598DACE-87F6-4F12-BA3E-A29A44A44BF4}" type="presParOf" srcId="{90D1CD7B-901B-4A66-945F-3BC43F87191B}" destId="{66048B21-7144-4B8C-B845-BC1E91F47A19}" srcOrd="0" destOrd="0" presId="urn:microsoft.com/office/officeart/2016/7/layout/VerticalHollowActionList"/>
    <dgm:cxn modelId="{1AD1880F-9C93-418C-BE78-3993AECF9B79}" type="presParOf" srcId="{90D1CD7B-901B-4A66-945F-3BC43F87191B}" destId="{6327DDFB-8747-4E48-A8C8-AC8484A4C079}"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DAD93A-D9E8-4701-916B-D695F70020FE}" type="doc">
      <dgm:prSet loTypeId="urn:microsoft.com/office/officeart/2016/7/layout/BasicLinearProcessNumbered" loCatId="process" qsTypeId="urn:microsoft.com/office/officeart/2005/8/quickstyle/simple3" qsCatId="simple" csTypeId="urn:microsoft.com/office/officeart/2005/8/colors/accent6_1" csCatId="accent6"/>
      <dgm:spPr/>
      <dgm:t>
        <a:bodyPr/>
        <a:lstStyle/>
        <a:p>
          <a:endParaRPr lang="en-US"/>
        </a:p>
      </dgm:t>
    </dgm:pt>
    <dgm:pt modelId="{37993442-85FC-40EA-8C58-9B670687FF0A}">
      <dgm:prSet/>
      <dgm:spPr/>
      <dgm:t>
        <a:bodyPr/>
        <a:lstStyle/>
        <a:p>
          <a:r>
            <a:rPr lang="en-US"/>
            <a:t>Snake Draft</a:t>
          </a:r>
        </a:p>
      </dgm:t>
    </dgm:pt>
    <dgm:pt modelId="{0239EE2A-E195-4E05-802B-25B1A4ED4C4A}" type="parTrans" cxnId="{D6A35AA9-086E-434A-B871-1FC2774D5714}">
      <dgm:prSet/>
      <dgm:spPr/>
      <dgm:t>
        <a:bodyPr/>
        <a:lstStyle/>
        <a:p>
          <a:endParaRPr lang="en-US"/>
        </a:p>
      </dgm:t>
    </dgm:pt>
    <dgm:pt modelId="{316748FB-1F1A-4327-99A4-DCBFC38FD138}" type="sibTrans" cxnId="{D6A35AA9-086E-434A-B871-1FC2774D5714}">
      <dgm:prSet phldrT="1" phldr="0"/>
      <dgm:spPr/>
      <dgm:t>
        <a:bodyPr/>
        <a:lstStyle/>
        <a:p>
          <a:r>
            <a:rPr lang="en-US"/>
            <a:t>1</a:t>
          </a:r>
        </a:p>
      </dgm:t>
    </dgm:pt>
    <dgm:pt modelId="{7C670481-DBA6-42C9-BBA9-9115E75AA964}">
      <dgm:prSet/>
      <dgm:spPr/>
      <dgm:t>
        <a:bodyPr/>
        <a:lstStyle/>
        <a:p>
          <a:r>
            <a:rPr lang="en-US"/>
            <a:t>Do nothing</a:t>
          </a:r>
        </a:p>
      </dgm:t>
    </dgm:pt>
    <dgm:pt modelId="{12F3070B-C337-4FCA-9565-1333AE75F49B}" type="parTrans" cxnId="{1505BB9A-8BF3-42E3-92BB-A2091F73F6A7}">
      <dgm:prSet/>
      <dgm:spPr/>
      <dgm:t>
        <a:bodyPr/>
        <a:lstStyle/>
        <a:p>
          <a:endParaRPr lang="en-US"/>
        </a:p>
      </dgm:t>
    </dgm:pt>
    <dgm:pt modelId="{8D7D64BA-C6CD-4817-B16C-5C0617B64484}" type="sibTrans" cxnId="{1505BB9A-8BF3-42E3-92BB-A2091F73F6A7}">
      <dgm:prSet phldrT="2" phldr="0"/>
      <dgm:spPr/>
      <dgm:t>
        <a:bodyPr/>
        <a:lstStyle/>
        <a:p>
          <a:r>
            <a:rPr lang="en-US"/>
            <a:t>2</a:t>
          </a:r>
        </a:p>
      </dgm:t>
    </dgm:pt>
    <dgm:pt modelId="{00476135-EAA5-4317-A86F-E1C9D749C43E}">
      <dgm:prSet/>
      <dgm:spPr/>
      <dgm:t>
        <a:bodyPr/>
        <a:lstStyle/>
        <a:p>
          <a:r>
            <a:rPr lang="en-US"/>
            <a:t>Maintain first iteration of changes</a:t>
          </a:r>
        </a:p>
      </dgm:t>
    </dgm:pt>
    <dgm:pt modelId="{41A499AB-9E15-4B33-BE8E-142FAAAC3038}" type="parTrans" cxnId="{FDDD49C2-BE6A-4C6C-96ED-4B905D1C7CAC}">
      <dgm:prSet/>
      <dgm:spPr/>
      <dgm:t>
        <a:bodyPr/>
        <a:lstStyle/>
        <a:p>
          <a:endParaRPr lang="en-US"/>
        </a:p>
      </dgm:t>
    </dgm:pt>
    <dgm:pt modelId="{DFF6F700-5D14-4698-8CD3-61BF169730CF}" type="sibTrans" cxnId="{FDDD49C2-BE6A-4C6C-96ED-4B905D1C7CAC}">
      <dgm:prSet phldrT="3" phldr="0"/>
      <dgm:spPr/>
      <dgm:t>
        <a:bodyPr/>
        <a:lstStyle/>
        <a:p>
          <a:r>
            <a:rPr lang="en-US"/>
            <a:t>3</a:t>
          </a:r>
        </a:p>
      </dgm:t>
    </dgm:pt>
    <dgm:pt modelId="{2852AEC7-E984-4596-999B-D54B77ECDA1C}" type="pres">
      <dgm:prSet presAssocID="{56DAD93A-D9E8-4701-916B-D695F70020FE}" presName="Name0" presStyleCnt="0">
        <dgm:presLayoutVars>
          <dgm:animLvl val="lvl"/>
          <dgm:resizeHandles val="exact"/>
        </dgm:presLayoutVars>
      </dgm:prSet>
      <dgm:spPr/>
    </dgm:pt>
    <dgm:pt modelId="{FA8FCD71-D328-4569-B0AE-BE20AF36BF5F}" type="pres">
      <dgm:prSet presAssocID="{37993442-85FC-40EA-8C58-9B670687FF0A}" presName="compositeNode" presStyleCnt="0">
        <dgm:presLayoutVars>
          <dgm:bulletEnabled val="1"/>
        </dgm:presLayoutVars>
      </dgm:prSet>
      <dgm:spPr/>
    </dgm:pt>
    <dgm:pt modelId="{D761F6C5-A06A-4F1D-AAB8-56543F7ACA23}" type="pres">
      <dgm:prSet presAssocID="{37993442-85FC-40EA-8C58-9B670687FF0A}" presName="bgRect" presStyleLbl="bgAccFollowNode1" presStyleIdx="0" presStyleCnt="3"/>
      <dgm:spPr/>
    </dgm:pt>
    <dgm:pt modelId="{542C8118-B032-4BD3-8844-0820CF8D2F76}" type="pres">
      <dgm:prSet presAssocID="{316748FB-1F1A-4327-99A4-DCBFC38FD138}" presName="sibTransNodeCircle" presStyleLbl="alignNode1" presStyleIdx="0" presStyleCnt="6">
        <dgm:presLayoutVars>
          <dgm:chMax val="0"/>
          <dgm:bulletEnabled/>
        </dgm:presLayoutVars>
      </dgm:prSet>
      <dgm:spPr/>
    </dgm:pt>
    <dgm:pt modelId="{208B279E-4165-47C5-9761-8245C2BBCE01}" type="pres">
      <dgm:prSet presAssocID="{37993442-85FC-40EA-8C58-9B670687FF0A}" presName="bottomLine" presStyleLbl="alignNode1" presStyleIdx="1" presStyleCnt="6">
        <dgm:presLayoutVars/>
      </dgm:prSet>
      <dgm:spPr/>
    </dgm:pt>
    <dgm:pt modelId="{1167E27B-E131-4983-AC9F-3105F51896A5}" type="pres">
      <dgm:prSet presAssocID="{37993442-85FC-40EA-8C58-9B670687FF0A}" presName="nodeText" presStyleLbl="bgAccFollowNode1" presStyleIdx="0" presStyleCnt="3">
        <dgm:presLayoutVars>
          <dgm:bulletEnabled val="1"/>
        </dgm:presLayoutVars>
      </dgm:prSet>
      <dgm:spPr/>
    </dgm:pt>
    <dgm:pt modelId="{907BF9DB-BFE3-4E7E-B19C-1B6F5A68C5A7}" type="pres">
      <dgm:prSet presAssocID="{316748FB-1F1A-4327-99A4-DCBFC38FD138}" presName="sibTrans" presStyleCnt="0"/>
      <dgm:spPr/>
    </dgm:pt>
    <dgm:pt modelId="{3BA63C5E-B08B-4AED-BBC6-598EE20008AF}" type="pres">
      <dgm:prSet presAssocID="{7C670481-DBA6-42C9-BBA9-9115E75AA964}" presName="compositeNode" presStyleCnt="0">
        <dgm:presLayoutVars>
          <dgm:bulletEnabled val="1"/>
        </dgm:presLayoutVars>
      </dgm:prSet>
      <dgm:spPr/>
    </dgm:pt>
    <dgm:pt modelId="{A88E6AEB-9CBB-45ED-8E13-0E9EB1814E7A}" type="pres">
      <dgm:prSet presAssocID="{7C670481-DBA6-42C9-BBA9-9115E75AA964}" presName="bgRect" presStyleLbl="bgAccFollowNode1" presStyleIdx="1" presStyleCnt="3"/>
      <dgm:spPr/>
    </dgm:pt>
    <dgm:pt modelId="{AAD09980-F99A-45D1-871B-72DD58D27B92}" type="pres">
      <dgm:prSet presAssocID="{8D7D64BA-C6CD-4817-B16C-5C0617B64484}" presName="sibTransNodeCircle" presStyleLbl="alignNode1" presStyleIdx="2" presStyleCnt="6">
        <dgm:presLayoutVars>
          <dgm:chMax val="0"/>
          <dgm:bulletEnabled/>
        </dgm:presLayoutVars>
      </dgm:prSet>
      <dgm:spPr/>
    </dgm:pt>
    <dgm:pt modelId="{B89433A2-33B9-43A3-A620-2705F5801249}" type="pres">
      <dgm:prSet presAssocID="{7C670481-DBA6-42C9-BBA9-9115E75AA964}" presName="bottomLine" presStyleLbl="alignNode1" presStyleIdx="3" presStyleCnt="6">
        <dgm:presLayoutVars/>
      </dgm:prSet>
      <dgm:spPr/>
    </dgm:pt>
    <dgm:pt modelId="{37ED3A07-12CE-43E4-BECC-701F83EDFEFD}" type="pres">
      <dgm:prSet presAssocID="{7C670481-DBA6-42C9-BBA9-9115E75AA964}" presName="nodeText" presStyleLbl="bgAccFollowNode1" presStyleIdx="1" presStyleCnt="3">
        <dgm:presLayoutVars>
          <dgm:bulletEnabled val="1"/>
        </dgm:presLayoutVars>
      </dgm:prSet>
      <dgm:spPr/>
    </dgm:pt>
    <dgm:pt modelId="{B4734F39-EA89-4FE8-A88C-76758CD609DB}" type="pres">
      <dgm:prSet presAssocID="{8D7D64BA-C6CD-4817-B16C-5C0617B64484}" presName="sibTrans" presStyleCnt="0"/>
      <dgm:spPr/>
    </dgm:pt>
    <dgm:pt modelId="{A235483D-60EA-4479-88ED-DDF2E4783BF0}" type="pres">
      <dgm:prSet presAssocID="{00476135-EAA5-4317-A86F-E1C9D749C43E}" presName="compositeNode" presStyleCnt="0">
        <dgm:presLayoutVars>
          <dgm:bulletEnabled val="1"/>
        </dgm:presLayoutVars>
      </dgm:prSet>
      <dgm:spPr/>
    </dgm:pt>
    <dgm:pt modelId="{647FE11E-6104-4847-BEE6-16C9D940A720}" type="pres">
      <dgm:prSet presAssocID="{00476135-EAA5-4317-A86F-E1C9D749C43E}" presName="bgRect" presStyleLbl="bgAccFollowNode1" presStyleIdx="2" presStyleCnt="3"/>
      <dgm:spPr/>
    </dgm:pt>
    <dgm:pt modelId="{CBC640E9-6AD2-4AB9-A689-B879CEEC8BAB}" type="pres">
      <dgm:prSet presAssocID="{DFF6F700-5D14-4698-8CD3-61BF169730CF}" presName="sibTransNodeCircle" presStyleLbl="alignNode1" presStyleIdx="4" presStyleCnt="6">
        <dgm:presLayoutVars>
          <dgm:chMax val="0"/>
          <dgm:bulletEnabled/>
        </dgm:presLayoutVars>
      </dgm:prSet>
      <dgm:spPr/>
    </dgm:pt>
    <dgm:pt modelId="{01E00F65-B6B9-4B4A-B59A-7CF391A4B670}" type="pres">
      <dgm:prSet presAssocID="{00476135-EAA5-4317-A86F-E1C9D749C43E}" presName="bottomLine" presStyleLbl="alignNode1" presStyleIdx="5" presStyleCnt="6">
        <dgm:presLayoutVars/>
      </dgm:prSet>
      <dgm:spPr/>
    </dgm:pt>
    <dgm:pt modelId="{D2F13BBF-F43C-4B1C-B926-28F42752ABBA}" type="pres">
      <dgm:prSet presAssocID="{00476135-EAA5-4317-A86F-E1C9D749C43E}" presName="nodeText" presStyleLbl="bgAccFollowNode1" presStyleIdx="2" presStyleCnt="3">
        <dgm:presLayoutVars>
          <dgm:bulletEnabled val="1"/>
        </dgm:presLayoutVars>
      </dgm:prSet>
      <dgm:spPr/>
    </dgm:pt>
  </dgm:ptLst>
  <dgm:cxnLst>
    <dgm:cxn modelId="{988FE808-A31C-4ABC-8387-BB4F449972F2}" type="presOf" srcId="{56DAD93A-D9E8-4701-916B-D695F70020FE}" destId="{2852AEC7-E984-4596-999B-D54B77ECDA1C}" srcOrd="0" destOrd="0" presId="urn:microsoft.com/office/officeart/2016/7/layout/BasicLinearProcessNumbered"/>
    <dgm:cxn modelId="{DFB01116-FF6E-41BA-93C2-6242A0AA96E9}" type="presOf" srcId="{316748FB-1F1A-4327-99A4-DCBFC38FD138}" destId="{542C8118-B032-4BD3-8844-0820CF8D2F76}" srcOrd="0" destOrd="0" presId="urn:microsoft.com/office/officeart/2016/7/layout/BasicLinearProcessNumbered"/>
    <dgm:cxn modelId="{8AE5793C-554E-4898-AF7A-4153B58F42F8}" type="presOf" srcId="{7C670481-DBA6-42C9-BBA9-9115E75AA964}" destId="{A88E6AEB-9CBB-45ED-8E13-0E9EB1814E7A}" srcOrd="0" destOrd="0" presId="urn:microsoft.com/office/officeart/2016/7/layout/BasicLinearProcessNumbered"/>
    <dgm:cxn modelId="{4B13E441-2017-4DB9-9A21-4351BEA8288A}" type="presOf" srcId="{DFF6F700-5D14-4698-8CD3-61BF169730CF}" destId="{CBC640E9-6AD2-4AB9-A689-B879CEEC8BAB}" srcOrd="0" destOrd="0" presId="urn:microsoft.com/office/officeart/2016/7/layout/BasicLinearProcessNumbered"/>
    <dgm:cxn modelId="{8E954747-F27C-4615-9BD5-6D68E71C7EF6}" type="presOf" srcId="{00476135-EAA5-4317-A86F-E1C9D749C43E}" destId="{647FE11E-6104-4847-BEE6-16C9D940A720}" srcOrd="0" destOrd="0" presId="urn:microsoft.com/office/officeart/2016/7/layout/BasicLinearProcessNumbered"/>
    <dgm:cxn modelId="{AF6DDB49-97A2-436D-999D-8B6B54A1289F}" type="presOf" srcId="{7C670481-DBA6-42C9-BBA9-9115E75AA964}" destId="{37ED3A07-12CE-43E4-BECC-701F83EDFEFD}" srcOrd="1" destOrd="0" presId="urn:microsoft.com/office/officeart/2016/7/layout/BasicLinearProcessNumbered"/>
    <dgm:cxn modelId="{46488B7C-82C2-4703-8F61-B9D96C90F635}" type="presOf" srcId="{8D7D64BA-C6CD-4817-B16C-5C0617B64484}" destId="{AAD09980-F99A-45D1-871B-72DD58D27B92}" srcOrd="0" destOrd="0" presId="urn:microsoft.com/office/officeart/2016/7/layout/BasicLinearProcessNumbered"/>
    <dgm:cxn modelId="{AE675F94-CFAC-43E5-9299-971A45C557AD}" type="presOf" srcId="{37993442-85FC-40EA-8C58-9B670687FF0A}" destId="{1167E27B-E131-4983-AC9F-3105F51896A5}" srcOrd="1" destOrd="0" presId="urn:microsoft.com/office/officeart/2016/7/layout/BasicLinearProcessNumbered"/>
    <dgm:cxn modelId="{9E70E198-60A2-4565-B1BF-A574B1CE7311}" type="presOf" srcId="{00476135-EAA5-4317-A86F-E1C9D749C43E}" destId="{D2F13BBF-F43C-4B1C-B926-28F42752ABBA}" srcOrd="1" destOrd="0" presId="urn:microsoft.com/office/officeart/2016/7/layout/BasicLinearProcessNumbered"/>
    <dgm:cxn modelId="{1505BB9A-8BF3-42E3-92BB-A2091F73F6A7}" srcId="{56DAD93A-D9E8-4701-916B-D695F70020FE}" destId="{7C670481-DBA6-42C9-BBA9-9115E75AA964}" srcOrd="1" destOrd="0" parTransId="{12F3070B-C337-4FCA-9565-1333AE75F49B}" sibTransId="{8D7D64BA-C6CD-4817-B16C-5C0617B64484}"/>
    <dgm:cxn modelId="{B7F2E79F-E4F9-4CBA-8F99-E763B243D3BF}" type="presOf" srcId="{37993442-85FC-40EA-8C58-9B670687FF0A}" destId="{D761F6C5-A06A-4F1D-AAB8-56543F7ACA23}" srcOrd="0" destOrd="0" presId="urn:microsoft.com/office/officeart/2016/7/layout/BasicLinearProcessNumbered"/>
    <dgm:cxn modelId="{D6A35AA9-086E-434A-B871-1FC2774D5714}" srcId="{56DAD93A-D9E8-4701-916B-D695F70020FE}" destId="{37993442-85FC-40EA-8C58-9B670687FF0A}" srcOrd="0" destOrd="0" parTransId="{0239EE2A-E195-4E05-802B-25B1A4ED4C4A}" sibTransId="{316748FB-1F1A-4327-99A4-DCBFC38FD138}"/>
    <dgm:cxn modelId="{FDDD49C2-BE6A-4C6C-96ED-4B905D1C7CAC}" srcId="{56DAD93A-D9E8-4701-916B-D695F70020FE}" destId="{00476135-EAA5-4317-A86F-E1C9D749C43E}" srcOrd="2" destOrd="0" parTransId="{41A499AB-9E15-4B33-BE8E-142FAAAC3038}" sibTransId="{DFF6F700-5D14-4698-8CD3-61BF169730CF}"/>
    <dgm:cxn modelId="{9CFD68E1-DBC1-45F7-B570-AE2C3AD99AA6}" type="presParOf" srcId="{2852AEC7-E984-4596-999B-D54B77ECDA1C}" destId="{FA8FCD71-D328-4569-B0AE-BE20AF36BF5F}" srcOrd="0" destOrd="0" presId="urn:microsoft.com/office/officeart/2016/7/layout/BasicLinearProcessNumbered"/>
    <dgm:cxn modelId="{FC4D9030-1794-44DA-A303-EEE81EB7B5CF}" type="presParOf" srcId="{FA8FCD71-D328-4569-B0AE-BE20AF36BF5F}" destId="{D761F6C5-A06A-4F1D-AAB8-56543F7ACA23}" srcOrd="0" destOrd="0" presId="urn:microsoft.com/office/officeart/2016/7/layout/BasicLinearProcessNumbered"/>
    <dgm:cxn modelId="{DE40CE8B-A397-4CCC-9DB1-29A86A29973F}" type="presParOf" srcId="{FA8FCD71-D328-4569-B0AE-BE20AF36BF5F}" destId="{542C8118-B032-4BD3-8844-0820CF8D2F76}" srcOrd="1" destOrd="0" presId="urn:microsoft.com/office/officeart/2016/7/layout/BasicLinearProcessNumbered"/>
    <dgm:cxn modelId="{5D38408F-0002-4E74-BF80-F0F85B8CCC08}" type="presParOf" srcId="{FA8FCD71-D328-4569-B0AE-BE20AF36BF5F}" destId="{208B279E-4165-47C5-9761-8245C2BBCE01}" srcOrd="2" destOrd="0" presId="urn:microsoft.com/office/officeart/2016/7/layout/BasicLinearProcessNumbered"/>
    <dgm:cxn modelId="{00E3B654-2281-40FD-A4BB-6268E36FAA59}" type="presParOf" srcId="{FA8FCD71-D328-4569-B0AE-BE20AF36BF5F}" destId="{1167E27B-E131-4983-AC9F-3105F51896A5}" srcOrd="3" destOrd="0" presId="urn:microsoft.com/office/officeart/2016/7/layout/BasicLinearProcessNumbered"/>
    <dgm:cxn modelId="{AFE235A8-BAD8-4AC8-86C2-7C6836169C85}" type="presParOf" srcId="{2852AEC7-E984-4596-999B-D54B77ECDA1C}" destId="{907BF9DB-BFE3-4E7E-B19C-1B6F5A68C5A7}" srcOrd="1" destOrd="0" presId="urn:microsoft.com/office/officeart/2016/7/layout/BasicLinearProcessNumbered"/>
    <dgm:cxn modelId="{CC89BE3F-686D-4B56-839B-D160D58D898B}" type="presParOf" srcId="{2852AEC7-E984-4596-999B-D54B77ECDA1C}" destId="{3BA63C5E-B08B-4AED-BBC6-598EE20008AF}" srcOrd="2" destOrd="0" presId="urn:microsoft.com/office/officeart/2016/7/layout/BasicLinearProcessNumbered"/>
    <dgm:cxn modelId="{ED5E2E8E-6D2B-4F6F-84DA-7D0A04908B35}" type="presParOf" srcId="{3BA63C5E-B08B-4AED-BBC6-598EE20008AF}" destId="{A88E6AEB-9CBB-45ED-8E13-0E9EB1814E7A}" srcOrd="0" destOrd="0" presId="urn:microsoft.com/office/officeart/2016/7/layout/BasicLinearProcessNumbered"/>
    <dgm:cxn modelId="{4A314DA0-85E0-48E6-9F6B-934AF9E14072}" type="presParOf" srcId="{3BA63C5E-B08B-4AED-BBC6-598EE20008AF}" destId="{AAD09980-F99A-45D1-871B-72DD58D27B92}" srcOrd="1" destOrd="0" presId="urn:microsoft.com/office/officeart/2016/7/layout/BasicLinearProcessNumbered"/>
    <dgm:cxn modelId="{1A47BC7D-A285-46D6-AB9F-D2B493B9362E}" type="presParOf" srcId="{3BA63C5E-B08B-4AED-BBC6-598EE20008AF}" destId="{B89433A2-33B9-43A3-A620-2705F5801249}" srcOrd="2" destOrd="0" presId="urn:microsoft.com/office/officeart/2016/7/layout/BasicLinearProcessNumbered"/>
    <dgm:cxn modelId="{4A1931DC-181F-4C0C-B1A4-A93A7FF827E9}" type="presParOf" srcId="{3BA63C5E-B08B-4AED-BBC6-598EE20008AF}" destId="{37ED3A07-12CE-43E4-BECC-701F83EDFEFD}" srcOrd="3" destOrd="0" presId="urn:microsoft.com/office/officeart/2016/7/layout/BasicLinearProcessNumbered"/>
    <dgm:cxn modelId="{071E517F-F409-42D4-AAFD-905E50951B9C}" type="presParOf" srcId="{2852AEC7-E984-4596-999B-D54B77ECDA1C}" destId="{B4734F39-EA89-4FE8-A88C-76758CD609DB}" srcOrd="3" destOrd="0" presId="urn:microsoft.com/office/officeart/2016/7/layout/BasicLinearProcessNumbered"/>
    <dgm:cxn modelId="{A2721D88-7310-4615-9256-38AA8FB27539}" type="presParOf" srcId="{2852AEC7-E984-4596-999B-D54B77ECDA1C}" destId="{A235483D-60EA-4479-88ED-DDF2E4783BF0}" srcOrd="4" destOrd="0" presId="urn:microsoft.com/office/officeart/2016/7/layout/BasicLinearProcessNumbered"/>
    <dgm:cxn modelId="{DEEEC24E-FE0C-4422-AA18-61A0D99FCF7C}" type="presParOf" srcId="{A235483D-60EA-4479-88ED-DDF2E4783BF0}" destId="{647FE11E-6104-4847-BEE6-16C9D940A720}" srcOrd="0" destOrd="0" presId="urn:microsoft.com/office/officeart/2016/7/layout/BasicLinearProcessNumbered"/>
    <dgm:cxn modelId="{046FC823-46D1-4031-8F49-CF68D54B9018}" type="presParOf" srcId="{A235483D-60EA-4479-88ED-DDF2E4783BF0}" destId="{CBC640E9-6AD2-4AB9-A689-B879CEEC8BAB}" srcOrd="1" destOrd="0" presId="urn:microsoft.com/office/officeart/2016/7/layout/BasicLinearProcessNumbered"/>
    <dgm:cxn modelId="{101C7240-12E4-4B12-9552-0B6211ABCC48}" type="presParOf" srcId="{A235483D-60EA-4479-88ED-DDF2E4783BF0}" destId="{01E00F65-B6B9-4B4A-B59A-7CF391A4B670}" srcOrd="2" destOrd="0" presId="urn:microsoft.com/office/officeart/2016/7/layout/BasicLinearProcessNumbered"/>
    <dgm:cxn modelId="{F56A06ED-F50A-4B7F-AE86-7DAD4D884A54}" type="presParOf" srcId="{A235483D-60EA-4479-88ED-DDF2E4783BF0}" destId="{D2F13BBF-F43C-4B1C-B926-28F42752ABBA}"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E548B3-4B44-4CB2-819B-F83F0B74049B}" type="doc">
      <dgm:prSet loTypeId="urn:microsoft.com/office/officeart/2016/7/layout/ChevronBlockProcess" loCatId="process" qsTypeId="urn:microsoft.com/office/officeart/2005/8/quickstyle/simple4" qsCatId="simple" csTypeId="urn:microsoft.com/office/officeart/2005/8/colors/accent6_2" csCatId="accent6"/>
      <dgm:spPr/>
      <dgm:t>
        <a:bodyPr/>
        <a:lstStyle/>
        <a:p>
          <a:endParaRPr lang="en-US"/>
        </a:p>
      </dgm:t>
    </dgm:pt>
    <dgm:pt modelId="{BF7195F7-39B6-4E5D-B19F-56F910B1367E}">
      <dgm:prSet/>
      <dgm:spPr/>
      <dgm:t>
        <a:bodyPr/>
        <a:lstStyle/>
        <a:p>
          <a:r>
            <a:rPr lang="en-US"/>
            <a:t>Maintain</a:t>
          </a:r>
        </a:p>
      </dgm:t>
    </dgm:pt>
    <dgm:pt modelId="{D2E2F3CB-DDA1-4E89-BCB7-ADCD5D134B63}" type="parTrans" cxnId="{F2228BFD-9F64-46B8-A93B-9254FD691C32}">
      <dgm:prSet/>
      <dgm:spPr/>
      <dgm:t>
        <a:bodyPr/>
        <a:lstStyle/>
        <a:p>
          <a:endParaRPr lang="en-US"/>
        </a:p>
      </dgm:t>
    </dgm:pt>
    <dgm:pt modelId="{6DBDB13C-134F-4966-A652-2E091F43DCF9}" type="sibTrans" cxnId="{F2228BFD-9F64-46B8-A93B-9254FD691C32}">
      <dgm:prSet/>
      <dgm:spPr/>
      <dgm:t>
        <a:bodyPr/>
        <a:lstStyle/>
        <a:p>
          <a:endParaRPr lang="en-US"/>
        </a:p>
      </dgm:t>
    </dgm:pt>
    <dgm:pt modelId="{D293369C-71FB-42DD-A03E-19F63F625674}">
      <dgm:prSet/>
      <dgm:spPr/>
      <dgm:t>
        <a:bodyPr/>
        <a:lstStyle/>
        <a:p>
          <a:r>
            <a:rPr lang="en-US"/>
            <a:t>Maintain current proposal lottery odds for 2018-2019 season along with current playoff structure</a:t>
          </a:r>
        </a:p>
      </dgm:t>
    </dgm:pt>
    <dgm:pt modelId="{22743CE2-B47B-4ED4-81B4-2CB08B7EFD74}" type="parTrans" cxnId="{F60106EF-E5AB-4BFF-A52F-756AA8DD7860}">
      <dgm:prSet/>
      <dgm:spPr/>
      <dgm:t>
        <a:bodyPr/>
        <a:lstStyle/>
        <a:p>
          <a:endParaRPr lang="en-US"/>
        </a:p>
      </dgm:t>
    </dgm:pt>
    <dgm:pt modelId="{457370FF-8955-4592-8CE6-38028B6943E3}" type="sibTrans" cxnId="{F60106EF-E5AB-4BFF-A52F-756AA8DD7860}">
      <dgm:prSet/>
      <dgm:spPr/>
      <dgm:t>
        <a:bodyPr/>
        <a:lstStyle/>
        <a:p>
          <a:endParaRPr lang="en-US"/>
        </a:p>
      </dgm:t>
    </dgm:pt>
    <dgm:pt modelId="{53EFCC77-F7FD-4416-9EE2-F6129FCB7488}">
      <dgm:prSet/>
      <dgm:spPr/>
      <dgm:t>
        <a:bodyPr/>
        <a:lstStyle/>
        <a:p>
          <a:r>
            <a:rPr lang="en-US"/>
            <a:t>Inform</a:t>
          </a:r>
        </a:p>
      </dgm:t>
    </dgm:pt>
    <dgm:pt modelId="{C96AC9E5-437A-4316-8CD5-C065A315148F}" type="parTrans" cxnId="{DC1203DA-E397-44F4-BEB6-242B1B0063AF}">
      <dgm:prSet/>
      <dgm:spPr/>
      <dgm:t>
        <a:bodyPr/>
        <a:lstStyle/>
        <a:p>
          <a:endParaRPr lang="en-US"/>
        </a:p>
      </dgm:t>
    </dgm:pt>
    <dgm:pt modelId="{6FCB6F2F-69E2-4388-A33A-98108E051975}" type="sibTrans" cxnId="{DC1203DA-E397-44F4-BEB6-242B1B0063AF}">
      <dgm:prSet/>
      <dgm:spPr/>
      <dgm:t>
        <a:bodyPr/>
        <a:lstStyle/>
        <a:p>
          <a:endParaRPr lang="en-US"/>
        </a:p>
      </dgm:t>
    </dgm:pt>
    <dgm:pt modelId="{04C96B58-610A-47B0-991F-80200B203A3D}">
      <dgm:prSet/>
      <dgm:spPr/>
      <dgm:t>
        <a:bodyPr/>
        <a:lstStyle/>
        <a:p>
          <a:r>
            <a:rPr lang="en-US"/>
            <a:t>Inform teams of new proposed lottery odds for 2019-2020 season and foreseeable future along with new playoff structure. The new playoff structure is the same except for a five-game series in the first round instead of seven.</a:t>
          </a:r>
        </a:p>
      </dgm:t>
    </dgm:pt>
    <dgm:pt modelId="{859E8884-2E70-43D2-BAC9-706938DCD6BE}" type="parTrans" cxnId="{85CD0C10-80EB-4094-963D-0285BE92961C}">
      <dgm:prSet/>
      <dgm:spPr/>
      <dgm:t>
        <a:bodyPr/>
        <a:lstStyle/>
        <a:p>
          <a:endParaRPr lang="en-US"/>
        </a:p>
      </dgm:t>
    </dgm:pt>
    <dgm:pt modelId="{C8A94747-FACC-4B23-B0A9-308387961F90}" type="sibTrans" cxnId="{85CD0C10-80EB-4094-963D-0285BE92961C}">
      <dgm:prSet/>
      <dgm:spPr/>
      <dgm:t>
        <a:bodyPr/>
        <a:lstStyle/>
        <a:p>
          <a:endParaRPr lang="en-US"/>
        </a:p>
      </dgm:t>
    </dgm:pt>
    <dgm:pt modelId="{98906A55-C0EC-4377-A740-43C099D5C960}">
      <dgm:prSet/>
      <dgm:spPr/>
      <dgm:t>
        <a:bodyPr/>
        <a:lstStyle/>
        <a:p>
          <a:r>
            <a:rPr lang="en-US"/>
            <a:t>Enact</a:t>
          </a:r>
        </a:p>
      </dgm:t>
    </dgm:pt>
    <dgm:pt modelId="{59D23433-F354-4AB4-9886-12AD6B4825C6}" type="parTrans" cxnId="{4A2C0464-A2B0-47F4-B922-EA569E99FD2F}">
      <dgm:prSet/>
      <dgm:spPr/>
      <dgm:t>
        <a:bodyPr/>
        <a:lstStyle/>
        <a:p>
          <a:endParaRPr lang="en-US"/>
        </a:p>
      </dgm:t>
    </dgm:pt>
    <dgm:pt modelId="{46B798EB-934F-4A78-A962-829291E13901}" type="sibTrans" cxnId="{4A2C0464-A2B0-47F4-B922-EA569E99FD2F}">
      <dgm:prSet/>
      <dgm:spPr/>
      <dgm:t>
        <a:bodyPr/>
        <a:lstStyle/>
        <a:p>
          <a:endParaRPr lang="en-US"/>
        </a:p>
      </dgm:t>
    </dgm:pt>
    <dgm:pt modelId="{E3D212AE-2C87-4FFE-B379-2069A158620E}">
      <dgm:prSet/>
      <dgm:spPr/>
      <dgm:t>
        <a:bodyPr/>
        <a:lstStyle/>
        <a:p>
          <a:r>
            <a:rPr lang="en-US"/>
            <a:t>Enact new lottery odds and playoff structure for the 2019-2020 season and beyond.</a:t>
          </a:r>
        </a:p>
      </dgm:t>
    </dgm:pt>
    <dgm:pt modelId="{2E884C5F-A0E5-4B2B-BB74-72B028470371}" type="parTrans" cxnId="{ECD0CBD6-218E-4E3B-BF09-6BDE1E8C2A15}">
      <dgm:prSet/>
      <dgm:spPr/>
      <dgm:t>
        <a:bodyPr/>
        <a:lstStyle/>
        <a:p>
          <a:endParaRPr lang="en-US"/>
        </a:p>
      </dgm:t>
    </dgm:pt>
    <dgm:pt modelId="{DE36EACD-914D-4629-AF50-CC8712F89C01}" type="sibTrans" cxnId="{ECD0CBD6-218E-4E3B-BF09-6BDE1E8C2A15}">
      <dgm:prSet/>
      <dgm:spPr/>
      <dgm:t>
        <a:bodyPr/>
        <a:lstStyle/>
        <a:p>
          <a:endParaRPr lang="en-US"/>
        </a:p>
      </dgm:t>
    </dgm:pt>
    <dgm:pt modelId="{CA86CA2E-B0AA-498F-9E6E-562E4D5B7CEC}" type="pres">
      <dgm:prSet presAssocID="{51E548B3-4B44-4CB2-819B-F83F0B74049B}" presName="Name0" presStyleCnt="0">
        <dgm:presLayoutVars>
          <dgm:dir/>
          <dgm:animLvl val="lvl"/>
          <dgm:resizeHandles val="exact"/>
        </dgm:presLayoutVars>
      </dgm:prSet>
      <dgm:spPr/>
    </dgm:pt>
    <dgm:pt modelId="{D64455E8-769C-4A53-B7F8-7EC083BF7E13}" type="pres">
      <dgm:prSet presAssocID="{BF7195F7-39B6-4E5D-B19F-56F910B1367E}" presName="composite" presStyleCnt="0"/>
      <dgm:spPr/>
    </dgm:pt>
    <dgm:pt modelId="{8B884715-781E-481D-9308-8313D7F6532B}" type="pres">
      <dgm:prSet presAssocID="{BF7195F7-39B6-4E5D-B19F-56F910B1367E}" presName="parTx" presStyleLbl="alignNode1" presStyleIdx="0" presStyleCnt="3">
        <dgm:presLayoutVars>
          <dgm:chMax val="0"/>
          <dgm:chPref val="0"/>
        </dgm:presLayoutVars>
      </dgm:prSet>
      <dgm:spPr/>
    </dgm:pt>
    <dgm:pt modelId="{BFCB4CC8-34DE-40EF-8783-0743723755AB}" type="pres">
      <dgm:prSet presAssocID="{BF7195F7-39B6-4E5D-B19F-56F910B1367E}" presName="desTx" presStyleLbl="alignAccFollowNode1" presStyleIdx="0" presStyleCnt="3">
        <dgm:presLayoutVars/>
      </dgm:prSet>
      <dgm:spPr/>
    </dgm:pt>
    <dgm:pt modelId="{49933A6A-776F-42AC-810B-FFD7351598D4}" type="pres">
      <dgm:prSet presAssocID="{6DBDB13C-134F-4966-A652-2E091F43DCF9}" presName="space" presStyleCnt="0"/>
      <dgm:spPr/>
    </dgm:pt>
    <dgm:pt modelId="{366DA1E8-2AB4-4C94-B5E3-130F4C25ED94}" type="pres">
      <dgm:prSet presAssocID="{53EFCC77-F7FD-4416-9EE2-F6129FCB7488}" presName="composite" presStyleCnt="0"/>
      <dgm:spPr/>
    </dgm:pt>
    <dgm:pt modelId="{FF955F30-01E6-44E4-AE7A-6F36D49B6E19}" type="pres">
      <dgm:prSet presAssocID="{53EFCC77-F7FD-4416-9EE2-F6129FCB7488}" presName="parTx" presStyleLbl="alignNode1" presStyleIdx="1" presStyleCnt="3">
        <dgm:presLayoutVars>
          <dgm:chMax val="0"/>
          <dgm:chPref val="0"/>
        </dgm:presLayoutVars>
      </dgm:prSet>
      <dgm:spPr/>
    </dgm:pt>
    <dgm:pt modelId="{53526C93-C317-4AA8-AADD-0B8854A2EF0A}" type="pres">
      <dgm:prSet presAssocID="{53EFCC77-F7FD-4416-9EE2-F6129FCB7488}" presName="desTx" presStyleLbl="alignAccFollowNode1" presStyleIdx="1" presStyleCnt="3">
        <dgm:presLayoutVars/>
      </dgm:prSet>
      <dgm:spPr/>
    </dgm:pt>
    <dgm:pt modelId="{6EBF3BF1-5818-4527-9B9D-004CE645D0AB}" type="pres">
      <dgm:prSet presAssocID="{6FCB6F2F-69E2-4388-A33A-98108E051975}" presName="space" presStyleCnt="0"/>
      <dgm:spPr/>
    </dgm:pt>
    <dgm:pt modelId="{ED77D238-8015-4959-AA04-77D0A5584670}" type="pres">
      <dgm:prSet presAssocID="{98906A55-C0EC-4377-A740-43C099D5C960}" presName="composite" presStyleCnt="0"/>
      <dgm:spPr/>
    </dgm:pt>
    <dgm:pt modelId="{54F5FC08-95DB-4EFD-A951-F3B86B7EB780}" type="pres">
      <dgm:prSet presAssocID="{98906A55-C0EC-4377-A740-43C099D5C960}" presName="parTx" presStyleLbl="alignNode1" presStyleIdx="2" presStyleCnt="3">
        <dgm:presLayoutVars>
          <dgm:chMax val="0"/>
          <dgm:chPref val="0"/>
        </dgm:presLayoutVars>
      </dgm:prSet>
      <dgm:spPr/>
    </dgm:pt>
    <dgm:pt modelId="{0396A725-325C-402E-9493-DE27C1F6EF14}" type="pres">
      <dgm:prSet presAssocID="{98906A55-C0EC-4377-A740-43C099D5C960}" presName="desTx" presStyleLbl="alignAccFollowNode1" presStyleIdx="2" presStyleCnt="3">
        <dgm:presLayoutVars/>
      </dgm:prSet>
      <dgm:spPr/>
    </dgm:pt>
  </dgm:ptLst>
  <dgm:cxnLst>
    <dgm:cxn modelId="{0A227B09-7029-4072-A312-00AF4DBC26FC}" type="presOf" srcId="{98906A55-C0EC-4377-A740-43C099D5C960}" destId="{54F5FC08-95DB-4EFD-A951-F3B86B7EB780}" srcOrd="0" destOrd="0" presId="urn:microsoft.com/office/officeart/2016/7/layout/ChevronBlockProcess"/>
    <dgm:cxn modelId="{85CD0C10-80EB-4094-963D-0285BE92961C}" srcId="{53EFCC77-F7FD-4416-9EE2-F6129FCB7488}" destId="{04C96B58-610A-47B0-991F-80200B203A3D}" srcOrd="0" destOrd="0" parTransId="{859E8884-2E70-43D2-BAC9-706938DCD6BE}" sibTransId="{C8A94747-FACC-4B23-B0A9-308387961F90}"/>
    <dgm:cxn modelId="{0761D228-D3B1-4F4F-95F8-12493E945AA3}" type="presOf" srcId="{E3D212AE-2C87-4FFE-B379-2069A158620E}" destId="{0396A725-325C-402E-9493-DE27C1F6EF14}" srcOrd="0" destOrd="0" presId="urn:microsoft.com/office/officeart/2016/7/layout/ChevronBlockProcess"/>
    <dgm:cxn modelId="{4A2C0464-A2B0-47F4-B922-EA569E99FD2F}" srcId="{51E548B3-4B44-4CB2-819B-F83F0B74049B}" destId="{98906A55-C0EC-4377-A740-43C099D5C960}" srcOrd="2" destOrd="0" parTransId="{59D23433-F354-4AB4-9886-12AD6B4825C6}" sibTransId="{46B798EB-934F-4A78-A962-829291E13901}"/>
    <dgm:cxn modelId="{713B3C46-1A19-44BA-9F0A-AE76228F1F20}" type="presOf" srcId="{D293369C-71FB-42DD-A03E-19F63F625674}" destId="{BFCB4CC8-34DE-40EF-8783-0743723755AB}" srcOrd="0" destOrd="0" presId="urn:microsoft.com/office/officeart/2016/7/layout/ChevronBlockProcess"/>
    <dgm:cxn modelId="{7F56D97C-F0D9-47A0-A453-57C528E4E49C}" type="presOf" srcId="{53EFCC77-F7FD-4416-9EE2-F6129FCB7488}" destId="{FF955F30-01E6-44E4-AE7A-6F36D49B6E19}" srcOrd="0" destOrd="0" presId="urn:microsoft.com/office/officeart/2016/7/layout/ChevronBlockProcess"/>
    <dgm:cxn modelId="{936D4D7F-4506-49FE-A6D1-30FE812F9764}" type="presOf" srcId="{BF7195F7-39B6-4E5D-B19F-56F910B1367E}" destId="{8B884715-781E-481D-9308-8313D7F6532B}" srcOrd="0" destOrd="0" presId="urn:microsoft.com/office/officeart/2016/7/layout/ChevronBlockProcess"/>
    <dgm:cxn modelId="{A8F71EC2-1304-42B3-B5E6-05D652185523}" type="presOf" srcId="{04C96B58-610A-47B0-991F-80200B203A3D}" destId="{53526C93-C317-4AA8-AADD-0B8854A2EF0A}" srcOrd="0" destOrd="0" presId="urn:microsoft.com/office/officeart/2016/7/layout/ChevronBlockProcess"/>
    <dgm:cxn modelId="{64CD6FC9-3EB9-40F3-BDF1-5533C3F297A7}" type="presOf" srcId="{51E548B3-4B44-4CB2-819B-F83F0B74049B}" destId="{CA86CA2E-B0AA-498F-9E6E-562E4D5B7CEC}" srcOrd="0" destOrd="0" presId="urn:microsoft.com/office/officeart/2016/7/layout/ChevronBlockProcess"/>
    <dgm:cxn modelId="{ECD0CBD6-218E-4E3B-BF09-6BDE1E8C2A15}" srcId="{98906A55-C0EC-4377-A740-43C099D5C960}" destId="{E3D212AE-2C87-4FFE-B379-2069A158620E}" srcOrd="0" destOrd="0" parTransId="{2E884C5F-A0E5-4B2B-BB74-72B028470371}" sibTransId="{DE36EACD-914D-4629-AF50-CC8712F89C01}"/>
    <dgm:cxn modelId="{DC1203DA-E397-44F4-BEB6-242B1B0063AF}" srcId="{51E548B3-4B44-4CB2-819B-F83F0B74049B}" destId="{53EFCC77-F7FD-4416-9EE2-F6129FCB7488}" srcOrd="1" destOrd="0" parTransId="{C96AC9E5-437A-4316-8CD5-C065A315148F}" sibTransId="{6FCB6F2F-69E2-4388-A33A-98108E051975}"/>
    <dgm:cxn modelId="{F60106EF-E5AB-4BFF-A52F-756AA8DD7860}" srcId="{BF7195F7-39B6-4E5D-B19F-56F910B1367E}" destId="{D293369C-71FB-42DD-A03E-19F63F625674}" srcOrd="0" destOrd="0" parTransId="{22743CE2-B47B-4ED4-81B4-2CB08B7EFD74}" sibTransId="{457370FF-8955-4592-8CE6-38028B6943E3}"/>
    <dgm:cxn modelId="{F2228BFD-9F64-46B8-A93B-9254FD691C32}" srcId="{51E548B3-4B44-4CB2-819B-F83F0B74049B}" destId="{BF7195F7-39B6-4E5D-B19F-56F910B1367E}" srcOrd="0" destOrd="0" parTransId="{D2E2F3CB-DDA1-4E89-BCB7-ADCD5D134B63}" sibTransId="{6DBDB13C-134F-4966-A652-2E091F43DCF9}"/>
    <dgm:cxn modelId="{A293B786-496C-45A2-9256-DC00A121ED76}" type="presParOf" srcId="{CA86CA2E-B0AA-498F-9E6E-562E4D5B7CEC}" destId="{D64455E8-769C-4A53-B7F8-7EC083BF7E13}" srcOrd="0" destOrd="0" presId="urn:microsoft.com/office/officeart/2016/7/layout/ChevronBlockProcess"/>
    <dgm:cxn modelId="{30A49538-708B-4065-A3CE-FC35F1769095}" type="presParOf" srcId="{D64455E8-769C-4A53-B7F8-7EC083BF7E13}" destId="{8B884715-781E-481D-9308-8313D7F6532B}" srcOrd="0" destOrd="0" presId="urn:microsoft.com/office/officeart/2016/7/layout/ChevronBlockProcess"/>
    <dgm:cxn modelId="{D146F099-CA5F-4CDC-957B-E5D0A08A7DCA}" type="presParOf" srcId="{D64455E8-769C-4A53-B7F8-7EC083BF7E13}" destId="{BFCB4CC8-34DE-40EF-8783-0743723755AB}" srcOrd="1" destOrd="0" presId="urn:microsoft.com/office/officeart/2016/7/layout/ChevronBlockProcess"/>
    <dgm:cxn modelId="{4D66D1D7-8046-4B6C-B709-51D81286BCE2}" type="presParOf" srcId="{CA86CA2E-B0AA-498F-9E6E-562E4D5B7CEC}" destId="{49933A6A-776F-42AC-810B-FFD7351598D4}" srcOrd="1" destOrd="0" presId="urn:microsoft.com/office/officeart/2016/7/layout/ChevronBlockProcess"/>
    <dgm:cxn modelId="{D2D796DD-43CD-4DC0-A22B-E3A6E6A69DD5}" type="presParOf" srcId="{CA86CA2E-B0AA-498F-9E6E-562E4D5B7CEC}" destId="{366DA1E8-2AB4-4C94-B5E3-130F4C25ED94}" srcOrd="2" destOrd="0" presId="urn:microsoft.com/office/officeart/2016/7/layout/ChevronBlockProcess"/>
    <dgm:cxn modelId="{E5448DE4-6F24-4C09-8D87-4FC5035F8F4E}" type="presParOf" srcId="{366DA1E8-2AB4-4C94-B5E3-130F4C25ED94}" destId="{FF955F30-01E6-44E4-AE7A-6F36D49B6E19}" srcOrd="0" destOrd="0" presId="urn:microsoft.com/office/officeart/2016/7/layout/ChevronBlockProcess"/>
    <dgm:cxn modelId="{17F5487B-5856-49F9-AD9E-59E0F1B0628B}" type="presParOf" srcId="{366DA1E8-2AB4-4C94-B5E3-130F4C25ED94}" destId="{53526C93-C317-4AA8-AADD-0B8854A2EF0A}" srcOrd="1" destOrd="0" presId="urn:microsoft.com/office/officeart/2016/7/layout/ChevronBlockProcess"/>
    <dgm:cxn modelId="{6ED27D9C-3981-4754-9290-92B74135A433}" type="presParOf" srcId="{CA86CA2E-B0AA-498F-9E6E-562E4D5B7CEC}" destId="{6EBF3BF1-5818-4527-9B9D-004CE645D0AB}" srcOrd="3" destOrd="0" presId="urn:microsoft.com/office/officeart/2016/7/layout/ChevronBlockProcess"/>
    <dgm:cxn modelId="{51CBCF2B-C208-452B-A92F-0EF2B9822160}" type="presParOf" srcId="{CA86CA2E-B0AA-498F-9E6E-562E4D5B7CEC}" destId="{ED77D238-8015-4959-AA04-77D0A5584670}" srcOrd="4" destOrd="0" presId="urn:microsoft.com/office/officeart/2016/7/layout/ChevronBlockProcess"/>
    <dgm:cxn modelId="{614CE365-2129-4E8B-992F-CB45B998F72E}" type="presParOf" srcId="{ED77D238-8015-4959-AA04-77D0A5584670}" destId="{54F5FC08-95DB-4EFD-A951-F3B86B7EB780}" srcOrd="0" destOrd="0" presId="urn:microsoft.com/office/officeart/2016/7/layout/ChevronBlockProcess"/>
    <dgm:cxn modelId="{5F219F08-71E0-469B-8B82-FAACD0CECC28}" type="presParOf" srcId="{ED77D238-8015-4959-AA04-77D0A5584670}" destId="{0396A725-325C-402E-9493-DE27C1F6EF14}"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F1B26C-D813-426C-85E7-A888E8A5C71D}">
      <dsp:nvSpPr>
        <dsp:cNvPr id="0" name=""/>
        <dsp:cNvSpPr/>
      </dsp:nvSpPr>
      <dsp:spPr>
        <a:xfrm>
          <a:off x="0" y="0"/>
          <a:ext cx="6089650" cy="0"/>
        </a:xfrm>
        <a:prstGeom prst="lin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734D8FE5-44C0-49CD-95C2-E79049E68CC4}">
      <dsp:nvSpPr>
        <dsp:cNvPr id="0" name=""/>
        <dsp:cNvSpPr/>
      </dsp:nvSpPr>
      <dsp:spPr>
        <a:xfrm>
          <a:off x="0" y="0"/>
          <a:ext cx="6089650"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t>Incentives structure is flawed</a:t>
          </a:r>
        </a:p>
      </dsp:txBody>
      <dsp:txXfrm>
        <a:off x="0" y="0"/>
        <a:ext cx="6089650" cy="1393031"/>
      </dsp:txXfrm>
    </dsp:sp>
    <dsp:sp modelId="{757B968D-4658-401C-AF1B-98911C2D7ED1}">
      <dsp:nvSpPr>
        <dsp:cNvPr id="0" name=""/>
        <dsp:cNvSpPr/>
      </dsp:nvSpPr>
      <dsp:spPr>
        <a:xfrm>
          <a:off x="0" y="1393031"/>
          <a:ext cx="6089650" cy="0"/>
        </a:xfrm>
        <a:prstGeom prst="lin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F28E4F59-A94F-44C1-A9CB-8907081545AF}">
      <dsp:nvSpPr>
        <dsp:cNvPr id="0" name=""/>
        <dsp:cNvSpPr/>
      </dsp:nvSpPr>
      <dsp:spPr>
        <a:xfrm>
          <a:off x="0" y="1393031"/>
          <a:ext cx="6089650"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t>League is built around superstar players</a:t>
          </a:r>
        </a:p>
      </dsp:txBody>
      <dsp:txXfrm>
        <a:off x="0" y="1393031"/>
        <a:ext cx="6089650" cy="1393031"/>
      </dsp:txXfrm>
    </dsp:sp>
    <dsp:sp modelId="{E1532490-AB4C-4C72-8401-FCF4284EC53F}">
      <dsp:nvSpPr>
        <dsp:cNvPr id="0" name=""/>
        <dsp:cNvSpPr/>
      </dsp:nvSpPr>
      <dsp:spPr>
        <a:xfrm>
          <a:off x="0" y="2786062"/>
          <a:ext cx="6089650" cy="0"/>
        </a:xfrm>
        <a:prstGeom prst="lin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83AE528F-40B2-4983-96E8-8477A6F0A64F}">
      <dsp:nvSpPr>
        <dsp:cNvPr id="0" name=""/>
        <dsp:cNvSpPr/>
      </dsp:nvSpPr>
      <dsp:spPr>
        <a:xfrm>
          <a:off x="0" y="2786062"/>
          <a:ext cx="6089650"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t>Salary cap system </a:t>
          </a:r>
        </a:p>
      </dsp:txBody>
      <dsp:txXfrm>
        <a:off x="0" y="2786062"/>
        <a:ext cx="6089650" cy="1393031"/>
      </dsp:txXfrm>
    </dsp:sp>
    <dsp:sp modelId="{CC4A4FFC-0923-4455-ACBA-9ABD840A2D50}">
      <dsp:nvSpPr>
        <dsp:cNvPr id="0" name=""/>
        <dsp:cNvSpPr/>
      </dsp:nvSpPr>
      <dsp:spPr>
        <a:xfrm>
          <a:off x="0" y="4179093"/>
          <a:ext cx="6089650" cy="0"/>
        </a:xfrm>
        <a:prstGeom prst="lin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75E4F17F-F3DE-4A27-A0D8-B8F7047139CB}">
      <dsp:nvSpPr>
        <dsp:cNvPr id="0" name=""/>
        <dsp:cNvSpPr/>
      </dsp:nvSpPr>
      <dsp:spPr>
        <a:xfrm>
          <a:off x="0" y="4179093"/>
          <a:ext cx="6089650"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t>Playoffs leave little to chance</a:t>
          </a:r>
        </a:p>
      </dsp:txBody>
      <dsp:txXfrm>
        <a:off x="0" y="4179093"/>
        <a:ext cx="6089650" cy="13930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3E67D9-575B-49A1-B38B-F764E29AE5FB}">
      <dsp:nvSpPr>
        <dsp:cNvPr id="0" name=""/>
        <dsp:cNvSpPr/>
      </dsp:nvSpPr>
      <dsp:spPr>
        <a:xfrm>
          <a:off x="1217930" y="1741"/>
          <a:ext cx="4871720" cy="1784821"/>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94525" tIns="453345" rIns="94525" bIns="453345" numCol="1" spcCol="1270" anchor="ctr" anchorCtr="0">
          <a:noAutofit/>
        </a:bodyPr>
        <a:lstStyle/>
        <a:p>
          <a:pPr marL="0" lvl="0" indent="0" algn="l" defTabSz="666750">
            <a:lnSpc>
              <a:spcPct val="90000"/>
            </a:lnSpc>
            <a:spcBef>
              <a:spcPct val="0"/>
            </a:spcBef>
            <a:spcAft>
              <a:spcPct val="35000"/>
            </a:spcAft>
            <a:buNone/>
          </a:pPr>
          <a:r>
            <a:rPr lang="en-US" sz="1500" kern="1200"/>
            <a:t>Restructure lottery odds for non playoff teams</a:t>
          </a:r>
        </a:p>
      </dsp:txBody>
      <dsp:txXfrm>
        <a:off x="1217930" y="1741"/>
        <a:ext cx="4871720" cy="1784821"/>
      </dsp:txXfrm>
    </dsp:sp>
    <dsp:sp modelId="{2E718A4D-FC54-446C-BDA8-2F21F458A27C}">
      <dsp:nvSpPr>
        <dsp:cNvPr id="0" name=""/>
        <dsp:cNvSpPr/>
      </dsp:nvSpPr>
      <dsp:spPr>
        <a:xfrm>
          <a:off x="0" y="1741"/>
          <a:ext cx="1217930" cy="1784821"/>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64449" tIns="176301" rIns="64449" bIns="176301" numCol="1" spcCol="1270" anchor="ctr" anchorCtr="0">
          <a:noAutofit/>
        </a:bodyPr>
        <a:lstStyle/>
        <a:p>
          <a:pPr marL="0" lvl="0" indent="0" algn="ctr" defTabSz="800100">
            <a:lnSpc>
              <a:spcPct val="90000"/>
            </a:lnSpc>
            <a:spcBef>
              <a:spcPct val="0"/>
            </a:spcBef>
            <a:spcAft>
              <a:spcPct val="35000"/>
            </a:spcAft>
            <a:buNone/>
          </a:pPr>
          <a:r>
            <a:rPr lang="en-US" sz="1800" kern="1200"/>
            <a:t>Restructure</a:t>
          </a:r>
        </a:p>
      </dsp:txBody>
      <dsp:txXfrm>
        <a:off x="0" y="1741"/>
        <a:ext cx="1217930" cy="1784821"/>
      </dsp:txXfrm>
    </dsp:sp>
    <dsp:sp modelId="{EA9934FA-69F6-4F26-AA3A-FAF73C4A2D5F}">
      <dsp:nvSpPr>
        <dsp:cNvPr id="0" name=""/>
        <dsp:cNvSpPr/>
      </dsp:nvSpPr>
      <dsp:spPr>
        <a:xfrm>
          <a:off x="1217930" y="1893651"/>
          <a:ext cx="4871720" cy="1784821"/>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94525" tIns="453345" rIns="94525" bIns="453345" numCol="1" spcCol="1270" anchor="ctr" anchorCtr="0">
          <a:noAutofit/>
        </a:bodyPr>
        <a:lstStyle/>
        <a:p>
          <a:pPr marL="0" lvl="0" indent="0" algn="l" defTabSz="666750">
            <a:lnSpc>
              <a:spcPct val="90000"/>
            </a:lnSpc>
            <a:spcBef>
              <a:spcPct val="0"/>
            </a:spcBef>
            <a:spcAft>
              <a:spcPct val="35000"/>
            </a:spcAft>
            <a:buNone/>
          </a:pPr>
          <a:r>
            <a:rPr lang="en-US" sz="1500" kern="1200"/>
            <a:t>Shorten the first round of the playoffs to five games, new playoff structure is 5-7-7-7.</a:t>
          </a:r>
        </a:p>
      </dsp:txBody>
      <dsp:txXfrm>
        <a:off x="1217930" y="1893651"/>
        <a:ext cx="4871720" cy="1784821"/>
      </dsp:txXfrm>
    </dsp:sp>
    <dsp:sp modelId="{4132549A-CAB1-47D2-9EEC-9334968086B8}">
      <dsp:nvSpPr>
        <dsp:cNvPr id="0" name=""/>
        <dsp:cNvSpPr/>
      </dsp:nvSpPr>
      <dsp:spPr>
        <a:xfrm>
          <a:off x="0" y="1893651"/>
          <a:ext cx="1217930" cy="1784821"/>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64449" tIns="176301" rIns="64449" bIns="176301" numCol="1" spcCol="1270" anchor="ctr" anchorCtr="0">
          <a:noAutofit/>
        </a:bodyPr>
        <a:lstStyle/>
        <a:p>
          <a:pPr marL="0" lvl="0" indent="0" algn="ctr" defTabSz="800100">
            <a:lnSpc>
              <a:spcPct val="90000"/>
            </a:lnSpc>
            <a:spcBef>
              <a:spcPct val="0"/>
            </a:spcBef>
            <a:spcAft>
              <a:spcPct val="35000"/>
            </a:spcAft>
            <a:buNone/>
          </a:pPr>
          <a:r>
            <a:rPr lang="en-US" sz="1800" kern="1200"/>
            <a:t>Shorten</a:t>
          </a:r>
        </a:p>
      </dsp:txBody>
      <dsp:txXfrm>
        <a:off x="0" y="1893651"/>
        <a:ext cx="1217930" cy="1784821"/>
      </dsp:txXfrm>
    </dsp:sp>
    <dsp:sp modelId="{6327DDFB-8747-4E48-A8C8-AC8484A4C079}">
      <dsp:nvSpPr>
        <dsp:cNvPr id="0" name=""/>
        <dsp:cNvSpPr/>
      </dsp:nvSpPr>
      <dsp:spPr>
        <a:xfrm>
          <a:off x="1217930" y="3785562"/>
          <a:ext cx="4871720" cy="1784821"/>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94525" tIns="453345" rIns="94525" bIns="453345" numCol="1" spcCol="1270" anchor="ctr" anchorCtr="0">
          <a:noAutofit/>
        </a:bodyPr>
        <a:lstStyle/>
        <a:p>
          <a:pPr marL="0" lvl="0" indent="0" algn="l" defTabSz="666750">
            <a:lnSpc>
              <a:spcPct val="90000"/>
            </a:lnSpc>
            <a:spcBef>
              <a:spcPct val="0"/>
            </a:spcBef>
            <a:spcAft>
              <a:spcPct val="35000"/>
            </a:spcAft>
            <a:buNone/>
          </a:pPr>
          <a:r>
            <a:rPr lang="en-US" sz="1500" kern="1200"/>
            <a:t>Remove incentives for losing and add incentives for competing</a:t>
          </a:r>
        </a:p>
      </dsp:txBody>
      <dsp:txXfrm>
        <a:off x="1217930" y="3785562"/>
        <a:ext cx="4871720" cy="1784821"/>
      </dsp:txXfrm>
    </dsp:sp>
    <dsp:sp modelId="{66048B21-7144-4B8C-B845-BC1E91F47A19}">
      <dsp:nvSpPr>
        <dsp:cNvPr id="0" name=""/>
        <dsp:cNvSpPr/>
      </dsp:nvSpPr>
      <dsp:spPr>
        <a:xfrm>
          <a:off x="0" y="3785562"/>
          <a:ext cx="1217930" cy="1784821"/>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64449" tIns="176301" rIns="64449" bIns="176301" numCol="1" spcCol="1270" anchor="ctr" anchorCtr="0">
          <a:noAutofit/>
        </a:bodyPr>
        <a:lstStyle/>
        <a:p>
          <a:pPr marL="0" lvl="0" indent="0" algn="ctr" defTabSz="800100">
            <a:lnSpc>
              <a:spcPct val="90000"/>
            </a:lnSpc>
            <a:spcBef>
              <a:spcPct val="0"/>
            </a:spcBef>
            <a:spcAft>
              <a:spcPct val="35000"/>
            </a:spcAft>
            <a:buNone/>
          </a:pPr>
          <a:r>
            <a:rPr lang="en-US" sz="1800" kern="1200"/>
            <a:t>Remove</a:t>
          </a:r>
        </a:p>
      </dsp:txBody>
      <dsp:txXfrm>
        <a:off x="0" y="3785562"/>
        <a:ext cx="1217930" cy="17848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61F6C5-A06A-4F1D-AAB8-56543F7ACA23}">
      <dsp:nvSpPr>
        <dsp:cNvPr id="0" name=""/>
        <dsp:cNvSpPr/>
      </dsp:nvSpPr>
      <dsp:spPr>
        <a:xfrm>
          <a:off x="0" y="1453951"/>
          <a:ext cx="1903015" cy="2664221"/>
        </a:xfrm>
        <a:prstGeom prst="rect">
          <a:avLst/>
        </a:prstGeom>
        <a:solidFill>
          <a:schemeClr val="lt1">
            <a:alpha val="90000"/>
            <a:tint val="40000"/>
            <a:hueOff val="0"/>
            <a:satOff val="0"/>
            <a:lumOff val="0"/>
            <a:alphaOff val="0"/>
          </a:schemeClr>
        </a:solidFill>
        <a:ln w="6350" cap="flat" cmpd="sng" algn="ctr">
          <a:solidFill>
            <a:schemeClr val="accent6">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8366" tIns="330200" rIns="148366" bIns="330200" numCol="1" spcCol="1270" anchor="t" anchorCtr="0">
          <a:noAutofit/>
        </a:bodyPr>
        <a:lstStyle/>
        <a:p>
          <a:pPr marL="0" lvl="0" indent="0" algn="l" defTabSz="977900">
            <a:lnSpc>
              <a:spcPct val="90000"/>
            </a:lnSpc>
            <a:spcBef>
              <a:spcPct val="0"/>
            </a:spcBef>
            <a:spcAft>
              <a:spcPct val="35000"/>
            </a:spcAft>
            <a:buNone/>
          </a:pPr>
          <a:r>
            <a:rPr lang="en-US" sz="2200" kern="1200"/>
            <a:t>Snake Draft</a:t>
          </a:r>
        </a:p>
      </dsp:txBody>
      <dsp:txXfrm>
        <a:off x="0" y="2466355"/>
        <a:ext cx="1903015" cy="1598533"/>
      </dsp:txXfrm>
    </dsp:sp>
    <dsp:sp modelId="{542C8118-B032-4BD3-8844-0820CF8D2F76}">
      <dsp:nvSpPr>
        <dsp:cNvPr id="0" name=""/>
        <dsp:cNvSpPr/>
      </dsp:nvSpPr>
      <dsp:spPr>
        <a:xfrm>
          <a:off x="551874" y="1720373"/>
          <a:ext cx="799266" cy="79926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6">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2314" tIns="12700" rIns="62314" bIns="12700" numCol="1" spcCol="1270" anchor="ctr" anchorCtr="0">
          <a:noAutofit/>
        </a:bodyPr>
        <a:lstStyle/>
        <a:p>
          <a:pPr marL="0" lvl="0" indent="0" algn="ctr" defTabSz="1689100">
            <a:lnSpc>
              <a:spcPct val="90000"/>
            </a:lnSpc>
            <a:spcBef>
              <a:spcPct val="0"/>
            </a:spcBef>
            <a:spcAft>
              <a:spcPct val="35000"/>
            </a:spcAft>
            <a:buNone/>
          </a:pPr>
          <a:r>
            <a:rPr lang="en-US" sz="3800" kern="1200"/>
            <a:t>1</a:t>
          </a:r>
        </a:p>
      </dsp:txBody>
      <dsp:txXfrm>
        <a:off x="668924" y="1837423"/>
        <a:ext cx="565166" cy="565166"/>
      </dsp:txXfrm>
    </dsp:sp>
    <dsp:sp modelId="{208B279E-4165-47C5-9761-8245C2BBCE01}">
      <dsp:nvSpPr>
        <dsp:cNvPr id="0" name=""/>
        <dsp:cNvSpPr/>
      </dsp:nvSpPr>
      <dsp:spPr>
        <a:xfrm>
          <a:off x="0" y="4118101"/>
          <a:ext cx="1903015" cy="7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6">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88E6AEB-9CBB-45ED-8E13-0E9EB1814E7A}">
      <dsp:nvSpPr>
        <dsp:cNvPr id="0" name=""/>
        <dsp:cNvSpPr/>
      </dsp:nvSpPr>
      <dsp:spPr>
        <a:xfrm>
          <a:off x="2093317" y="1453951"/>
          <a:ext cx="1903015" cy="2664221"/>
        </a:xfrm>
        <a:prstGeom prst="rect">
          <a:avLst/>
        </a:prstGeom>
        <a:solidFill>
          <a:schemeClr val="lt1">
            <a:alpha val="90000"/>
            <a:tint val="40000"/>
            <a:hueOff val="0"/>
            <a:satOff val="0"/>
            <a:lumOff val="0"/>
            <a:alphaOff val="0"/>
          </a:schemeClr>
        </a:solidFill>
        <a:ln w="6350" cap="flat" cmpd="sng" algn="ctr">
          <a:solidFill>
            <a:schemeClr val="accent6">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8366" tIns="330200" rIns="148366" bIns="330200" numCol="1" spcCol="1270" anchor="t" anchorCtr="0">
          <a:noAutofit/>
        </a:bodyPr>
        <a:lstStyle/>
        <a:p>
          <a:pPr marL="0" lvl="0" indent="0" algn="l" defTabSz="977900">
            <a:lnSpc>
              <a:spcPct val="90000"/>
            </a:lnSpc>
            <a:spcBef>
              <a:spcPct val="0"/>
            </a:spcBef>
            <a:spcAft>
              <a:spcPct val="35000"/>
            </a:spcAft>
            <a:buNone/>
          </a:pPr>
          <a:r>
            <a:rPr lang="en-US" sz="2200" kern="1200"/>
            <a:t>Do nothing</a:t>
          </a:r>
        </a:p>
      </dsp:txBody>
      <dsp:txXfrm>
        <a:off x="2093317" y="2466355"/>
        <a:ext cx="1903015" cy="1598533"/>
      </dsp:txXfrm>
    </dsp:sp>
    <dsp:sp modelId="{AAD09980-F99A-45D1-871B-72DD58D27B92}">
      <dsp:nvSpPr>
        <dsp:cNvPr id="0" name=""/>
        <dsp:cNvSpPr/>
      </dsp:nvSpPr>
      <dsp:spPr>
        <a:xfrm>
          <a:off x="2645191" y="1720373"/>
          <a:ext cx="799266" cy="79926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6">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2314" tIns="12700" rIns="62314" bIns="12700" numCol="1" spcCol="1270" anchor="ctr" anchorCtr="0">
          <a:noAutofit/>
        </a:bodyPr>
        <a:lstStyle/>
        <a:p>
          <a:pPr marL="0" lvl="0" indent="0" algn="ctr" defTabSz="1689100">
            <a:lnSpc>
              <a:spcPct val="90000"/>
            </a:lnSpc>
            <a:spcBef>
              <a:spcPct val="0"/>
            </a:spcBef>
            <a:spcAft>
              <a:spcPct val="35000"/>
            </a:spcAft>
            <a:buNone/>
          </a:pPr>
          <a:r>
            <a:rPr lang="en-US" sz="3800" kern="1200"/>
            <a:t>2</a:t>
          </a:r>
        </a:p>
      </dsp:txBody>
      <dsp:txXfrm>
        <a:off x="2762241" y="1837423"/>
        <a:ext cx="565166" cy="565166"/>
      </dsp:txXfrm>
    </dsp:sp>
    <dsp:sp modelId="{B89433A2-33B9-43A3-A620-2705F5801249}">
      <dsp:nvSpPr>
        <dsp:cNvPr id="0" name=""/>
        <dsp:cNvSpPr/>
      </dsp:nvSpPr>
      <dsp:spPr>
        <a:xfrm>
          <a:off x="2093317" y="4118101"/>
          <a:ext cx="1903015" cy="7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6">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47FE11E-6104-4847-BEE6-16C9D940A720}">
      <dsp:nvSpPr>
        <dsp:cNvPr id="0" name=""/>
        <dsp:cNvSpPr/>
      </dsp:nvSpPr>
      <dsp:spPr>
        <a:xfrm>
          <a:off x="4186634" y="1453951"/>
          <a:ext cx="1903015" cy="2664221"/>
        </a:xfrm>
        <a:prstGeom prst="rect">
          <a:avLst/>
        </a:prstGeom>
        <a:solidFill>
          <a:schemeClr val="lt1">
            <a:alpha val="90000"/>
            <a:tint val="40000"/>
            <a:hueOff val="0"/>
            <a:satOff val="0"/>
            <a:lumOff val="0"/>
            <a:alphaOff val="0"/>
          </a:schemeClr>
        </a:solidFill>
        <a:ln w="6350" cap="flat" cmpd="sng" algn="ctr">
          <a:solidFill>
            <a:schemeClr val="accent6">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8366" tIns="330200" rIns="148366" bIns="330200" numCol="1" spcCol="1270" anchor="t" anchorCtr="0">
          <a:noAutofit/>
        </a:bodyPr>
        <a:lstStyle/>
        <a:p>
          <a:pPr marL="0" lvl="0" indent="0" algn="l" defTabSz="977900">
            <a:lnSpc>
              <a:spcPct val="90000"/>
            </a:lnSpc>
            <a:spcBef>
              <a:spcPct val="0"/>
            </a:spcBef>
            <a:spcAft>
              <a:spcPct val="35000"/>
            </a:spcAft>
            <a:buNone/>
          </a:pPr>
          <a:r>
            <a:rPr lang="en-US" sz="2200" kern="1200"/>
            <a:t>Maintain first iteration of changes</a:t>
          </a:r>
        </a:p>
      </dsp:txBody>
      <dsp:txXfrm>
        <a:off x="4186634" y="2466355"/>
        <a:ext cx="1903015" cy="1598533"/>
      </dsp:txXfrm>
    </dsp:sp>
    <dsp:sp modelId="{CBC640E9-6AD2-4AB9-A689-B879CEEC8BAB}">
      <dsp:nvSpPr>
        <dsp:cNvPr id="0" name=""/>
        <dsp:cNvSpPr/>
      </dsp:nvSpPr>
      <dsp:spPr>
        <a:xfrm>
          <a:off x="4738508" y="1720373"/>
          <a:ext cx="799266" cy="799266"/>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6">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2314" tIns="12700" rIns="62314" bIns="12700" numCol="1" spcCol="1270" anchor="ctr" anchorCtr="0">
          <a:noAutofit/>
        </a:bodyPr>
        <a:lstStyle/>
        <a:p>
          <a:pPr marL="0" lvl="0" indent="0" algn="ctr" defTabSz="1689100">
            <a:lnSpc>
              <a:spcPct val="90000"/>
            </a:lnSpc>
            <a:spcBef>
              <a:spcPct val="0"/>
            </a:spcBef>
            <a:spcAft>
              <a:spcPct val="35000"/>
            </a:spcAft>
            <a:buNone/>
          </a:pPr>
          <a:r>
            <a:rPr lang="en-US" sz="3800" kern="1200"/>
            <a:t>3</a:t>
          </a:r>
        </a:p>
      </dsp:txBody>
      <dsp:txXfrm>
        <a:off x="4855558" y="1837423"/>
        <a:ext cx="565166" cy="565166"/>
      </dsp:txXfrm>
    </dsp:sp>
    <dsp:sp modelId="{01E00F65-B6B9-4B4A-B59A-7CF391A4B670}">
      <dsp:nvSpPr>
        <dsp:cNvPr id="0" name=""/>
        <dsp:cNvSpPr/>
      </dsp:nvSpPr>
      <dsp:spPr>
        <a:xfrm>
          <a:off x="4186634" y="4118101"/>
          <a:ext cx="1903015" cy="7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6">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84715-781E-481D-9308-8313D7F6532B}">
      <dsp:nvSpPr>
        <dsp:cNvPr id="0" name=""/>
        <dsp:cNvSpPr/>
      </dsp:nvSpPr>
      <dsp:spPr>
        <a:xfrm>
          <a:off x="5171" y="474754"/>
          <a:ext cx="2046714" cy="614014"/>
        </a:xfrm>
        <a:prstGeom prst="chevron">
          <a:avLst>
            <a:gd name="adj" fmla="val 3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75814" tIns="75814" rIns="75814" bIns="75814" numCol="1" spcCol="1270" anchor="ctr" anchorCtr="0">
          <a:noAutofit/>
        </a:bodyPr>
        <a:lstStyle/>
        <a:p>
          <a:pPr marL="0" lvl="0" indent="0" algn="ctr" defTabSz="1244600">
            <a:lnSpc>
              <a:spcPct val="90000"/>
            </a:lnSpc>
            <a:spcBef>
              <a:spcPct val="0"/>
            </a:spcBef>
            <a:spcAft>
              <a:spcPct val="35000"/>
            </a:spcAft>
            <a:buNone/>
          </a:pPr>
          <a:r>
            <a:rPr lang="en-US" sz="2800" kern="1200"/>
            <a:t>Maintain</a:t>
          </a:r>
        </a:p>
      </dsp:txBody>
      <dsp:txXfrm>
        <a:off x="189375" y="474754"/>
        <a:ext cx="1678306" cy="614014"/>
      </dsp:txXfrm>
    </dsp:sp>
    <dsp:sp modelId="{BFCB4CC8-34DE-40EF-8783-0743723755AB}">
      <dsp:nvSpPr>
        <dsp:cNvPr id="0" name=""/>
        <dsp:cNvSpPr/>
      </dsp:nvSpPr>
      <dsp:spPr>
        <a:xfrm>
          <a:off x="5171" y="1088768"/>
          <a:ext cx="1862510" cy="4008601"/>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7180" tIns="147180" rIns="147180" bIns="294359" numCol="1" spcCol="1270" anchor="t" anchorCtr="0">
          <a:noAutofit/>
        </a:bodyPr>
        <a:lstStyle/>
        <a:p>
          <a:pPr marL="0" lvl="0" indent="0" algn="l" defTabSz="755650">
            <a:lnSpc>
              <a:spcPct val="90000"/>
            </a:lnSpc>
            <a:spcBef>
              <a:spcPct val="0"/>
            </a:spcBef>
            <a:spcAft>
              <a:spcPct val="35000"/>
            </a:spcAft>
            <a:buNone/>
          </a:pPr>
          <a:r>
            <a:rPr lang="en-US" sz="1700" kern="1200"/>
            <a:t>Maintain current proposal lottery odds for 2018-2019 season along with current playoff structure</a:t>
          </a:r>
        </a:p>
      </dsp:txBody>
      <dsp:txXfrm>
        <a:off x="5171" y="1088768"/>
        <a:ext cx="1862510" cy="4008601"/>
      </dsp:txXfrm>
    </dsp:sp>
    <dsp:sp modelId="{FF955F30-01E6-44E4-AE7A-6F36D49B6E19}">
      <dsp:nvSpPr>
        <dsp:cNvPr id="0" name=""/>
        <dsp:cNvSpPr/>
      </dsp:nvSpPr>
      <dsp:spPr>
        <a:xfrm>
          <a:off x="2021467" y="474754"/>
          <a:ext cx="2046714" cy="614014"/>
        </a:xfrm>
        <a:prstGeom prst="chevron">
          <a:avLst>
            <a:gd name="adj" fmla="val 3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75814" tIns="75814" rIns="75814" bIns="75814" numCol="1" spcCol="1270" anchor="ctr" anchorCtr="0">
          <a:noAutofit/>
        </a:bodyPr>
        <a:lstStyle/>
        <a:p>
          <a:pPr marL="0" lvl="0" indent="0" algn="ctr" defTabSz="1244600">
            <a:lnSpc>
              <a:spcPct val="90000"/>
            </a:lnSpc>
            <a:spcBef>
              <a:spcPct val="0"/>
            </a:spcBef>
            <a:spcAft>
              <a:spcPct val="35000"/>
            </a:spcAft>
            <a:buNone/>
          </a:pPr>
          <a:r>
            <a:rPr lang="en-US" sz="2800" kern="1200"/>
            <a:t>Inform</a:t>
          </a:r>
        </a:p>
      </dsp:txBody>
      <dsp:txXfrm>
        <a:off x="2205671" y="474754"/>
        <a:ext cx="1678306" cy="614014"/>
      </dsp:txXfrm>
    </dsp:sp>
    <dsp:sp modelId="{53526C93-C317-4AA8-AADD-0B8854A2EF0A}">
      <dsp:nvSpPr>
        <dsp:cNvPr id="0" name=""/>
        <dsp:cNvSpPr/>
      </dsp:nvSpPr>
      <dsp:spPr>
        <a:xfrm>
          <a:off x="2021467" y="1088768"/>
          <a:ext cx="1862510" cy="4008601"/>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7180" tIns="147180" rIns="147180" bIns="294359" numCol="1" spcCol="1270" anchor="t" anchorCtr="0">
          <a:noAutofit/>
        </a:bodyPr>
        <a:lstStyle/>
        <a:p>
          <a:pPr marL="0" lvl="0" indent="0" algn="l" defTabSz="755650">
            <a:lnSpc>
              <a:spcPct val="90000"/>
            </a:lnSpc>
            <a:spcBef>
              <a:spcPct val="0"/>
            </a:spcBef>
            <a:spcAft>
              <a:spcPct val="35000"/>
            </a:spcAft>
            <a:buNone/>
          </a:pPr>
          <a:r>
            <a:rPr lang="en-US" sz="1700" kern="1200"/>
            <a:t>Inform teams of new proposed lottery odds for 2019-2020 season and foreseeable future along with new playoff structure. The new playoff structure is the same except for a five-game series in the first round instead of seven.</a:t>
          </a:r>
        </a:p>
      </dsp:txBody>
      <dsp:txXfrm>
        <a:off x="2021467" y="1088768"/>
        <a:ext cx="1862510" cy="4008601"/>
      </dsp:txXfrm>
    </dsp:sp>
    <dsp:sp modelId="{54F5FC08-95DB-4EFD-A951-F3B86B7EB780}">
      <dsp:nvSpPr>
        <dsp:cNvPr id="0" name=""/>
        <dsp:cNvSpPr/>
      </dsp:nvSpPr>
      <dsp:spPr>
        <a:xfrm>
          <a:off x="4037763" y="474754"/>
          <a:ext cx="2046714" cy="614014"/>
        </a:xfrm>
        <a:prstGeom prst="chevron">
          <a:avLst>
            <a:gd name="adj" fmla="val 3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75814" tIns="75814" rIns="75814" bIns="75814" numCol="1" spcCol="1270" anchor="ctr" anchorCtr="0">
          <a:noAutofit/>
        </a:bodyPr>
        <a:lstStyle/>
        <a:p>
          <a:pPr marL="0" lvl="0" indent="0" algn="ctr" defTabSz="1244600">
            <a:lnSpc>
              <a:spcPct val="90000"/>
            </a:lnSpc>
            <a:spcBef>
              <a:spcPct val="0"/>
            </a:spcBef>
            <a:spcAft>
              <a:spcPct val="35000"/>
            </a:spcAft>
            <a:buNone/>
          </a:pPr>
          <a:r>
            <a:rPr lang="en-US" sz="2800" kern="1200"/>
            <a:t>Enact</a:t>
          </a:r>
        </a:p>
      </dsp:txBody>
      <dsp:txXfrm>
        <a:off x="4221967" y="474754"/>
        <a:ext cx="1678306" cy="614014"/>
      </dsp:txXfrm>
    </dsp:sp>
    <dsp:sp modelId="{0396A725-325C-402E-9493-DE27C1F6EF14}">
      <dsp:nvSpPr>
        <dsp:cNvPr id="0" name=""/>
        <dsp:cNvSpPr/>
      </dsp:nvSpPr>
      <dsp:spPr>
        <a:xfrm>
          <a:off x="4037763" y="1088768"/>
          <a:ext cx="1862510" cy="4008601"/>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7180" tIns="147180" rIns="147180" bIns="294359" numCol="1" spcCol="1270" anchor="t" anchorCtr="0">
          <a:noAutofit/>
        </a:bodyPr>
        <a:lstStyle/>
        <a:p>
          <a:pPr marL="0" lvl="0" indent="0" algn="l" defTabSz="755650">
            <a:lnSpc>
              <a:spcPct val="90000"/>
            </a:lnSpc>
            <a:spcBef>
              <a:spcPct val="0"/>
            </a:spcBef>
            <a:spcAft>
              <a:spcPct val="35000"/>
            </a:spcAft>
            <a:buNone/>
          </a:pPr>
          <a:r>
            <a:rPr lang="en-US" sz="1700" kern="1200"/>
            <a:t>Enact new lottery odds and playoff structure for the 2019-2020 season and beyond.</a:t>
          </a:r>
        </a:p>
      </dsp:txBody>
      <dsp:txXfrm>
        <a:off x="4037763" y="1088768"/>
        <a:ext cx="1862510" cy="400860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DA261-7714-4B50-B1AD-15595BB528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0DF1AC-33BF-4061-A166-3CF05950C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0A1FB3-5796-487B-AAD3-62F4AB07881C}"/>
              </a:ext>
            </a:extLst>
          </p:cNvPr>
          <p:cNvSpPr>
            <a:spLocks noGrp="1"/>
          </p:cNvSpPr>
          <p:nvPr>
            <p:ph type="dt" sz="half" idx="10"/>
          </p:nvPr>
        </p:nvSpPr>
        <p:spPr/>
        <p:txBody>
          <a:bodyPr/>
          <a:lstStyle/>
          <a:p>
            <a:fld id="{AA4EE2A4-BC00-49BD-88D2-9785883390BF}" type="datetimeFigureOut">
              <a:rPr lang="en-US" smtClean="0"/>
              <a:t>5/2/2018</a:t>
            </a:fld>
            <a:endParaRPr lang="en-US"/>
          </a:p>
        </p:txBody>
      </p:sp>
      <p:sp>
        <p:nvSpPr>
          <p:cNvPr id="5" name="Footer Placeholder 4">
            <a:extLst>
              <a:ext uri="{FF2B5EF4-FFF2-40B4-BE49-F238E27FC236}">
                <a16:creationId xmlns:a16="http://schemas.microsoft.com/office/drawing/2014/main" id="{FF6C0554-541E-491E-899E-0694AB614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DB67C8-34F1-41E0-8136-41E34A1892B4}"/>
              </a:ext>
            </a:extLst>
          </p:cNvPr>
          <p:cNvSpPr>
            <a:spLocks noGrp="1"/>
          </p:cNvSpPr>
          <p:nvPr>
            <p:ph type="sldNum" sz="quarter" idx="12"/>
          </p:nvPr>
        </p:nvSpPr>
        <p:spPr/>
        <p:txBody>
          <a:bodyPr/>
          <a:lstStyle/>
          <a:p>
            <a:fld id="{B63B8B43-B37E-42E4-8510-E7FF16681990}" type="slidenum">
              <a:rPr lang="en-US" smtClean="0"/>
              <a:t>‹#›</a:t>
            </a:fld>
            <a:endParaRPr lang="en-US"/>
          </a:p>
        </p:txBody>
      </p:sp>
    </p:spTree>
    <p:extLst>
      <p:ext uri="{BB962C8B-B14F-4D97-AF65-F5344CB8AC3E}">
        <p14:creationId xmlns:p14="http://schemas.microsoft.com/office/powerpoint/2010/main" val="3287531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B45B6-FE7F-4856-8275-8FE719B455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5D83B9-7E31-42D9-9C75-0DAB397ED7F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D9FCA2-713C-43B2-9516-67061DB8A66E}"/>
              </a:ext>
            </a:extLst>
          </p:cNvPr>
          <p:cNvSpPr>
            <a:spLocks noGrp="1"/>
          </p:cNvSpPr>
          <p:nvPr>
            <p:ph type="dt" sz="half" idx="10"/>
          </p:nvPr>
        </p:nvSpPr>
        <p:spPr/>
        <p:txBody>
          <a:bodyPr/>
          <a:lstStyle/>
          <a:p>
            <a:fld id="{AA4EE2A4-BC00-49BD-88D2-9785883390BF}" type="datetimeFigureOut">
              <a:rPr lang="en-US" smtClean="0"/>
              <a:t>5/2/2018</a:t>
            </a:fld>
            <a:endParaRPr lang="en-US"/>
          </a:p>
        </p:txBody>
      </p:sp>
      <p:sp>
        <p:nvSpPr>
          <p:cNvPr id="5" name="Footer Placeholder 4">
            <a:extLst>
              <a:ext uri="{FF2B5EF4-FFF2-40B4-BE49-F238E27FC236}">
                <a16:creationId xmlns:a16="http://schemas.microsoft.com/office/drawing/2014/main" id="{FEA7269C-23CA-4B1A-9992-9FF443644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2D7804-55C5-401E-B73C-42A3050E6ED2}"/>
              </a:ext>
            </a:extLst>
          </p:cNvPr>
          <p:cNvSpPr>
            <a:spLocks noGrp="1"/>
          </p:cNvSpPr>
          <p:nvPr>
            <p:ph type="sldNum" sz="quarter" idx="12"/>
          </p:nvPr>
        </p:nvSpPr>
        <p:spPr/>
        <p:txBody>
          <a:bodyPr/>
          <a:lstStyle/>
          <a:p>
            <a:fld id="{B63B8B43-B37E-42E4-8510-E7FF16681990}" type="slidenum">
              <a:rPr lang="en-US" smtClean="0"/>
              <a:t>‹#›</a:t>
            </a:fld>
            <a:endParaRPr lang="en-US"/>
          </a:p>
        </p:txBody>
      </p:sp>
    </p:spTree>
    <p:extLst>
      <p:ext uri="{BB962C8B-B14F-4D97-AF65-F5344CB8AC3E}">
        <p14:creationId xmlns:p14="http://schemas.microsoft.com/office/powerpoint/2010/main" val="3818815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25E931-ECEA-4940-8EBA-8988C1EED4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4C0799-DACD-4F1C-8F11-067CF9992B0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ABE3D0-7DF2-42EE-82F8-0DBC806542A5}"/>
              </a:ext>
            </a:extLst>
          </p:cNvPr>
          <p:cNvSpPr>
            <a:spLocks noGrp="1"/>
          </p:cNvSpPr>
          <p:nvPr>
            <p:ph type="dt" sz="half" idx="10"/>
          </p:nvPr>
        </p:nvSpPr>
        <p:spPr/>
        <p:txBody>
          <a:bodyPr/>
          <a:lstStyle/>
          <a:p>
            <a:fld id="{AA4EE2A4-BC00-49BD-88D2-9785883390BF}" type="datetimeFigureOut">
              <a:rPr lang="en-US" smtClean="0"/>
              <a:t>5/2/2018</a:t>
            </a:fld>
            <a:endParaRPr lang="en-US"/>
          </a:p>
        </p:txBody>
      </p:sp>
      <p:sp>
        <p:nvSpPr>
          <p:cNvPr id="5" name="Footer Placeholder 4">
            <a:extLst>
              <a:ext uri="{FF2B5EF4-FFF2-40B4-BE49-F238E27FC236}">
                <a16:creationId xmlns:a16="http://schemas.microsoft.com/office/drawing/2014/main" id="{A066249F-C785-4DFB-BD97-D9F20266CF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221129-05C7-4580-B13F-A377D10AE1FE}"/>
              </a:ext>
            </a:extLst>
          </p:cNvPr>
          <p:cNvSpPr>
            <a:spLocks noGrp="1"/>
          </p:cNvSpPr>
          <p:nvPr>
            <p:ph type="sldNum" sz="quarter" idx="12"/>
          </p:nvPr>
        </p:nvSpPr>
        <p:spPr/>
        <p:txBody>
          <a:bodyPr/>
          <a:lstStyle/>
          <a:p>
            <a:fld id="{B63B8B43-B37E-42E4-8510-E7FF16681990}" type="slidenum">
              <a:rPr lang="en-US" smtClean="0"/>
              <a:t>‹#›</a:t>
            </a:fld>
            <a:endParaRPr lang="en-US"/>
          </a:p>
        </p:txBody>
      </p:sp>
    </p:spTree>
    <p:extLst>
      <p:ext uri="{BB962C8B-B14F-4D97-AF65-F5344CB8AC3E}">
        <p14:creationId xmlns:p14="http://schemas.microsoft.com/office/powerpoint/2010/main" val="2762612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59EEE-8544-4652-B601-698F741780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68F99D-F85D-456C-A279-587C66F9D1B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31D51B-56E9-41C7-B6E4-81D90A6F174B}"/>
              </a:ext>
            </a:extLst>
          </p:cNvPr>
          <p:cNvSpPr>
            <a:spLocks noGrp="1"/>
          </p:cNvSpPr>
          <p:nvPr>
            <p:ph type="dt" sz="half" idx="10"/>
          </p:nvPr>
        </p:nvSpPr>
        <p:spPr/>
        <p:txBody>
          <a:bodyPr/>
          <a:lstStyle/>
          <a:p>
            <a:fld id="{AA4EE2A4-BC00-49BD-88D2-9785883390BF}" type="datetimeFigureOut">
              <a:rPr lang="en-US" smtClean="0"/>
              <a:t>5/2/2018</a:t>
            </a:fld>
            <a:endParaRPr lang="en-US"/>
          </a:p>
        </p:txBody>
      </p:sp>
      <p:sp>
        <p:nvSpPr>
          <p:cNvPr id="5" name="Footer Placeholder 4">
            <a:extLst>
              <a:ext uri="{FF2B5EF4-FFF2-40B4-BE49-F238E27FC236}">
                <a16:creationId xmlns:a16="http://schemas.microsoft.com/office/drawing/2014/main" id="{9C33C83F-BA87-4C22-BD93-12A29EB6E7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DCD46-9548-47C8-8821-03C8F7672C2A}"/>
              </a:ext>
            </a:extLst>
          </p:cNvPr>
          <p:cNvSpPr>
            <a:spLocks noGrp="1"/>
          </p:cNvSpPr>
          <p:nvPr>
            <p:ph type="sldNum" sz="quarter" idx="12"/>
          </p:nvPr>
        </p:nvSpPr>
        <p:spPr/>
        <p:txBody>
          <a:bodyPr/>
          <a:lstStyle/>
          <a:p>
            <a:fld id="{B63B8B43-B37E-42E4-8510-E7FF16681990}" type="slidenum">
              <a:rPr lang="en-US" smtClean="0"/>
              <a:t>‹#›</a:t>
            </a:fld>
            <a:endParaRPr lang="en-US"/>
          </a:p>
        </p:txBody>
      </p:sp>
    </p:spTree>
    <p:extLst>
      <p:ext uri="{BB962C8B-B14F-4D97-AF65-F5344CB8AC3E}">
        <p14:creationId xmlns:p14="http://schemas.microsoft.com/office/powerpoint/2010/main" val="2988396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ACF1D-442F-44D2-8032-DB69406072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0686AE-7602-4637-9154-EA5551B4DB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6DB104F-E328-484C-BAD3-8D8BDBC13878}"/>
              </a:ext>
            </a:extLst>
          </p:cNvPr>
          <p:cNvSpPr>
            <a:spLocks noGrp="1"/>
          </p:cNvSpPr>
          <p:nvPr>
            <p:ph type="dt" sz="half" idx="10"/>
          </p:nvPr>
        </p:nvSpPr>
        <p:spPr/>
        <p:txBody>
          <a:bodyPr/>
          <a:lstStyle/>
          <a:p>
            <a:fld id="{AA4EE2A4-BC00-49BD-88D2-9785883390BF}" type="datetimeFigureOut">
              <a:rPr lang="en-US" smtClean="0"/>
              <a:t>5/2/2018</a:t>
            </a:fld>
            <a:endParaRPr lang="en-US"/>
          </a:p>
        </p:txBody>
      </p:sp>
      <p:sp>
        <p:nvSpPr>
          <p:cNvPr id="5" name="Footer Placeholder 4">
            <a:extLst>
              <a:ext uri="{FF2B5EF4-FFF2-40B4-BE49-F238E27FC236}">
                <a16:creationId xmlns:a16="http://schemas.microsoft.com/office/drawing/2014/main" id="{C3107C50-AF0D-400B-BD9F-A4B56252D1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DB0F39-1102-4D59-9FE5-4C21942E4039}"/>
              </a:ext>
            </a:extLst>
          </p:cNvPr>
          <p:cNvSpPr>
            <a:spLocks noGrp="1"/>
          </p:cNvSpPr>
          <p:nvPr>
            <p:ph type="sldNum" sz="quarter" idx="12"/>
          </p:nvPr>
        </p:nvSpPr>
        <p:spPr/>
        <p:txBody>
          <a:bodyPr/>
          <a:lstStyle/>
          <a:p>
            <a:fld id="{B63B8B43-B37E-42E4-8510-E7FF16681990}" type="slidenum">
              <a:rPr lang="en-US" smtClean="0"/>
              <a:t>‹#›</a:t>
            </a:fld>
            <a:endParaRPr lang="en-US"/>
          </a:p>
        </p:txBody>
      </p:sp>
    </p:spTree>
    <p:extLst>
      <p:ext uri="{BB962C8B-B14F-4D97-AF65-F5344CB8AC3E}">
        <p14:creationId xmlns:p14="http://schemas.microsoft.com/office/powerpoint/2010/main" val="4140074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AD6CB-16DD-4636-A939-3DCE09B3CA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D6B085-715E-4CE8-BCC1-D9DA8E4A812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BF0AFC-FF66-47AF-A3CF-3DE3277A58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B05414-A29B-415C-A3E7-213FB5E43EDE}"/>
              </a:ext>
            </a:extLst>
          </p:cNvPr>
          <p:cNvSpPr>
            <a:spLocks noGrp="1"/>
          </p:cNvSpPr>
          <p:nvPr>
            <p:ph type="dt" sz="half" idx="10"/>
          </p:nvPr>
        </p:nvSpPr>
        <p:spPr/>
        <p:txBody>
          <a:bodyPr/>
          <a:lstStyle/>
          <a:p>
            <a:fld id="{AA4EE2A4-BC00-49BD-88D2-9785883390BF}" type="datetimeFigureOut">
              <a:rPr lang="en-US" smtClean="0"/>
              <a:t>5/2/2018</a:t>
            </a:fld>
            <a:endParaRPr lang="en-US"/>
          </a:p>
        </p:txBody>
      </p:sp>
      <p:sp>
        <p:nvSpPr>
          <p:cNvPr id="6" name="Footer Placeholder 5">
            <a:extLst>
              <a:ext uri="{FF2B5EF4-FFF2-40B4-BE49-F238E27FC236}">
                <a16:creationId xmlns:a16="http://schemas.microsoft.com/office/drawing/2014/main" id="{D9DC84AD-8D68-485E-BA4F-1FDBD8F851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F55817-6578-4E5D-AEC8-945222CA2017}"/>
              </a:ext>
            </a:extLst>
          </p:cNvPr>
          <p:cNvSpPr>
            <a:spLocks noGrp="1"/>
          </p:cNvSpPr>
          <p:nvPr>
            <p:ph type="sldNum" sz="quarter" idx="12"/>
          </p:nvPr>
        </p:nvSpPr>
        <p:spPr/>
        <p:txBody>
          <a:bodyPr/>
          <a:lstStyle/>
          <a:p>
            <a:fld id="{B63B8B43-B37E-42E4-8510-E7FF16681990}" type="slidenum">
              <a:rPr lang="en-US" smtClean="0"/>
              <a:t>‹#›</a:t>
            </a:fld>
            <a:endParaRPr lang="en-US"/>
          </a:p>
        </p:txBody>
      </p:sp>
    </p:spTree>
    <p:extLst>
      <p:ext uri="{BB962C8B-B14F-4D97-AF65-F5344CB8AC3E}">
        <p14:creationId xmlns:p14="http://schemas.microsoft.com/office/powerpoint/2010/main" val="4264134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8FE93-5969-41E9-9856-7097BC2383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BAF94D-5A38-4C76-8720-6A0A6E921D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1AF58D8-468A-4767-BA09-BBCCA0C88D0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C84ECC-5CE8-4D04-9926-4751B513A4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B2539DC-BD33-4EA8-ABD8-BEB23F9BBF0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261A8A-04FE-4178-BD86-4509CCC919B3}"/>
              </a:ext>
            </a:extLst>
          </p:cNvPr>
          <p:cNvSpPr>
            <a:spLocks noGrp="1"/>
          </p:cNvSpPr>
          <p:nvPr>
            <p:ph type="dt" sz="half" idx="10"/>
          </p:nvPr>
        </p:nvSpPr>
        <p:spPr/>
        <p:txBody>
          <a:bodyPr/>
          <a:lstStyle/>
          <a:p>
            <a:fld id="{AA4EE2A4-BC00-49BD-88D2-9785883390BF}" type="datetimeFigureOut">
              <a:rPr lang="en-US" smtClean="0"/>
              <a:t>5/2/2018</a:t>
            </a:fld>
            <a:endParaRPr lang="en-US"/>
          </a:p>
        </p:txBody>
      </p:sp>
      <p:sp>
        <p:nvSpPr>
          <p:cNvPr id="8" name="Footer Placeholder 7">
            <a:extLst>
              <a:ext uri="{FF2B5EF4-FFF2-40B4-BE49-F238E27FC236}">
                <a16:creationId xmlns:a16="http://schemas.microsoft.com/office/drawing/2014/main" id="{2666E4F5-BABC-49B7-97E4-192F649682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B87EA9-983A-4847-9D84-7EA28D8F2E0B}"/>
              </a:ext>
            </a:extLst>
          </p:cNvPr>
          <p:cNvSpPr>
            <a:spLocks noGrp="1"/>
          </p:cNvSpPr>
          <p:nvPr>
            <p:ph type="sldNum" sz="quarter" idx="12"/>
          </p:nvPr>
        </p:nvSpPr>
        <p:spPr/>
        <p:txBody>
          <a:bodyPr/>
          <a:lstStyle/>
          <a:p>
            <a:fld id="{B63B8B43-B37E-42E4-8510-E7FF16681990}" type="slidenum">
              <a:rPr lang="en-US" smtClean="0"/>
              <a:t>‹#›</a:t>
            </a:fld>
            <a:endParaRPr lang="en-US"/>
          </a:p>
        </p:txBody>
      </p:sp>
    </p:spTree>
    <p:extLst>
      <p:ext uri="{BB962C8B-B14F-4D97-AF65-F5344CB8AC3E}">
        <p14:creationId xmlns:p14="http://schemas.microsoft.com/office/powerpoint/2010/main" val="4133508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B97C-5FBE-4EDF-AD5C-A0CDC49608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616779-BEB8-487C-94A7-3E25D87B1D3F}"/>
              </a:ext>
            </a:extLst>
          </p:cNvPr>
          <p:cNvSpPr>
            <a:spLocks noGrp="1"/>
          </p:cNvSpPr>
          <p:nvPr>
            <p:ph type="dt" sz="half" idx="10"/>
          </p:nvPr>
        </p:nvSpPr>
        <p:spPr/>
        <p:txBody>
          <a:bodyPr/>
          <a:lstStyle/>
          <a:p>
            <a:fld id="{AA4EE2A4-BC00-49BD-88D2-9785883390BF}" type="datetimeFigureOut">
              <a:rPr lang="en-US" smtClean="0"/>
              <a:t>5/2/2018</a:t>
            </a:fld>
            <a:endParaRPr lang="en-US"/>
          </a:p>
        </p:txBody>
      </p:sp>
      <p:sp>
        <p:nvSpPr>
          <p:cNvPr id="4" name="Footer Placeholder 3">
            <a:extLst>
              <a:ext uri="{FF2B5EF4-FFF2-40B4-BE49-F238E27FC236}">
                <a16:creationId xmlns:a16="http://schemas.microsoft.com/office/drawing/2014/main" id="{794BFFE9-2E98-42C0-B1BE-AE1469D743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42C37C-68E5-447C-9900-7C00A5C1C9D0}"/>
              </a:ext>
            </a:extLst>
          </p:cNvPr>
          <p:cNvSpPr>
            <a:spLocks noGrp="1"/>
          </p:cNvSpPr>
          <p:nvPr>
            <p:ph type="sldNum" sz="quarter" idx="12"/>
          </p:nvPr>
        </p:nvSpPr>
        <p:spPr/>
        <p:txBody>
          <a:bodyPr/>
          <a:lstStyle/>
          <a:p>
            <a:fld id="{B63B8B43-B37E-42E4-8510-E7FF16681990}" type="slidenum">
              <a:rPr lang="en-US" smtClean="0"/>
              <a:t>‹#›</a:t>
            </a:fld>
            <a:endParaRPr lang="en-US"/>
          </a:p>
        </p:txBody>
      </p:sp>
    </p:spTree>
    <p:extLst>
      <p:ext uri="{BB962C8B-B14F-4D97-AF65-F5344CB8AC3E}">
        <p14:creationId xmlns:p14="http://schemas.microsoft.com/office/powerpoint/2010/main" val="741953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DE9C3A-0C68-406C-A45C-74EB445B73D5}"/>
              </a:ext>
            </a:extLst>
          </p:cNvPr>
          <p:cNvSpPr>
            <a:spLocks noGrp="1"/>
          </p:cNvSpPr>
          <p:nvPr>
            <p:ph type="dt" sz="half" idx="10"/>
          </p:nvPr>
        </p:nvSpPr>
        <p:spPr/>
        <p:txBody>
          <a:bodyPr/>
          <a:lstStyle/>
          <a:p>
            <a:fld id="{AA4EE2A4-BC00-49BD-88D2-9785883390BF}" type="datetimeFigureOut">
              <a:rPr lang="en-US" smtClean="0"/>
              <a:t>5/2/2018</a:t>
            </a:fld>
            <a:endParaRPr lang="en-US"/>
          </a:p>
        </p:txBody>
      </p:sp>
      <p:sp>
        <p:nvSpPr>
          <p:cNvPr id="3" name="Footer Placeholder 2">
            <a:extLst>
              <a:ext uri="{FF2B5EF4-FFF2-40B4-BE49-F238E27FC236}">
                <a16:creationId xmlns:a16="http://schemas.microsoft.com/office/drawing/2014/main" id="{BD7B0585-0896-49CC-97AD-08F6117D04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03D509-2286-4AA2-8DB0-30A4F1253F87}"/>
              </a:ext>
            </a:extLst>
          </p:cNvPr>
          <p:cNvSpPr>
            <a:spLocks noGrp="1"/>
          </p:cNvSpPr>
          <p:nvPr>
            <p:ph type="sldNum" sz="quarter" idx="12"/>
          </p:nvPr>
        </p:nvSpPr>
        <p:spPr/>
        <p:txBody>
          <a:bodyPr/>
          <a:lstStyle/>
          <a:p>
            <a:fld id="{B63B8B43-B37E-42E4-8510-E7FF16681990}" type="slidenum">
              <a:rPr lang="en-US" smtClean="0"/>
              <a:t>‹#›</a:t>
            </a:fld>
            <a:endParaRPr lang="en-US"/>
          </a:p>
        </p:txBody>
      </p:sp>
    </p:spTree>
    <p:extLst>
      <p:ext uri="{BB962C8B-B14F-4D97-AF65-F5344CB8AC3E}">
        <p14:creationId xmlns:p14="http://schemas.microsoft.com/office/powerpoint/2010/main" val="3043143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763D7-FD63-4EA4-8512-8497971F74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27FA81-1B5E-431B-BB86-1D9DDB21DC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E5164B-5543-4BC4-BAE3-A33C192597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1E780DF-78B7-40D0-85FF-9D7A1A3FA695}"/>
              </a:ext>
            </a:extLst>
          </p:cNvPr>
          <p:cNvSpPr>
            <a:spLocks noGrp="1"/>
          </p:cNvSpPr>
          <p:nvPr>
            <p:ph type="dt" sz="half" idx="10"/>
          </p:nvPr>
        </p:nvSpPr>
        <p:spPr/>
        <p:txBody>
          <a:bodyPr/>
          <a:lstStyle/>
          <a:p>
            <a:fld id="{AA4EE2A4-BC00-49BD-88D2-9785883390BF}" type="datetimeFigureOut">
              <a:rPr lang="en-US" smtClean="0"/>
              <a:t>5/2/2018</a:t>
            </a:fld>
            <a:endParaRPr lang="en-US"/>
          </a:p>
        </p:txBody>
      </p:sp>
      <p:sp>
        <p:nvSpPr>
          <p:cNvPr id="6" name="Footer Placeholder 5">
            <a:extLst>
              <a:ext uri="{FF2B5EF4-FFF2-40B4-BE49-F238E27FC236}">
                <a16:creationId xmlns:a16="http://schemas.microsoft.com/office/drawing/2014/main" id="{F4B3E75B-6810-43CD-B30C-E7B90ABE01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388626-307C-4E57-85C8-96437CCF8F7A}"/>
              </a:ext>
            </a:extLst>
          </p:cNvPr>
          <p:cNvSpPr>
            <a:spLocks noGrp="1"/>
          </p:cNvSpPr>
          <p:nvPr>
            <p:ph type="sldNum" sz="quarter" idx="12"/>
          </p:nvPr>
        </p:nvSpPr>
        <p:spPr/>
        <p:txBody>
          <a:bodyPr/>
          <a:lstStyle/>
          <a:p>
            <a:fld id="{B63B8B43-B37E-42E4-8510-E7FF16681990}" type="slidenum">
              <a:rPr lang="en-US" smtClean="0"/>
              <a:t>‹#›</a:t>
            </a:fld>
            <a:endParaRPr lang="en-US"/>
          </a:p>
        </p:txBody>
      </p:sp>
    </p:spTree>
    <p:extLst>
      <p:ext uri="{BB962C8B-B14F-4D97-AF65-F5344CB8AC3E}">
        <p14:creationId xmlns:p14="http://schemas.microsoft.com/office/powerpoint/2010/main" val="3860827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22736-0227-40BC-B9DF-B2129E8B2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AAA1BD-8364-4358-A346-319AAF2FE2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970CC6-CFEE-4817-8276-8CD5FAE0C5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DD5863-2F50-4B9C-8A9D-45C6FCBD7BEF}"/>
              </a:ext>
            </a:extLst>
          </p:cNvPr>
          <p:cNvSpPr>
            <a:spLocks noGrp="1"/>
          </p:cNvSpPr>
          <p:nvPr>
            <p:ph type="dt" sz="half" idx="10"/>
          </p:nvPr>
        </p:nvSpPr>
        <p:spPr/>
        <p:txBody>
          <a:bodyPr/>
          <a:lstStyle/>
          <a:p>
            <a:fld id="{AA4EE2A4-BC00-49BD-88D2-9785883390BF}" type="datetimeFigureOut">
              <a:rPr lang="en-US" smtClean="0"/>
              <a:t>5/2/2018</a:t>
            </a:fld>
            <a:endParaRPr lang="en-US"/>
          </a:p>
        </p:txBody>
      </p:sp>
      <p:sp>
        <p:nvSpPr>
          <p:cNvPr id="6" name="Footer Placeholder 5">
            <a:extLst>
              <a:ext uri="{FF2B5EF4-FFF2-40B4-BE49-F238E27FC236}">
                <a16:creationId xmlns:a16="http://schemas.microsoft.com/office/drawing/2014/main" id="{D1F41FF0-1FD5-41E3-A946-AC78DB372D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29EDA1-E9F6-4B0D-90FC-0A2BF6027B28}"/>
              </a:ext>
            </a:extLst>
          </p:cNvPr>
          <p:cNvSpPr>
            <a:spLocks noGrp="1"/>
          </p:cNvSpPr>
          <p:nvPr>
            <p:ph type="sldNum" sz="quarter" idx="12"/>
          </p:nvPr>
        </p:nvSpPr>
        <p:spPr/>
        <p:txBody>
          <a:bodyPr/>
          <a:lstStyle/>
          <a:p>
            <a:fld id="{B63B8B43-B37E-42E4-8510-E7FF16681990}" type="slidenum">
              <a:rPr lang="en-US" smtClean="0"/>
              <a:t>‹#›</a:t>
            </a:fld>
            <a:endParaRPr lang="en-US"/>
          </a:p>
        </p:txBody>
      </p:sp>
    </p:spTree>
    <p:extLst>
      <p:ext uri="{BB962C8B-B14F-4D97-AF65-F5344CB8AC3E}">
        <p14:creationId xmlns:p14="http://schemas.microsoft.com/office/powerpoint/2010/main" val="1816194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8E7AA3-7B95-4F01-BC14-589C25BA39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A137FD-CC02-4241-A2D6-EB853CF235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DD0C06-D65D-44E4-A4A9-95671D0D2A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4EE2A4-BC00-49BD-88D2-9785883390BF}" type="datetimeFigureOut">
              <a:rPr lang="en-US" smtClean="0"/>
              <a:t>5/2/2018</a:t>
            </a:fld>
            <a:endParaRPr lang="en-US"/>
          </a:p>
        </p:txBody>
      </p:sp>
      <p:sp>
        <p:nvSpPr>
          <p:cNvPr id="5" name="Footer Placeholder 4">
            <a:extLst>
              <a:ext uri="{FF2B5EF4-FFF2-40B4-BE49-F238E27FC236}">
                <a16:creationId xmlns:a16="http://schemas.microsoft.com/office/drawing/2014/main" id="{7E3B4935-FF74-4640-9477-E42EBA0E93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A25277-0526-4F8F-8154-402041B504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3B8B43-B37E-42E4-8510-E7FF16681990}" type="slidenum">
              <a:rPr lang="en-US" smtClean="0"/>
              <a:t>‹#›</a:t>
            </a:fld>
            <a:endParaRPr lang="en-US"/>
          </a:p>
        </p:txBody>
      </p:sp>
    </p:spTree>
    <p:extLst>
      <p:ext uri="{BB962C8B-B14F-4D97-AF65-F5344CB8AC3E}">
        <p14:creationId xmlns:p14="http://schemas.microsoft.com/office/powerpoint/2010/main" val="3451518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8jaXcXsJUI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383B190-6BFB-422F-B667-06B7B25F096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708357" y="3509963"/>
            <a:ext cx="7092215" cy="2967839"/>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ED28E597-4AF8-4D69-A9AB-A1EDC6156B0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8287" y="5443086"/>
            <a:ext cx="64008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B5D0512-832A-4325-A4CC-C0BA8FA50057}"/>
              </a:ext>
            </a:extLst>
          </p:cNvPr>
          <p:cNvPicPr>
            <a:picLocks noChangeAspect="1"/>
          </p:cNvPicPr>
          <p:nvPr/>
        </p:nvPicPr>
        <p:blipFill rotWithShape="1">
          <a:blip r:embed="rId2"/>
          <a:srcRect r="16154"/>
          <a:stretch/>
        </p:blipFill>
        <p:spPr>
          <a:xfrm>
            <a:off x="317635" y="3509433"/>
            <a:ext cx="4160452" cy="3026833"/>
          </a:xfrm>
          <a:prstGeom prst="rect">
            <a:avLst/>
          </a:prstGeom>
        </p:spPr>
      </p:pic>
      <p:pic>
        <p:nvPicPr>
          <p:cNvPr id="7" name="Picture 6" descr="A picture containing person, table, indoor&#10;&#10;Description generated with high confidence">
            <a:extLst>
              <a:ext uri="{FF2B5EF4-FFF2-40B4-BE49-F238E27FC236}">
                <a16:creationId xmlns:a16="http://schemas.microsoft.com/office/drawing/2014/main" id="{9CC1CA5F-DDA3-46D9-95EA-2DDCC8D036AC}"/>
              </a:ext>
            </a:extLst>
          </p:cNvPr>
          <p:cNvPicPr>
            <a:picLocks noChangeAspect="1"/>
          </p:cNvPicPr>
          <p:nvPr/>
        </p:nvPicPr>
        <p:blipFill rotWithShape="1">
          <a:blip r:embed="rId3">
            <a:extLst>
              <a:ext uri="{28A0092B-C50C-407E-A947-70E740481C1C}">
                <a14:useLocalDpi xmlns:a14="http://schemas.microsoft.com/office/drawing/2010/main" val="0"/>
              </a:ext>
            </a:extLst>
          </a:blip>
          <a:srcRect t="18954" b="6615"/>
          <a:stretch/>
        </p:blipFill>
        <p:spPr>
          <a:xfrm>
            <a:off x="4654296" y="299363"/>
            <a:ext cx="7217085" cy="3008188"/>
          </a:xfrm>
          <a:prstGeom prst="rect">
            <a:avLst/>
          </a:prstGeom>
        </p:spPr>
      </p:pic>
      <p:pic>
        <p:nvPicPr>
          <p:cNvPr id="4" name="Content Placeholder 3">
            <a:extLst>
              <a:ext uri="{FF2B5EF4-FFF2-40B4-BE49-F238E27FC236}">
                <a16:creationId xmlns:a16="http://schemas.microsoft.com/office/drawing/2014/main" id="{674BA950-1095-4DF4-909D-E0DE63A5887A}"/>
              </a:ext>
            </a:extLst>
          </p:cNvPr>
          <p:cNvPicPr>
            <a:picLocks noChangeAspect="1"/>
          </p:cNvPicPr>
          <p:nvPr/>
        </p:nvPicPr>
        <p:blipFill rotWithShape="1">
          <a:blip r:embed="rId4"/>
          <a:srcRect l="10288" r="1" b="1"/>
          <a:stretch/>
        </p:blipFill>
        <p:spPr>
          <a:xfrm>
            <a:off x="317635" y="299363"/>
            <a:ext cx="4160452" cy="3049204"/>
          </a:xfrm>
          <a:prstGeom prst="rect">
            <a:avLst/>
          </a:prstGeom>
        </p:spPr>
      </p:pic>
      <p:sp>
        <p:nvSpPr>
          <p:cNvPr id="2" name="Title 1">
            <a:extLst>
              <a:ext uri="{FF2B5EF4-FFF2-40B4-BE49-F238E27FC236}">
                <a16:creationId xmlns:a16="http://schemas.microsoft.com/office/drawing/2014/main" id="{436AC971-5CC3-47E4-8D38-09D702B871AB}"/>
              </a:ext>
            </a:extLst>
          </p:cNvPr>
          <p:cNvSpPr>
            <a:spLocks noGrp="1"/>
          </p:cNvSpPr>
          <p:nvPr>
            <p:ph type="ctrTitle"/>
          </p:nvPr>
        </p:nvSpPr>
        <p:spPr>
          <a:xfrm>
            <a:off x="5021821" y="3812954"/>
            <a:ext cx="6465287" cy="1516014"/>
          </a:xfrm>
        </p:spPr>
        <p:txBody>
          <a:bodyPr>
            <a:normAutofit/>
          </a:bodyPr>
          <a:lstStyle/>
          <a:p>
            <a:pPr algn="l"/>
            <a:r>
              <a:rPr lang="en-US" sz="4800">
                <a:solidFill>
                  <a:srgbClr val="FFFFFF"/>
                </a:solidFill>
              </a:rPr>
              <a:t>Proposal For NBA Draft Lottery Reform</a:t>
            </a:r>
          </a:p>
        </p:txBody>
      </p:sp>
      <p:sp>
        <p:nvSpPr>
          <p:cNvPr id="3" name="Subtitle 2">
            <a:extLst>
              <a:ext uri="{FF2B5EF4-FFF2-40B4-BE49-F238E27FC236}">
                <a16:creationId xmlns:a16="http://schemas.microsoft.com/office/drawing/2014/main" id="{C337CDB3-531F-406A-8E67-9B84CB74DA92}"/>
              </a:ext>
            </a:extLst>
          </p:cNvPr>
          <p:cNvSpPr>
            <a:spLocks noGrp="1"/>
          </p:cNvSpPr>
          <p:nvPr>
            <p:ph type="subTitle" idx="1"/>
          </p:nvPr>
        </p:nvSpPr>
        <p:spPr>
          <a:xfrm>
            <a:off x="5021821" y="5550568"/>
            <a:ext cx="6465286" cy="602551"/>
          </a:xfrm>
        </p:spPr>
        <p:txBody>
          <a:bodyPr>
            <a:normAutofit/>
          </a:bodyPr>
          <a:lstStyle/>
          <a:p>
            <a:pPr algn="l"/>
            <a:r>
              <a:rPr lang="en-US" sz="2000">
                <a:solidFill>
                  <a:srgbClr val="E7E6E6"/>
                </a:solidFill>
              </a:rPr>
              <a:t>Ben Tjiang</a:t>
            </a:r>
          </a:p>
        </p:txBody>
      </p:sp>
    </p:spTree>
    <p:extLst>
      <p:ext uri="{BB962C8B-B14F-4D97-AF65-F5344CB8AC3E}">
        <p14:creationId xmlns:p14="http://schemas.microsoft.com/office/powerpoint/2010/main" val="2094118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56189E5-8A3E-4CFD-B71B-CCD0F8495E5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3B4614-388C-4742-A4B8-7AB3891A184B}"/>
              </a:ext>
            </a:extLst>
          </p:cNvPr>
          <p:cNvSpPr>
            <a:spLocks noGrp="1"/>
          </p:cNvSpPr>
          <p:nvPr>
            <p:ph type="title"/>
          </p:nvPr>
        </p:nvSpPr>
        <p:spPr>
          <a:xfrm>
            <a:off x="838200" y="811161"/>
            <a:ext cx="3335594" cy="5403370"/>
          </a:xfrm>
        </p:spPr>
        <p:txBody>
          <a:bodyPr>
            <a:normAutofit/>
          </a:bodyPr>
          <a:lstStyle/>
          <a:p>
            <a:r>
              <a:rPr lang="en-US" dirty="0">
                <a:solidFill>
                  <a:schemeClr val="bg1"/>
                </a:solidFill>
              </a:rPr>
              <a:t>Alternative</a:t>
            </a:r>
            <a:br>
              <a:rPr lang="en-US" dirty="0">
                <a:solidFill>
                  <a:schemeClr val="bg1"/>
                </a:solidFill>
              </a:rPr>
            </a:br>
            <a:r>
              <a:rPr lang="en-US" dirty="0">
                <a:solidFill>
                  <a:schemeClr val="bg1"/>
                </a:solidFill>
              </a:rPr>
              <a:t>Proposed Solutions</a:t>
            </a:r>
          </a:p>
        </p:txBody>
      </p:sp>
      <p:graphicFrame>
        <p:nvGraphicFramePr>
          <p:cNvPr id="5" name="Content Placeholder 2">
            <a:extLst>
              <a:ext uri="{FF2B5EF4-FFF2-40B4-BE49-F238E27FC236}">
                <a16:creationId xmlns:a16="http://schemas.microsoft.com/office/drawing/2014/main" id="{4750662E-7D28-491F-8AF0-348657ACCB95}"/>
              </a:ext>
            </a:extLst>
          </p:cNvPr>
          <p:cNvGraphicFramePr>
            <a:graphicFrameLocks noGrp="1"/>
          </p:cNvGraphicFramePr>
          <p:nvPr>
            <p:ph idx="1"/>
            <p:extLst>
              <p:ext uri="{D42A27DB-BD31-4B8C-83A1-F6EECF244321}">
                <p14:modId xmlns:p14="http://schemas.microsoft.com/office/powerpoint/2010/main" val="3483739117"/>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0676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56189E5-8A3E-4CFD-B71B-CCD0F8495E5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4352E2A-48A7-4265-80F4-B02436821910}"/>
              </a:ext>
            </a:extLst>
          </p:cNvPr>
          <p:cNvSpPr>
            <a:spLocks noGrp="1"/>
          </p:cNvSpPr>
          <p:nvPr>
            <p:ph type="title"/>
          </p:nvPr>
        </p:nvSpPr>
        <p:spPr>
          <a:xfrm>
            <a:off x="838200" y="811161"/>
            <a:ext cx="3335594" cy="5403370"/>
          </a:xfrm>
        </p:spPr>
        <p:txBody>
          <a:bodyPr>
            <a:normAutofit/>
          </a:bodyPr>
          <a:lstStyle/>
          <a:p>
            <a:r>
              <a:rPr lang="en-US" sz="3700">
                <a:solidFill>
                  <a:schemeClr val="bg1"/>
                </a:solidFill>
              </a:rPr>
              <a:t>Implementation Plan</a:t>
            </a:r>
          </a:p>
        </p:txBody>
      </p:sp>
      <p:graphicFrame>
        <p:nvGraphicFramePr>
          <p:cNvPr id="5" name="Content Placeholder 2">
            <a:extLst>
              <a:ext uri="{FF2B5EF4-FFF2-40B4-BE49-F238E27FC236}">
                <a16:creationId xmlns:a16="http://schemas.microsoft.com/office/drawing/2014/main" id="{B53943AC-08F8-41FC-91B7-906229CF343A}"/>
              </a:ext>
            </a:extLst>
          </p:cNvPr>
          <p:cNvGraphicFramePr>
            <a:graphicFrameLocks noGrp="1"/>
          </p:cNvGraphicFramePr>
          <p:nvPr>
            <p:ph idx="1"/>
            <p:extLst>
              <p:ext uri="{D42A27DB-BD31-4B8C-83A1-F6EECF244321}">
                <p14:modId xmlns:p14="http://schemas.microsoft.com/office/powerpoint/2010/main" val="2810457927"/>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789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DB66F6E8-4D4A-4907-940A-774703A2D0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Freeform: Shape 11">
            <a:extLst>
              <a:ext uri="{FF2B5EF4-FFF2-40B4-BE49-F238E27FC236}">
                <a16:creationId xmlns:a16="http://schemas.microsoft.com/office/drawing/2014/main" id="{8F1F5A56-E82B-4FD5-9025-B72896FFBB6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62"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5" name="Content Placeholder 4">
            <a:extLst>
              <a:ext uri="{FF2B5EF4-FFF2-40B4-BE49-F238E27FC236}">
                <a16:creationId xmlns:a16="http://schemas.microsoft.com/office/drawing/2014/main" id="{E6DBF868-E20C-454A-B0D9-47AB4093B98D}"/>
              </a:ext>
            </a:extLst>
          </p:cNvPr>
          <p:cNvGraphicFramePr>
            <a:graphicFrameLocks noGrp="1"/>
          </p:cNvGraphicFramePr>
          <p:nvPr>
            <p:ph idx="1"/>
            <p:extLst>
              <p:ext uri="{D42A27DB-BD31-4B8C-83A1-F6EECF244321}">
                <p14:modId xmlns:p14="http://schemas.microsoft.com/office/powerpoint/2010/main" val="2781291059"/>
              </p:ext>
            </p:extLst>
          </p:nvPr>
        </p:nvGraphicFramePr>
        <p:xfrm>
          <a:off x="2220657" y="643467"/>
          <a:ext cx="7750685" cy="4085286"/>
        </p:xfrm>
        <a:graphic>
          <a:graphicData uri="http://schemas.openxmlformats.org/drawingml/2006/table">
            <a:tbl>
              <a:tblPr firstRow="1" firstCol="1" bandRow="1"/>
              <a:tblGrid>
                <a:gridCol w="2637504">
                  <a:extLst>
                    <a:ext uri="{9D8B030D-6E8A-4147-A177-3AD203B41FA5}">
                      <a16:colId xmlns:a16="http://schemas.microsoft.com/office/drawing/2014/main" val="3201231988"/>
                    </a:ext>
                  </a:extLst>
                </a:gridCol>
                <a:gridCol w="1625017">
                  <a:extLst>
                    <a:ext uri="{9D8B030D-6E8A-4147-A177-3AD203B41FA5}">
                      <a16:colId xmlns:a16="http://schemas.microsoft.com/office/drawing/2014/main" val="151036896"/>
                    </a:ext>
                  </a:extLst>
                </a:gridCol>
                <a:gridCol w="3488164">
                  <a:extLst>
                    <a:ext uri="{9D8B030D-6E8A-4147-A177-3AD203B41FA5}">
                      <a16:colId xmlns:a16="http://schemas.microsoft.com/office/drawing/2014/main" val="965935682"/>
                    </a:ext>
                  </a:extLst>
                </a:gridCol>
              </a:tblGrid>
              <a:tr h="316450">
                <a:tc>
                  <a:txBody>
                    <a:bodyPr/>
                    <a:lstStyle/>
                    <a:p>
                      <a:pPr marL="0" marR="0">
                        <a:lnSpc>
                          <a:spcPct val="115000"/>
                        </a:lnSpc>
                        <a:spcBef>
                          <a:spcPts val="0"/>
                        </a:spcBef>
                        <a:spcAft>
                          <a:spcPts val="0"/>
                        </a:spcAft>
                      </a:pPr>
                      <a:r>
                        <a:rPr lang="en-US" sz="900">
                          <a:solidFill>
                            <a:srgbClr val="FFFFFF"/>
                          </a:solidFill>
                          <a:effectLst/>
                          <a:latin typeface="Calibri" panose="020F0502020204030204" pitchFamily="34" charset="0"/>
                          <a:ea typeface="Calibri" panose="020F0502020204030204" pitchFamily="34" charset="0"/>
                          <a:cs typeface="Calibri" panose="020F0502020204030204" pitchFamily="34" charset="0"/>
                        </a:rPr>
                        <a:t>Task</a:t>
                      </a:r>
                      <a:endParaRPr lang="en-US" sz="900">
                        <a:solidFill>
                          <a:srgbClr val="000000"/>
                        </a:solidFill>
                        <a:effectLst/>
                        <a:latin typeface="Arial" panose="020B0604020202020204" pitchFamily="34" charset="0"/>
                        <a:ea typeface="Arial" panose="020B0604020202020204" pitchFamily="34" charset="0"/>
                      </a:endParaRPr>
                    </a:p>
                  </a:txBody>
                  <a:tcPr marL="27113" marR="271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nSpc>
                          <a:spcPct val="115000"/>
                        </a:lnSpc>
                        <a:spcBef>
                          <a:spcPts val="0"/>
                        </a:spcBef>
                        <a:spcAft>
                          <a:spcPts val="0"/>
                        </a:spcAft>
                      </a:pPr>
                      <a:r>
                        <a:rPr lang="en-US" sz="900">
                          <a:solidFill>
                            <a:srgbClr val="FFFFFF"/>
                          </a:solidFill>
                          <a:effectLst/>
                          <a:latin typeface="Calibri" panose="020F0502020204030204" pitchFamily="34" charset="0"/>
                          <a:ea typeface="Calibri" panose="020F0502020204030204" pitchFamily="34" charset="0"/>
                          <a:cs typeface="Calibri" panose="020F0502020204030204" pitchFamily="34" charset="0"/>
                        </a:rPr>
                        <a:t>Date</a:t>
                      </a:r>
                      <a:endParaRPr lang="en-US" sz="900">
                        <a:solidFill>
                          <a:srgbClr val="000000"/>
                        </a:solidFill>
                        <a:effectLst/>
                        <a:latin typeface="Arial" panose="020B0604020202020204" pitchFamily="34" charset="0"/>
                        <a:ea typeface="Arial" panose="020B0604020202020204" pitchFamily="34" charset="0"/>
                      </a:endParaRPr>
                    </a:p>
                  </a:txBody>
                  <a:tcPr marL="27113" marR="271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nSpc>
                          <a:spcPct val="115000"/>
                        </a:lnSpc>
                        <a:spcBef>
                          <a:spcPts val="0"/>
                        </a:spcBef>
                        <a:spcAft>
                          <a:spcPts val="0"/>
                        </a:spcAft>
                      </a:pPr>
                      <a:r>
                        <a:rPr lang="en-US" sz="900">
                          <a:solidFill>
                            <a:srgbClr val="FFFFFF"/>
                          </a:solidFill>
                          <a:effectLst/>
                          <a:latin typeface="Calibri" panose="020F0502020204030204" pitchFamily="34" charset="0"/>
                          <a:ea typeface="Calibri" panose="020F0502020204030204" pitchFamily="34" charset="0"/>
                          <a:cs typeface="Calibri" panose="020F0502020204030204" pitchFamily="34" charset="0"/>
                        </a:rPr>
                        <a:t>Description</a:t>
                      </a:r>
                      <a:endParaRPr lang="en-US" sz="900">
                        <a:solidFill>
                          <a:srgbClr val="000000"/>
                        </a:solidFill>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900">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endParaRPr lang="en-US" sz="900">
                        <a:solidFill>
                          <a:srgbClr val="000000"/>
                        </a:solidFill>
                        <a:effectLst/>
                        <a:latin typeface="Arial" panose="020B0604020202020204" pitchFamily="34" charset="0"/>
                        <a:ea typeface="Arial" panose="020B0604020202020204" pitchFamily="34" charset="0"/>
                      </a:endParaRPr>
                    </a:p>
                  </a:txBody>
                  <a:tcPr marL="27113" marR="271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2635194626"/>
                  </a:ext>
                </a:extLst>
              </a:tr>
              <a:tr h="316450">
                <a:tc>
                  <a:txBody>
                    <a:bodyPr/>
                    <a:lstStyle/>
                    <a:p>
                      <a:pPr marL="0" marR="0">
                        <a:lnSpc>
                          <a:spcPct val="115000"/>
                        </a:lnSpc>
                        <a:spcBef>
                          <a:spcPts val="0"/>
                        </a:spcBef>
                        <a:spcAft>
                          <a:spcPts val="0"/>
                        </a:spcAft>
                      </a:pPr>
                      <a:r>
                        <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rPr>
                        <a:t>2018 NBA Draft Lottery with Current Odds</a:t>
                      </a:r>
                      <a:endParaRPr lang="en-US" sz="900">
                        <a:solidFill>
                          <a:srgbClr val="000000"/>
                        </a:solidFill>
                        <a:effectLst/>
                        <a:latin typeface="Arial" panose="020B0604020202020204" pitchFamily="34" charset="0"/>
                        <a:ea typeface="Arial" panose="020B0604020202020204" pitchFamily="34" charset="0"/>
                      </a:endParaRPr>
                    </a:p>
                  </a:txBody>
                  <a:tcPr marL="27113" marR="271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rPr>
                        <a:t>May 15, 2018</a:t>
                      </a:r>
                      <a:endParaRPr lang="en-US" sz="900">
                        <a:solidFill>
                          <a:srgbClr val="000000"/>
                        </a:solidFill>
                        <a:effectLst/>
                        <a:latin typeface="Arial" panose="020B0604020202020204" pitchFamily="34" charset="0"/>
                        <a:ea typeface="Arial" panose="020B0604020202020204" pitchFamily="34" charset="0"/>
                      </a:endParaRPr>
                    </a:p>
                  </a:txBody>
                  <a:tcPr marL="27113" marR="271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rPr>
                        <a:t>Draft lottery is conducted as previously planned, with worst team having a 25 percent chance at the top pick and decreasing from there</a:t>
                      </a:r>
                      <a:endParaRPr lang="en-US" sz="900">
                        <a:solidFill>
                          <a:srgbClr val="000000"/>
                        </a:solidFill>
                        <a:effectLst/>
                        <a:latin typeface="Arial" panose="020B0604020202020204" pitchFamily="34" charset="0"/>
                        <a:ea typeface="Arial" panose="020B0604020202020204" pitchFamily="34" charset="0"/>
                      </a:endParaRPr>
                    </a:p>
                  </a:txBody>
                  <a:tcPr marL="27113" marR="271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989767"/>
                  </a:ext>
                </a:extLst>
              </a:tr>
              <a:tr h="316450">
                <a:tc>
                  <a:txBody>
                    <a:bodyPr/>
                    <a:lstStyle/>
                    <a:p>
                      <a:pPr marL="0" marR="0" algn="r">
                        <a:lnSpc>
                          <a:spcPct val="115000"/>
                        </a:lnSpc>
                        <a:spcBef>
                          <a:spcPts val="0"/>
                        </a:spcBef>
                        <a:spcAft>
                          <a:spcPts val="0"/>
                        </a:spcAft>
                      </a:pPr>
                      <a:r>
                        <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rPr>
                        <a:t>2018-2019 NBA Draft (Current Lottery Odds) + Offseason</a:t>
                      </a:r>
                      <a:endParaRPr lang="en-US" sz="900">
                        <a:solidFill>
                          <a:srgbClr val="000000"/>
                        </a:solidFill>
                        <a:effectLst/>
                        <a:latin typeface="Arial" panose="020B0604020202020204" pitchFamily="34" charset="0"/>
                        <a:ea typeface="Arial" panose="020B0604020202020204" pitchFamily="34" charset="0"/>
                      </a:endParaRPr>
                    </a:p>
                  </a:txBody>
                  <a:tcPr marL="27113" marR="271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rPr>
                        <a:t>June 21, 2018</a:t>
                      </a:r>
                      <a:endParaRPr lang="en-US" sz="900">
                        <a:solidFill>
                          <a:srgbClr val="000000"/>
                        </a:solidFill>
                        <a:effectLst/>
                        <a:latin typeface="Arial" panose="020B0604020202020204" pitchFamily="34" charset="0"/>
                        <a:ea typeface="Arial" panose="020B0604020202020204" pitchFamily="34" charset="0"/>
                      </a:endParaRPr>
                    </a:p>
                  </a:txBody>
                  <a:tcPr marL="27113" marR="271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rPr>
                        <a:t>Conduct 2018 NBA Draft as planned, teams can trade picks and players as normal</a:t>
                      </a:r>
                      <a:endParaRPr lang="en-US" sz="900">
                        <a:solidFill>
                          <a:srgbClr val="000000"/>
                        </a:solidFill>
                        <a:effectLst/>
                        <a:latin typeface="Arial" panose="020B0604020202020204" pitchFamily="34" charset="0"/>
                        <a:ea typeface="Arial" panose="020B0604020202020204" pitchFamily="34" charset="0"/>
                      </a:endParaRPr>
                    </a:p>
                  </a:txBody>
                  <a:tcPr marL="27113" marR="271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4672517"/>
                  </a:ext>
                </a:extLst>
              </a:tr>
              <a:tr h="616459">
                <a:tc>
                  <a:txBody>
                    <a:bodyPr/>
                    <a:lstStyle/>
                    <a:p>
                      <a:pPr marL="0" marR="0">
                        <a:lnSpc>
                          <a:spcPct val="115000"/>
                        </a:lnSpc>
                        <a:spcBef>
                          <a:spcPts val="0"/>
                        </a:spcBef>
                        <a:spcAft>
                          <a:spcPts val="0"/>
                        </a:spcAft>
                      </a:pPr>
                      <a:r>
                        <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rPr>
                        <a:t>2019-2020 NBA Season</a:t>
                      </a:r>
                      <a:endParaRPr lang="en-US" sz="900">
                        <a:solidFill>
                          <a:srgbClr val="000000"/>
                        </a:solidFill>
                        <a:effectLst/>
                        <a:latin typeface="Arial" panose="020B0604020202020204" pitchFamily="34" charset="0"/>
                        <a:ea typeface="Arial" panose="020B0604020202020204" pitchFamily="34" charset="0"/>
                      </a:endParaRPr>
                    </a:p>
                  </a:txBody>
                  <a:tcPr marL="27113" marR="271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rPr>
                        <a:t>October 17, 2018 – April 11, 2019</a:t>
                      </a:r>
                      <a:endParaRPr lang="en-US" sz="900">
                        <a:solidFill>
                          <a:srgbClr val="000000"/>
                        </a:solidFill>
                        <a:effectLst/>
                        <a:latin typeface="Arial" panose="020B0604020202020204" pitchFamily="34" charset="0"/>
                        <a:ea typeface="Arial" panose="020B0604020202020204" pitchFamily="34" charset="0"/>
                      </a:endParaRPr>
                    </a:p>
                  </a:txBody>
                  <a:tcPr marL="27113" marR="271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rPr>
                        <a:t>Play out the regular season as normal with the info in hand that lottery odds are slightly changed, bottom 3 teams have same odds at the top pick and decreasing from there. This is done to maintain the plan that was already in place to protect teams and their plans.</a:t>
                      </a:r>
                      <a:endParaRPr lang="en-US" sz="900">
                        <a:solidFill>
                          <a:srgbClr val="000000"/>
                        </a:solidFill>
                        <a:effectLst/>
                        <a:latin typeface="Arial" panose="020B0604020202020204" pitchFamily="34" charset="0"/>
                        <a:ea typeface="Arial" panose="020B0604020202020204" pitchFamily="34" charset="0"/>
                      </a:endParaRPr>
                    </a:p>
                  </a:txBody>
                  <a:tcPr marL="27113" marR="271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6371144"/>
                  </a:ext>
                </a:extLst>
              </a:tr>
              <a:tr h="166445">
                <a:tc>
                  <a:txBody>
                    <a:bodyPr/>
                    <a:lstStyle/>
                    <a:p>
                      <a:pPr marL="0" marR="0">
                        <a:lnSpc>
                          <a:spcPct val="115000"/>
                        </a:lnSpc>
                        <a:spcBef>
                          <a:spcPts val="0"/>
                        </a:spcBef>
                        <a:spcAft>
                          <a:spcPts val="0"/>
                        </a:spcAft>
                      </a:pPr>
                      <a:r>
                        <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rPr>
                        <a:t>2019 NBA Draft Lottery with Slightly Altered Odds</a:t>
                      </a:r>
                      <a:endParaRPr lang="en-US" sz="900">
                        <a:solidFill>
                          <a:srgbClr val="000000"/>
                        </a:solidFill>
                        <a:effectLst/>
                        <a:latin typeface="Arial" panose="020B0604020202020204" pitchFamily="34" charset="0"/>
                        <a:ea typeface="Arial" panose="020B0604020202020204" pitchFamily="34" charset="0"/>
                      </a:endParaRPr>
                    </a:p>
                  </a:txBody>
                  <a:tcPr marL="27113" marR="271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rPr>
                        <a:t>May 15,2019</a:t>
                      </a:r>
                      <a:endParaRPr lang="en-US" sz="900">
                        <a:solidFill>
                          <a:srgbClr val="000000"/>
                        </a:solidFill>
                        <a:effectLst/>
                        <a:latin typeface="Arial" panose="020B0604020202020204" pitchFamily="34" charset="0"/>
                        <a:ea typeface="Arial" panose="020B0604020202020204" pitchFamily="34" charset="0"/>
                      </a:endParaRPr>
                    </a:p>
                  </a:txBody>
                  <a:tcPr marL="27113" marR="271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rPr>
                        <a:t>Draft lottery is conducted with the reduced odds for the worst teams. </a:t>
                      </a:r>
                      <a:endParaRPr lang="en-US" sz="900">
                        <a:solidFill>
                          <a:srgbClr val="000000"/>
                        </a:solidFill>
                        <a:effectLst/>
                        <a:latin typeface="Arial" panose="020B0604020202020204" pitchFamily="34" charset="0"/>
                        <a:ea typeface="Arial" panose="020B0604020202020204" pitchFamily="34" charset="0"/>
                      </a:endParaRPr>
                    </a:p>
                  </a:txBody>
                  <a:tcPr marL="27113" marR="271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1241705"/>
                  </a:ext>
                </a:extLst>
              </a:tr>
              <a:tr h="466455">
                <a:tc>
                  <a:txBody>
                    <a:bodyPr/>
                    <a:lstStyle/>
                    <a:p>
                      <a:pPr marL="0" marR="0">
                        <a:lnSpc>
                          <a:spcPct val="115000"/>
                        </a:lnSpc>
                        <a:spcBef>
                          <a:spcPts val="0"/>
                        </a:spcBef>
                        <a:spcAft>
                          <a:spcPts val="0"/>
                        </a:spcAft>
                      </a:pPr>
                      <a:r>
                        <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rPr>
                        <a:t>2019-2020 NBA Draft (Slightly Altered Lottery Odds)</a:t>
                      </a:r>
                      <a:endParaRPr lang="en-US" sz="900">
                        <a:solidFill>
                          <a:srgbClr val="000000"/>
                        </a:solidFill>
                        <a:effectLst/>
                        <a:latin typeface="Arial" panose="020B0604020202020204" pitchFamily="34" charset="0"/>
                        <a:ea typeface="Arial" panose="020B0604020202020204" pitchFamily="34" charset="0"/>
                      </a:endParaRPr>
                    </a:p>
                  </a:txBody>
                  <a:tcPr marL="27113" marR="271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rPr>
                        <a:t>June 21,2019</a:t>
                      </a:r>
                      <a:endParaRPr lang="en-US" sz="900">
                        <a:solidFill>
                          <a:srgbClr val="000000"/>
                        </a:solidFill>
                        <a:effectLst/>
                        <a:latin typeface="Arial" panose="020B0604020202020204" pitchFamily="34" charset="0"/>
                        <a:ea typeface="Arial" panose="020B0604020202020204" pitchFamily="34" charset="0"/>
                      </a:endParaRPr>
                    </a:p>
                  </a:txBody>
                  <a:tcPr marL="27113" marR="271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rPr>
                        <a:t>Last draft with heavy lottery odds for worst teams is conducted the same, owners and gm’s already informed that draft lottery odds will change in future. </a:t>
                      </a:r>
                      <a:endParaRPr lang="en-US" sz="900">
                        <a:solidFill>
                          <a:srgbClr val="000000"/>
                        </a:solidFill>
                        <a:effectLst/>
                        <a:latin typeface="Arial" panose="020B0604020202020204" pitchFamily="34" charset="0"/>
                        <a:ea typeface="Arial" panose="020B0604020202020204" pitchFamily="34" charset="0"/>
                      </a:endParaRPr>
                    </a:p>
                  </a:txBody>
                  <a:tcPr marL="27113" marR="271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8714451"/>
                  </a:ext>
                </a:extLst>
              </a:tr>
              <a:tr h="466455">
                <a:tc>
                  <a:txBody>
                    <a:bodyPr/>
                    <a:lstStyle/>
                    <a:p>
                      <a:pPr marL="0" marR="0">
                        <a:lnSpc>
                          <a:spcPct val="115000"/>
                        </a:lnSpc>
                        <a:spcBef>
                          <a:spcPts val="0"/>
                        </a:spcBef>
                        <a:spcAft>
                          <a:spcPts val="0"/>
                        </a:spcAft>
                      </a:pPr>
                      <a:r>
                        <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rPr>
                        <a:t>Inform Teams of New Lottery Odds and Playoff Structure</a:t>
                      </a:r>
                      <a:endParaRPr lang="en-US" sz="900">
                        <a:solidFill>
                          <a:srgbClr val="000000"/>
                        </a:solidFill>
                        <a:effectLst/>
                        <a:latin typeface="Arial" panose="020B0604020202020204" pitchFamily="34" charset="0"/>
                        <a:ea typeface="Arial" panose="020B0604020202020204" pitchFamily="34" charset="0"/>
                      </a:endParaRPr>
                    </a:p>
                  </a:txBody>
                  <a:tcPr marL="27113" marR="271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rPr>
                        <a:t>June 25, 2019</a:t>
                      </a:r>
                      <a:endParaRPr lang="en-US" sz="900">
                        <a:solidFill>
                          <a:srgbClr val="000000"/>
                        </a:solidFill>
                        <a:effectLst/>
                        <a:latin typeface="Arial" panose="020B0604020202020204" pitchFamily="34" charset="0"/>
                        <a:ea typeface="Arial" panose="020B0604020202020204" pitchFamily="34" charset="0"/>
                      </a:endParaRPr>
                    </a:p>
                  </a:txBody>
                  <a:tcPr marL="27113" marR="271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rPr>
                        <a:t>Announce the new lottery odds and five game playoff series structure for first round. This is done before free agency and rookie contracts are signed so that teams have ample time to adjust their plans </a:t>
                      </a:r>
                      <a:endParaRPr lang="en-US" sz="900">
                        <a:solidFill>
                          <a:srgbClr val="000000"/>
                        </a:solidFill>
                        <a:effectLst/>
                        <a:latin typeface="Arial" panose="020B0604020202020204" pitchFamily="34" charset="0"/>
                        <a:ea typeface="Arial" panose="020B0604020202020204" pitchFamily="34" charset="0"/>
                      </a:endParaRPr>
                    </a:p>
                  </a:txBody>
                  <a:tcPr marL="27113" marR="271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2884148"/>
                  </a:ext>
                </a:extLst>
              </a:tr>
              <a:tr h="166445">
                <a:tc>
                  <a:txBody>
                    <a:bodyPr/>
                    <a:lstStyle/>
                    <a:p>
                      <a:pPr marL="0" marR="0">
                        <a:lnSpc>
                          <a:spcPct val="115000"/>
                        </a:lnSpc>
                        <a:spcBef>
                          <a:spcPts val="0"/>
                        </a:spcBef>
                        <a:spcAft>
                          <a:spcPts val="0"/>
                        </a:spcAft>
                      </a:pPr>
                      <a:r>
                        <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rPr>
                        <a:t>2020-2021 NBA Offseason</a:t>
                      </a:r>
                      <a:endParaRPr lang="en-US" sz="900">
                        <a:solidFill>
                          <a:srgbClr val="000000"/>
                        </a:solidFill>
                        <a:effectLst/>
                        <a:latin typeface="Arial" panose="020B0604020202020204" pitchFamily="34" charset="0"/>
                        <a:ea typeface="Arial" panose="020B0604020202020204" pitchFamily="34" charset="0"/>
                      </a:endParaRPr>
                    </a:p>
                  </a:txBody>
                  <a:tcPr marL="27113" marR="271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rPr>
                        <a:t>June 25, 2019</a:t>
                      </a:r>
                      <a:endParaRPr lang="en-US" sz="900">
                        <a:solidFill>
                          <a:srgbClr val="000000"/>
                        </a:solidFill>
                        <a:effectLst/>
                        <a:latin typeface="Arial" panose="020B0604020202020204" pitchFamily="34" charset="0"/>
                        <a:ea typeface="Arial" panose="020B0604020202020204" pitchFamily="34" charset="0"/>
                      </a:endParaRPr>
                    </a:p>
                  </a:txBody>
                  <a:tcPr marL="27113" marR="271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rPr>
                        <a:t>Offseason continues as planned for league and teams </a:t>
                      </a:r>
                      <a:endParaRPr lang="en-US" sz="900">
                        <a:solidFill>
                          <a:srgbClr val="000000"/>
                        </a:solidFill>
                        <a:effectLst/>
                        <a:latin typeface="Arial" panose="020B0604020202020204" pitchFamily="34" charset="0"/>
                        <a:ea typeface="Arial" panose="020B0604020202020204" pitchFamily="34" charset="0"/>
                      </a:endParaRPr>
                    </a:p>
                  </a:txBody>
                  <a:tcPr marL="27113" marR="271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7394316"/>
                  </a:ext>
                </a:extLst>
              </a:tr>
              <a:tr h="466455">
                <a:tc>
                  <a:txBody>
                    <a:bodyPr/>
                    <a:lstStyle/>
                    <a:p>
                      <a:pPr marL="0" marR="0">
                        <a:lnSpc>
                          <a:spcPct val="115000"/>
                        </a:lnSpc>
                        <a:spcBef>
                          <a:spcPts val="0"/>
                        </a:spcBef>
                        <a:spcAft>
                          <a:spcPts val="0"/>
                        </a:spcAft>
                      </a:pPr>
                      <a:r>
                        <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rPr>
                        <a:t>2020-2021 NBA Season</a:t>
                      </a:r>
                      <a:endParaRPr lang="en-US" sz="900">
                        <a:solidFill>
                          <a:srgbClr val="000000"/>
                        </a:solidFill>
                        <a:effectLst/>
                        <a:latin typeface="Arial" panose="020B0604020202020204" pitchFamily="34" charset="0"/>
                        <a:ea typeface="Arial" panose="020B0604020202020204" pitchFamily="34" charset="0"/>
                      </a:endParaRPr>
                    </a:p>
                  </a:txBody>
                  <a:tcPr marL="27113" marR="271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rPr>
                        <a:t>October 17,2019 - April 11, 2020</a:t>
                      </a:r>
                      <a:endParaRPr lang="en-US" sz="900">
                        <a:solidFill>
                          <a:srgbClr val="000000"/>
                        </a:solidFill>
                        <a:effectLst/>
                        <a:latin typeface="Arial" panose="020B0604020202020204" pitchFamily="34" charset="0"/>
                        <a:ea typeface="Arial" panose="020B0604020202020204" pitchFamily="34" charset="0"/>
                      </a:endParaRPr>
                    </a:p>
                  </a:txBody>
                  <a:tcPr marL="27113" marR="271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rPr>
                        <a:t>First season with new lottery odds is conducted. All teams that miss the playoffs will have the same chance at each pick in the lottery. This should remove the incentive for tanking late season</a:t>
                      </a:r>
                      <a:endParaRPr lang="en-US" sz="900">
                        <a:solidFill>
                          <a:srgbClr val="000000"/>
                        </a:solidFill>
                        <a:effectLst/>
                        <a:latin typeface="Arial" panose="020B0604020202020204" pitchFamily="34" charset="0"/>
                        <a:ea typeface="Arial" panose="020B0604020202020204" pitchFamily="34" charset="0"/>
                      </a:endParaRPr>
                    </a:p>
                  </a:txBody>
                  <a:tcPr marL="27113" marR="271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6031249"/>
                  </a:ext>
                </a:extLst>
              </a:tr>
              <a:tr h="316450">
                <a:tc>
                  <a:txBody>
                    <a:bodyPr/>
                    <a:lstStyle/>
                    <a:p>
                      <a:pPr marL="0" marR="0">
                        <a:lnSpc>
                          <a:spcPct val="115000"/>
                        </a:lnSpc>
                        <a:spcBef>
                          <a:spcPts val="0"/>
                        </a:spcBef>
                        <a:spcAft>
                          <a:spcPts val="0"/>
                        </a:spcAft>
                      </a:pPr>
                      <a:r>
                        <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rPr>
                        <a:t>2021 NBA Draft Lottery with New Odds</a:t>
                      </a:r>
                      <a:endParaRPr lang="en-US" sz="900">
                        <a:solidFill>
                          <a:srgbClr val="000000"/>
                        </a:solidFill>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900">
                        <a:solidFill>
                          <a:srgbClr val="000000"/>
                        </a:solidFill>
                        <a:effectLst/>
                        <a:latin typeface="Arial" panose="020B0604020202020204" pitchFamily="34" charset="0"/>
                        <a:ea typeface="Arial" panose="020B0604020202020204" pitchFamily="34" charset="0"/>
                      </a:endParaRPr>
                    </a:p>
                  </a:txBody>
                  <a:tcPr marL="27113" marR="271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rPr>
                        <a:t>May 15, 2020</a:t>
                      </a:r>
                      <a:endParaRPr lang="en-US" sz="900">
                        <a:solidFill>
                          <a:srgbClr val="000000"/>
                        </a:solidFill>
                        <a:effectLst/>
                        <a:latin typeface="Arial" panose="020B0604020202020204" pitchFamily="34" charset="0"/>
                        <a:ea typeface="Arial" panose="020B0604020202020204" pitchFamily="34" charset="0"/>
                      </a:endParaRPr>
                    </a:p>
                  </a:txBody>
                  <a:tcPr marL="27113" marR="271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rPr>
                        <a:t>Draft lottery is conducted with new lottery odds, each team in lottery has 7.1% chance at each position in the lottery</a:t>
                      </a:r>
                      <a:endParaRPr lang="en-US" sz="900">
                        <a:solidFill>
                          <a:srgbClr val="000000"/>
                        </a:solidFill>
                        <a:effectLst/>
                        <a:latin typeface="Arial" panose="020B0604020202020204" pitchFamily="34" charset="0"/>
                        <a:ea typeface="Arial" panose="020B0604020202020204" pitchFamily="34" charset="0"/>
                      </a:endParaRPr>
                    </a:p>
                  </a:txBody>
                  <a:tcPr marL="27113" marR="271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0404404"/>
                  </a:ext>
                </a:extLst>
              </a:tr>
              <a:tr h="466455">
                <a:tc>
                  <a:txBody>
                    <a:bodyPr/>
                    <a:lstStyle/>
                    <a:p>
                      <a:pPr marL="0" marR="0">
                        <a:lnSpc>
                          <a:spcPct val="115000"/>
                        </a:lnSpc>
                        <a:spcBef>
                          <a:spcPts val="0"/>
                        </a:spcBef>
                        <a:spcAft>
                          <a:spcPts val="0"/>
                        </a:spcAft>
                      </a:pPr>
                      <a:r>
                        <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rPr>
                        <a:t>2021 NBA Draft with New Odds</a:t>
                      </a:r>
                      <a:endParaRPr lang="en-US" sz="900">
                        <a:solidFill>
                          <a:srgbClr val="000000"/>
                        </a:solidFill>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900">
                        <a:solidFill>
                          <a:srgbClr val="000000"/>
                        </a:solidFill>
                        <a:effectLst/>
                        <a:latin typeface="Arial" panose="020B0604020202020204" pitchFamily="34" charset="0"/>
                        <a:ea typeface="Arial" panose="020B0604020202020204" pitchFamily="34" charset="0"/>
                      </a:endParaRPr>
                    </a:p>
                  </a:txBody>
                  <a:tcPr marL="27113" marR="271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rPr>
                        <a:t>June 21, 2020</a:t>
                      </a:r>
                      <a:endParaRPr lang="en-US" sz="900">
                        <a:solidFill>
                          <a:srgbClr val="000000"/>
                        </a:solidFill>
                        <a:effectLst/>
                        <a:latin typeface="Arial" panose="020B0604020202020204" pitchFamily="34" charset="0"/>
                        <a:ea typeface="Arial" panose="020B0604020202020204" pitchFamily="34" charset="0"/>
                      </a:endParaRPr>
                    </a:p>
                  </a:txBody>
                  <a:tcPr marL="27113" marR="271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rPr>
                        <a:t>First NBA draft is conducted where each team in lottery had equal chance at the top picks. This lottery and draft process will continue indefinitely so teams can plan around this. </a:t>
                      </a:r>
                      <a:endParaRPr lang="en-US" sz="900">
                        <a:solidFill>
                          <a:srgbClr val="000000"/>
                        </a:solidFill>
                        <a:effectLst/>
                        <a:latin typeface="Arial" panose="020B0604020202020204" pitchFamily="34" charset="0"/>
                        <a:ea typeface="Arial" panose="020B0604020202020204" pitchFamily="34" charset="0"/>
                      </a:endParaRPr>
                    </a:p>
                  </a:txBody>
                  <a:tcPr marL="27113" marR="271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6330015"/>
                  </a:ext>
                </a:extLst>
              </a:tr>
            </a:tbl>
          </a:graphicData>
        </a:graphic>
      </p:graphicFrame>
    </p:spTree>
    <p:extLst>
      <p:ext uri="{BB962C8B-B14F-4D97-AF65-F5344CB8AC3E}">
        <p14:creationId xmlns:p14="http://schemas.microsoft.com/office/powerpoint/2010/main" val="24161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186B68C-84BC-4A6E-99D1-EE87483C134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8949" y="450221"/>
            <a:ext cx="2115455"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1C091803-41C2-48E0-9228-5148460C747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8" name="Rectangle 13">
            <a:extLst>
              <a:ext uri="{FF2B5EF4-FFF2-40B4-BE49-F238E27FC236}">
                <a16:creationId xmlns:a16="http://schemas.microsoft.com/office/drawing/2014/main" id="{6166C6D1-23AC-49C4-BA07-238E4E9F8CE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Rectangle 15">
            <a:extLst>
              <a:ext uri="{FF2B5EF4-FFF2-40B4-BE49-F238E27FC236}">
                <a16:creationId xmlns:a16="http://schemas.microsoft.com/office/drawing/2014/main" id="{B775CD93-9DF2-48CB-9F57-1BCA9A46C7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21269"/>
            <a:ext cx="6697525"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7" name="Graphic 6">
            <a:extLst>
              <a:ext uri="{FF2B5EF4-FFF2-40B4-BE49-F238E27FC236}">
                <a16:creationId xmlns:a16="http://schemas.microsoft.com/office/drawing/2014/main" id="{A5FC2659-59AB-4EC4-8496-A4F1AE3912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43078" y="2576514"/>
            <a:ext cx="1705848" cy="1705848"/>
          </a:xfrm>
          <a:prstGeom prst="rect">
            <a:avLst/>
          </a:prstGeom>
        </p:spPr>
      </p:pic>
      <p:sp>
        <p:nvSpPr>
          <p:cNvPr id="2" name="Title 1">
            <a:extLst>
              <a:ext uri="{FF2B5EF4-FFF2-40B4-BE49-F238E27FC236}">
                <a16:creationId xmlns:a16="http://schemas.microsoft.com/office/drawing/2014/main" id="{885549E4-9BE4-4618-B5A1-8A7097AE7420}"/>
              </a:ext>
            </a:extLst>
          </p:cNvPr>
          <p:cNvSpPr>
            <a:spLocks noGrp="1"/>
          </p:cNvSpPr>
          <p:nvPr>
            <p:ph type="title"/>
          </p:nvPr>
        </p:nvSpPr>
        <p:spPr>
          <a:xfrm>
            <a:off x="774700" y="762000"/>
            <a:ext cx="3759200" cy="3340100"/>
          </a:xfrm>
        </p:spPr>
        <p:txBody>
          <a:bodyPr>
            <a:normAutofit/>
          </a:bodyPr>
          <a:lstStyle/>
          <a:p>
            <a:r>
              <a:rPr lang="en-US">
                <a:solidFill>
                  <a:srgbClr val="FFFFFF"/>
                </a:solidFill>
              </a:rPr>
              <a:t>Conclusion</a:t>
            </a:r>
          </a:p>
        </p:txBody>
      </p:sp>
      <p:sp>
        <p:nvSpPr>
          <p:cNvPr id="3" name="Content Placeholder 2">
            <a:extLst>
              <a:ext uri="{FF2B5EF4-FFF2-40B4-BE49-F238E27FC236}">
                <a16:creationId xmlns:a16="http://schemas.microsoft.com/office/drawing/2014/main" id="{5E103F0C-39CD-4F12-A528-D373AAB3B3A1}"/>
              </a:ext>
            </a:extLst>
          </p:cNvPr>
          <p:cNvSpPr>
            <a:spLocks noGrp="1"/>
          </p:cNvSpPr>
          <p:nvPr>
            <p:ph idx="1"/>
          </p:nvPr>
        </p:nvSpPr>
        <p:spPr>
          <a:xfrm>
            <a:off x="7658103" y="795548"/>
            <a:ext cx="3759198" cy="5275603"/>
          </a:xfrm>
        </p:spPr>
        <p:txBody>
          <a:bodyPr anchor="ctr">
            <a:normAutofit/>
          </a:bodyPr>
          <a:lstStyle/>
          <a:p>
            <a:r>
              <a:rPr lang="en-US" sz="2000"/>
              <a:t>Increase competitiveness of league as a whole</a:t>
            </a:r>
          </a:p>
          <a:p>
            <a:r>
              <a:rPr lang="en-US" sz="2000"/>
              <a:t>Increase intrigue of the playoffs</a:t>
            </a:r>
          </a:p>
          <a:p>
            <a:r>
              <a:rPr lang="en-US" sz="2000"/>
              <a:t>Improve image of league</a:t>
            </a:r>
          </a:p>
          <a:p>
            <a:r>
              <a:rPr lang="en-US" sz="2000"/>
              <a:t>Remove incentives for losing</a:t>
            </a:r>
          </a:p>
          <a:p>
            <a:pPr marL="0" indent="0">
              <a:buNone/>
            </a:pPr>
            <a:endParaRPr lang="en-US" sz="2000"/>
          </a:p>
        </p:txBody>
      </p:sp>
    </p:spTree>
    <p:extLst>
      <p:ext uri="{BB962C8B-B14F-4D97-AF65-F5344CB8AC3E}">
        <p14:creationId xmlns:p14="http://schemas.microsoft.com/office/powerpoint/2010/main" val="4020810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hlinkClick r:id="rId2"/>
            <a:extLst>
              <a:ext uri="{FF2B5EF4-FFF2-40B4-BE49-F238E27FC236}">
                <a16:creationId xmlns:a16="http://schemas.microsoft.com/office/drawing/2014/main" id="{24C4DBE6-1E26-402A-ABE2-BDF91C07D58A}"/>
              </a:ext>
            </a:extLst>
          </p:cNvPr>
          <p:cNvSpPr/>
          <p:nvPr/>
        </p:nvSpPr>
        <p:spPr>
          <a:xfrm>
            <a:off x="1346090" y="3105834"/>
            <a:ext cx="9755047" cy="646331"/>
          </a:xfrm>
          <a:prstGeom prst="rect">
            <a:avLst/>
          </a:prstGeom>
        </p:spPr>
        <p:txBody>
          <a:bodyPr wrap="square">
            <a:spAutoFit/>
          </a:bodyPr>
          <a:lstStyle/>
          <a:p>
            <a:r>
              <a:rPr lang="en-US" sz="3600" dirty="0">
                <a:hlinkClick r:id="rId2"/>
              </a:rPr>
              <a:t>https://www.youtube.com/watch?v=8jaXcXsJUIM</a:t>
            </a:r>
            <a:endParaRPr lang="en-US" sz="3600" dirty="0"/>
          </a:p>
        </p:txBody>
      </p:sp>
    </p:spTree>
    <p:extLst>
      <p:ext uri="{BB962C8B-B14F-4D97-AF65-F5344CB8AC3E}">
        <p14:creationId xmlns:p14="http://schemas.microsoft.com/office/powerpoint/2010/main" val="3838430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B9FF99BD-075F-4761-A995-6FC574BD25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B21A54-9BA3-4EA9-B460-5A829ADD905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FA8F714-B9D8-488A-8CCA-E9948FF913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generated with very high confidence">
            <a:extLst>
              <a:ext uri="{FF2B5EF4-FFF2-40B4-BE49-F238E27FC236}">
                <a16:creationId xmlns:a16="http://schemas.microsoft.com/office/drawing/2014/main" id="{297F63BA-BA86-48CF-B208-778DF339CF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9262" y="1123527"/>
            <a:ext cx="4273471" cy="4604800"/>
          </a:xfrm>
          <a:prstGeom prst="rect">
            <a:avLst/>
          </a:prstGeom>
        </p:spPr>
      </p:pic>
    </p:spTree>
    <p:extLst>
      <p:ext uri="{BB962C8B-B14F-4D97-AF65-F5344CB8AC3E}">
        <p14:creationId xmlns:p14="http://schemas.microsoft.com/office/powerpoint/2010/main" val="205001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56189E5-8A3E-4CFD-B71B-CCD0F8495E5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4F16007-393E-4ADC-A469-0D4E7764ADC2}"/>
              </a:ext>
            </a:extLst>
          </p:cNvPr>
          <p:cNvSpPr>
            <a:spLocks noGrp="1"/>
          </p:cNvSpPr>
          <p:nvPr>
            <p:ph type="title"/>
          </p:nvPr>
        </p:nvSpPr>
        <p:spPr>
          <a:xfrm>
            <a:off x="838200" y="811161"/>
            <a:ext cx="3335594" cy="5403370"/>
          </a:xfrm>
        </p:spPr>
        <p:txBody>
          <a:bodyPr>
            <a:normAutofit/>
          </a:bodyPr>
          <a:lstStyle/>
          <a:p>
            <a:r>
              <a:rPr lang="en-US">
                <a:solidFill>
                  <a:schemeClr val="bg1"/>
                </a:solidFill>
              </a:rPr>
              <a:t>Why are teams tanking?</a:t>
            </a:r>
          </a:p>
        </p:txBody>
      </p:sp>
      <p:graphicFrame>
        <p:nvGraphicFramePr>
          <p:cNvPr id="5" name="Content Placeholder 2">
            <a:extLst>
              <a:ext uri="{FF2B5EF4-FFF2-40B4-BE49-F238E27FC236}">
                <a16:creationId xmlns:a16="http://schemas.microsoft.com/office/drawing/2014/main" id="{549F4DBC-08D0-4B03-B806-17EC1DEA52EC}"/>
              </a:ext>
            </a:extLst>
          </p:cNvPr>
          <p:cNvGraphicFramePr>
            <a:graphicFrameLocks noGrp="1"/>
          </p:cNvGraphicFramePr>
          <p:nvPr>
            <p:ph idx="1"/>
            <p:extLst>
              <p:ext uri="{D42A27DB-BD31-4B8C-83A1-F6EECF244321}">
                <p14:modId xmlns:p14="http://schemas.microsoft.com/office/powerpoint/2010/main" val="2267010887"/>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4381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32BC26D8-82FB-445E-AA49-62A77D7C1EE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B57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CB44330D-EA18-4254-AA95-EB49948539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B41BBF3-A9F4-4D38-A560-7EA110246725}"/>
              </a:ext>
            </a:extLst>
          </p:cNvPr>
          <p:cNvPicPr>
            <a:picLocks noChangeAspect="1"/>
          </p:cNvPicPr>
          <p:nvPr/>
        </p:nvPicPr>
        <p:blipFill>
          <a:blip r:embed="rId2"/>
          <a:stretch>
            <a:fillRect/>
          </a:stretch>
        </p:blipFill>
        <p:spPr>
          <a:xfrm>
            <a:off x="3867573" y="643467"/>
            <a:ext cx="4456853" cy="5571066"/>
          </a:xfrm>
          <a:prstGeom prst="rect">
            <a:avLst/>
          </a:prstGeom>
        </p:spPr>
      </p:pic>
    </p:spTree>
    <p:extLst>
      <p:ext uri="{BB962C8B-B14F-4D97-AF65-F5344CB8AC3E}">
        <p14:creationId xmlns:p14="http://schemas.microsoft.com/office/powerpoint/2010/main" val="3852115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9FF99BD-075F-4761-A995-6FC574BD25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B21A54-9BA3-4EA9-B460-5A829ADD905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2">
            <a:extLst>
              <a:ext uri="{FF2B5EF4-FFF2-40B4-BE49-F238E27FC236}">
                <a16:creationId xmlns:a16="http://schemas.microsoft.com/office/drawing/2014/main" id="{6FA8F714-B9D8-488A-8CCA-E9948FF913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570FA72-9CED-48BF-8A19-D00E9536165F}"/>
              </a:ext>
            </a:extLst>
          </p:cNvPr>
          <p:cNvPicPr>
            <a:picLocks noChangeAspect="1"/>
          </p:cNvPicPr>
          <p:nvPr/>
        </p:nvPicPr>
        <p:blipFill>
          <a:blip r:embed="rId2"/>
          <a:stretch>
            <a:fillRect/>
          </a:stretch>
        </p:blipFill>
        <p:spPr>
          <a:xfrm>
            <a:off x="1171079" y="1123527"/>
            <a:ext cx="9849836" cy="4604800"/>
          </a:xfrm>
          <a:prstGeom prst="rect">
            <a:avLst/>
          </a:prstGeom>
        </p:spPr>
      </p:pic>
    </p:spTree>
    <p:extLst>
      <p:ext uri="{BB962C8B-B14F-4D97-AF65-F5344CB8AC3E}">
        <p14:creationId xmlns:p14="http://schemas.microsoft.com/office/powerpoint/2010/main" val="2220846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56189E5-8A3E-4CFD-B71B-CCD0F8495E5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657700-4307-4B0E-A104-B8D74228FBBB}"/>
              </a:ext>
            </a:extLst>
          </p:cNvPr>
          <p:cNvSpPr>
            <a:spLocks noGrp="1"/>
          </p:cNvSpPr>
          <p:nvPr>
            <p:ph type="title"/>
          </p:nvPr>
        </p:nvSpPr>
        <p:spPr>
          <a:xfrm>
            <a:off x="838200" y="811161"/>
            <a:ext cx="3335594" cy="5403370"/>
          </a:xfrm>
        </p:spPr>
        <p:txBody>
          <a:bodyPr>
            <a:normAutofit/>
          </a:bodyPr>
          <a:lstStyle/>
          <a:p>
            <a:r>
              <a:rPr lang="en-US">
                <a:solidFill>
                  <a:schemeClr val="bg1"/>
                </a:solidFill>
              </a:rPr>
              <a:t>Proposed Solution</a:t>
            </a:r>
          </a:p>
        </p:txBody>
      </p:sp>
      <p:graphicFrame>
        <p:nvGraphicFramePr>
          <p:cNvPr id="5" name="Content Placeholder 2">
            <a:extLst>
              <a:ext uri="{FF2B5EF4-FFF2-40B4-BE49-F238E27FC236}">
                <a16:creationId xmlns:a16="http://schemas.microsoft.com/office/drawing/2014/main" id="{FEA391C9-8679-4E28-B765-31E289D3BA80}"/>
              </a:ext>
            </a:extLst>
          </p:cNvPr>
          <p:cNvGraphicFramePr>
            <a:graphicFrameLocks noGrp="1"/>
          </p:cNvGraphicFramePr>
          <p:nvPr>
            <p:ph idx="1"/>
            <p:extLst>
              <p:ext uri="{D42A27DB-BD31-4B8C-83A1-F6EECF244321}">
                <p14:modId xmlns:p14="http://schemas.microsoft.com/office/powerpoint/2010/main" val="1909092919"/>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1171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1" name="Straight Connector 10">
            <a:extLst>
              <a:ext uri="{FF2B5EF4-FFF2-40B4-BE49-F238E27FC236}">
                <a16:creationId xmlns:a16="http://schemas.microsoft.com/office/drawing/2014/main" id="{7E7C77BC-7138-40B1-A15B-20F57A49462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CD6BF2AB-FF76-4D1A-90C4-17177F501464}"/>
              </a:ext>
            </a:extLst>
          </p:cNvPr>
          <p:cNvPicPr>
            <a:picLocks noGrp="1" noChangeAspect="1"/>
          </p:cNvPicPr>
          <p:nvPr>
            <p:ph idx="1"/>
          </p:nvPr>
        </p:nvPicPr>
        <p:blipFill>
          <a:blip r:embed="rId2"/>
          <a:stretch>
            <a:fillRect/>
          </a:stretch>
        </p:blipFill>
        <p:spPr>
          <a:xfrm>
            <a:off x="320040" y="610769"/>
            <a:ext cx="11496821" cy="3391561"/>
          </a:xfrm>
          <a:prstGeom prst="rect">
            <a:avLst/>
          </a:prstGeom>
        </p:spPr>
      </p:pic>
      <p:sp>
        <p:nvSpPr>
          <p:cNvPr id="2" name="Title 1">
            <a:extLst>
              <a:ext uri="{FF2B5EF4-FFF2-40B4-BE49-F238E27FC236}">
                <a16:creationId xmlns:a16="http://schemas.microsoft.com/office/drawing/2014/main" id="{48B13F19-27B0-4D05-9CFB-8CBEC4C7DA7F}"/>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Current Lottery Odds</a:t>
            </a:r>
          </a:p>
        </p:txBody>
      </p:sp>
    </p:spTree>
    <p:extLst>
      <p:ext uri="{BB962C8B-B14F-4D97-AF65-F5344CB8AC3E}">
        <p14:creationId xmlns:p14="http://schemas.microsoft.com/office/powerpoint/2010/main" val="2962153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1" name="Straight Connector 10">
            <a:extLst>
              <a:ext uri="{FF2B5EF4-FFF2-40B4-BE49-F238E27FC236}">
                <a16:creationId xmlns:a16="http://schemas.microsoft.com/office/drawing/2014/main" id="{7E7C77BC-7138-40B1-A15B-20F57A49462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4CAB45D1-BF8A-45EE-A6BB-AB3F46CE9ADC}"/>
              </a:ext>
            </a:extLst>
          </p:cNvPr>
          <p:cNvPicPr>
            <a:picLocks noGrp="1" noChangeAspect="1"/>
          </p:cNvPicPr>
          <p:nvPr>
            <p:ph idx="1"/>
          </p:nvPr>
        </p:nvPicPr>
        <p:blipFill>
          <a:blip r:embed="rId2"/>
          <a:stretch>
            <a:fillRect/>
          </a:stretch>
        </p:blipFill>
        <p:spPr>
          <a:xfrm>
            <a:off x="320040" y="639511"/>
            <a:ext cx="11496821" cy="3334077"/>
          </a:xfrm>
          <a:prstGeom prst="rect">
            <a:avLst/>
          </a:prstGeom>
        </p:spPr>
      </p:pic>
      <p:sp>
        <p:nvSpPr>
          <p:cNvPr id="2" name="Title 1">
            <a:extLst>
              <a:ext uri="{FF2B5EF4-FFF2-40B4-BE49-F238E27FC236}">
                <a16:creationId xmlns:a16="http://schemas.microsoft.com/office/drawing/2014/main" id="{55381ADF-AFAF-40F9-B1AA-9F82FF92AD54}"/>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Proposed Lottery Odds</a:t>
            </a:r>
          </a:p>
        </p:txBody>
      </p:sp>
    </p:spTree>
    <p:extLst>
      <p:ext uri="{BB962C8B-B14F-4D97-AF65-F5344CB8AC3E}">
        <p14:creationId xmlns:p14="http://schemas.microsoft.com/office/powerpoint/2010/main" val="760137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TotalTime>
  <Words>574</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Proposal For NBA Draft Lottery Reform</vt:lpstr>
      <vt:lpstr>PowerPoint Presentation</vt:lpstr>
      <vt:lpstr>PowerPoint Presentation</vt:lpstr>
      <vt:lpstr>Why are teams tanking?</vt:lpstr>
      <vt:lpstr>PowerPoint Presentation</vt:lpstr>
      <vt:lpstr>PowerPoint Presentation</vt:lpstr>
      <vt:lpstr>Proposed Solution</vt:lpstr>
      <vt:lpstr>Current Lottery Odds</vt:lpstr>
      <vt:lpstr>Proposed Lottery Odds</vt:lpstr>
      <vt:lpstr>Alternative Proposed Solutions</vt:lpstr>
      <vt:lpstr>Implementation Plan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For NBA Draft Lottery Reform</dc:title>
  <dc:creator>Benjamin Tjiang</dc:creator>
  <cp:lastModifiedBy>Benjamin Tjiang</cp:lastModifiedBy>
  <cp:revision>21</cp:revision>
  <dcterms:created xsi:type="dcterms:W3CDTF">2018-05-01T21:50:58Z</dcterms:created>
  <dcterms:modified xsi:type="dcterms:W3CDTF">2018-05-02T18:17:15Z</dcterms:modified>
</cp:coreProperties>
</file>