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81" r:id="rId5"/>
    <p:sldId id="282" r:id="rId6"/>
    <p:sldId id="284" r:id="rId7"/>
    <p:sldId id="28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5" r:id="rId22"/>
    <p:sldId id="285"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5"/>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C9B97DE-4C23-4567-B56B-896134C89380}" type="datetimeFigureOut">
              <a:rPr lang="zh-TW" altLang="en-US" smtClean="0"/>
              <a:t>2023/5/8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423800E-354C-4192-A7EF-75BFCE6F6B4B}" type="slidenum">
              <a:rPr lang="zh-TW" altLang="en-US" smtClean="0"/>
              <a:t>‹#›</a:t>
            </a:fld>
            <a:endParaRPr lang="zh-TW" altLang="en-US"/>
          </a:p>
        </p:txBody>
      </p:sp>
    </p:spTree>
    <p:extLst>
      <p:ext uri="{BB962C8B-B14F-4D97-AF65-F5344CB8AC3E}">
        <p14:creationId xmlns:p14="http://schemas.microsoft.com/office/powerpoint/2010/main" val="296152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9B97DE-4C23-4567-B56B-896134C89380}" type="datetimeFigureOut">
              <a:rPr lang="zh-TW" altLang="en-US" smtClean="0"/>
              <a:t>2023/5/8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423800E-354C-4192-A7EF-75BFCE6F6B4B}" type="slidenum">
              <a:rPr lang="zh-TW" altLang="en-US" smtClean="0"/>
              <a:t>‹#›</a:t>
            </a:fld>
            <a:endParaRPr lang="zh-TW" altLang="en-US"/>
          </a:p>
        </p:txBody>
      </p:sp>
    </p:spTree>
    <p:extLst>
      <p:ext uri="{BB962C8B-B14F-4D97-AF65-F5344CB8AC3E}">
        <p14:creationId xmlns:p14="http://schemas.microsoft.com/office/powerpoint/2010/main" val="360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9B97DE-4C23-4567-B56B-896134C89380}" type="datetimeFigureOut">
              <a:rPr lang="zh-TW" altLang="en-US" smtClean="0"/>
              <a:t>2023/5/8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423800E-354C-4192-A7EF-75BFCE6F6B4B}" type="slidenum">
              <a:rPr lang="zh-TW" altLang="en-US" smtClean="0"/>
              <a:t>‹#›</a:t>
            </a:fld>
            <a:endParaRPr lang="zh-TW" altLang="en-US"/>
          </a:p>
        </p:txBody>
      </p:sp>
    </p:spTree>
    <p:extLst>
      <p:ext uri="{BB962C8B-B14F-4D97-AF65-F5344CB8AC3E}">
        <p14:creationId xmlns:p14="http://schemas.microsoft.com/office/powerpoint/2010/main" val="3163642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9B97DE-4C23-4567-B56B-896134C89380}" type="datetimeFigureOut">
              <a:rPr lang="zh-TW" altLang="en-US" smtClean="0"/>
              <a:t>2023/5/8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423800E-354C-4192-A7EF-75BFCE6F6B4B}" type="slidenum">
              <a:rPr lang="zh-TW" altLang="en-US" smtClean="0"/>
              <a:t>‹#›</a:t>
            </a:fld>
            <a:endParaRPr lang="zh-TW" altLang="en-US"/>
          </a:p>
        </p:txBody>
      </p:sp>
    </p:spTree>
    <p:extLst>
      <p:ext uri="{BB962C8B-B14F-4D97-AF65-F5344CB8AC3E}">
        <p14:creationId xmlns:p14="http://schemas.microsoft.com/office/powerpoint/2010/main" val="307222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9C9B97DE-4C23-4567-B56B-896134C89380}" type="datetimeFigureOut">
              <a:rPr lang="zh-TW" altLang="en-US" smtClean="0"/>
              <a:t>2023/5/8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423800E-354C-4192-A7EF-75BFCE6F6B4B}" type="slidenum">
              <a:rPr lang="zh-TW" altLang="en-US" smtClean="0"/>
              <a:t>‹#›</a:t>
            </a:fld>
            <a:endParaRPr lang="zh-TW" altLang="en-US"/>
          </a:p>
        </p:txBody>
      </p:sp>
    </p:spTree>
    <p:extLst>
      <p:ext uri="{BB962C8B-B14F-4D97-AF65-F5344CB8AC3E}">
        <p14:creationId xmlns:p14="http://schemas.microsoft.com/office/powerpoint/2010/main" val="195817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C9B97DE-4C23-4567-B56B-896134C89380}" type="datetimeFigureOut">
              <a:rPr lang="zh-TW" altLang="en-US" smtClean="0"/>
              <a:t>2023/5/8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423800E-354C-4192-A7EF-75BFCE6F6B4B}" type="slidenum">
              <a:rPr lang="zh-TW" altLang="en-US" smtClean="0"/>
              <a:t>‹#›</a:t>
            </a:fld>
            <a:endParaRPr lang="zh-TW" altLang="en-US"/>
          </a:p>
        </p:txBody>
      </p:sp>
    </p:spTree>
    <p:extLst>
      <p:ext uri="{BB962C8B-B14F-4D97-AF65-F5344CB8AC3E}">
        <p14:creationId xmlns:p14="http://schemas.microsoft.com/office/powerpoint/2010/main" val="47273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C9B97DE-4C23-4567-B56B-896134C89380}" type="datetimeFigureOut">
              <a:rPr lang="zh-TW" altLang="en-US" smtClean="0"/>
              <a:t>2023/5/8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423800E-354C-4192-A7EF-75BFCE6F6B4B}" type="slidenum">
              <a:rPr lang="zh-TW" altLang="en-US" smtClean="0"/>
              <a:t>‹#›</a:t>
            </a:fld>
            <a:endParaRPr lang="zh-TW" altLang="en-US"/>
          </a:p>
        </p:txBody>
      </p:sp>
    </p:spTree>
    <p:extLst>
      <p:ext uri="{BB962C8B-B14F-4D97-AF65-F5344CB8AC3E}">
        <p14:creationId xmlns:p14="http://schemas.microsoft.com/office/powerpoint/2010/main" val="112210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C9B97DE-4C23-4567-B56B-896134C89380}" type="datetimeFigureOut">
              <a:rPr lang="zh-TW" altLang="en-US" smtClean="0"/>
              <a:t>2023/5/8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423800E-354C-4192-A7EF-75BFCE6F6B4B}" type="slidenum">
              <a:rPr lang="zh-TW" altLang="en-US" smtClean="0"/>
              <a:t>‹#›</a:t>
            </a:fld>
            <a:endParaRPr lang="zh-TW" altLang="en-US"/>
          </a:p>
        </p:txBody>
      </p:sp>
    </p:spTree>
    <p:extLst>
      <p:ext uri="{BB962C8B-B14F-4D97-AF65-F5344CB8AC3E}">
        <p14:creationId xmlns:p14="http://schemas.microsoft.com/office/powerpoint/2010/main" val="44083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C9B97DE-4C23-4567-B56B-896134C89380}" type="datetimeFigureOut">
              <a:rPr lang="zh-TW" altLang="en-US" smtClean="0"/>
              <a:t>2023/5/8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423800E-354C-4192-A7EF-75BFCE6F6B4B}" type="slidenum">
              <a:rPr lang="zh-TW" altLang="en-US" smtClean="0"/>
              <a:t>‹#›</a:t>
            </a:fld>
            <a:endParaRPr lang="zh-TW" altLang="en-US"/>
          </a:p>
        </p:txBody>
      </p:sp>
    </p:spTree>
    <p:extLst>
      <p:ext uri="{BB962C8B-B14F-4D97-AF65-F5344CB8AC3E}">
        <p14:creationId xmlns:p14="http://schemas.microsoft.com/office/powerpoint/2010/main" val="236280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9C9B97DE-4C23-4567-B56B-896134C89380}" type="datetimeFigureOut">
              <a:rPr lang="zh-TW" altLang="en-US" smtClean="0"/>
              <a:t>2023/5/8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423800E-354C-4192-A7EF-75BFCE6F6B4B}" type="slidenum">
              <a:rPr lang="zh-TW" altLang="en-US" smtClean="0"/>
              <a:t>‹#›</a:t>
            </a:fld>
            <a:endParaRPr lang="zh-TW" altLang="en-US"/>
          </a:p>
        </p:txBody>
      </p:sp>
    </p:spTree>
    <p:extLst>
      <p:ext uri="{BB962C8B-B14F-4D97-AF65-F5344CB8AC3E}">
        <p14:creationId xmlns:p14="http://schemas.microsoft.com/office/powerpoint/2010/main" val="1937948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9C9B97DE-4C23-4567-B56B-896134C89380}" type="datetimeFigureOut">
              <a:rPr lang="zh-TW" altLang="en-US" smtClean="0"/>
              <a:t>2023/5/8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423800E-354C-4192-A7EF-75BFCE6F6B4B}" type="slidenum">
              <a:rPr lang="zh-TW" altLang="en-US" smtClean="0"/>
              <a:t>‹#›</a:t>
            </a:fld>
            <a:endParaRPr lang="zh-TW" altLang="en-US"/>
          </a:p>
        </p:txBody>
      </p:sp>
    </p:spTree>
    <p:extLst>
      <p:ext uri="{BB962C8B-B14F-4D97-AF65-F5344CB8AC3E}">
        <p14:creationId xmlns:p14="http://schemas.microsoft.com/office/powerpoint/2010/main" val="130433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9B97DE-4C23-4567-B56B-896134C89380}" type="datetimeFigureOut">
              <a:rPr lang="zh-TW" altLang="en-US" smtClean="0"/>
              <a:t>2023/5/8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3800E-354C-4192-A7EF-75BFCE6F6B4B}" type="slidenum">
              <a:rPr lang="zh-TW" altLang="en-US" smtClean="0"/>
              <a:t>‹#›</a:t>
            </a:fld>
            <a:endParaRPr lang="zh-TW" altLang="en-US"/>
          </a:p>
        </p:txBody>
      </p:sp>
    </p:spTree>
    <p:extLst>
      <p:ext uri="{BB962C8B-B14F-4D97-AF65-F5344CB8AC3E}">
        <p14:creationId xmlns:p14="http://schemas.microsoft.com/office/powerpoint/2010/main" val="399653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0161"/>
            <a:ext cx="9849815" cy="443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496812"/>
            <a:ext cx="7212806" cy="276999"/>
          </a:xfrm>
          <a:prstGeom prst="rect">
            <a:avLst/>
          </a:prstGeom>
        </p:spPr>
        <p:txBody>
          <a:bodyPr wrap="square">
            <a:spAutoFit/>
          </a:bodyPr>
          <a:lstStyle/>
          <a:p>
            <a:r>
              <a:rPr lang="en-US" altLang="zh-TW" sz="1200" spc="50" dirty="0">
                <a:solidFill>
                  <a:schemeClr val="tx1">
                    <a:lumMod val="65000"/>
                    <a:lumOff val="35000"/>
                  </a:schemeClr>
                </a:solidFill>
                <a:ea typeface="華康細圓體"/>
              </a:rPr>
              <a:t>https://www.wipo.int/edocs/mdocs/globalinfra/en/wipo_ip_itai_ge_18/wipo_ip_itai_ge_18_p5.pdf</a:t>
            </a:r>
          </a:p>
        </p:txBody>
      </p:sp>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smtClean="0">
                <a:latin typeface="微軟正黑體" panose="020B0604030504040204" pitchFamily="34" charset="-120"/>
                <a:ea typeface="微軟正黑體" panose="020B0604030504040204" pitchFamily="34" charset="-120"/>
              </a:rPr>
              <a:t>Course Module Arrangement</a:t>
            </a:r>
            <a:endParaRPr lang="zh-TW" altLang="en-US" sz="4400" b="1" dirty="0">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438912" y="1034386"/>
            <a:ext cx="1901952"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TW" sz="2000" b="1" dirty="0" smtClean="0">
                <a:latin typeface="微軟正黑體" panose="020B0604030504040204" pitchFamily="34" charset="-120"/>
                <a:ea typeface="微軟正黑體" panose="020B0604030504040204" pitchFamily="34" charset="-120"/>
              </a:rPr>
              <a:t>Last semester</a:t>
            </a:r>
            <a:endParaRPr lang="zh-TW" altLang="en-US" sz="2000" b="1" dirty="0">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2173224" y="5703509"/>
            <a:ext cx="1901952"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TW" sz="2000" b="1" dirty="0" smtClean="0">
                <a:latin typeface="微軟正黑體" panose="020B0604030504040204" pitchFamily="34" charset="-120"/>
                <a:ea typeface="微軟正黑體" panose="020B0604030504040204" pitchFamily="34" charset="-120"/>
              </a:rPr>
              <a:t>Weeks 2~5</a:t>
            </a:r>
            <a:endParaRPr lang="zh-TW" altLang="en-US" sz="2000" b="1" dirty="0">
              <a:latin typeface="微軟正黑體" panose="020B0604030504040204" pitchFamily="34" charset="-120"/>
              <a:ea typeface="微軟正黑體" panose="020B0604030504040204" pitchFamily="34" charset="-120"/>
            </a:endParaRPr>
          </a:p>
        </p:txBody>
      </p:sp>
      <p:sp>
        <p:nvSpPr>
          <p:cNvPr id="12" name="文字方塊 11"/>
          <p:cNvSpPr txBox="1"/>
          <p:nvPr/>
        </p:nvSpPr>
        <p:spPr>
          <a:xfrm>
            <a:off x="4325112" y="1034386"/>
            <a:ext cx="3026664"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TW" sz="2000" b="1" dirty="0" smtClean="0">
                <a:latin typeface="微軟正黑體" panose="020B0604030504040204" pitchFamily="34" charset="-120"/>
                <a:ea typeface="微軟正黑體" panose="020B0604030504040204" pitchFamily="34" charset="-120"/>
              </a:rPr>
              <a:t>Weeks 5~6, 9~10</a:t>
            </a:r>
            <a:endParaRPr lang="zh-TW" altLang="en-US" sz="2000" b="1" dirty="0">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7534656" y="4819164"/>
            <a:ext cx="1874520"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TW" sz="2000" b="1" dirty="0" smtClean="0">
                <a:latin typeface="微軟正黑體" panose="020B0604030504040204" pitchFamily="34" charset="-120"/>
                <a:ea typeface="微軟正黑體" panose="020B0604030504040204" pitchFamily="34" charset="-120"/>
              </a:rPr>
              <a:t>Weeks 10~12</a:t>
            </a:r>
            <a:endParaRPr lang="zh-TW" altLang="en-US" sz="2000" b="1" dirty="0">
              <a:latin typeface="微軟正黑體" panose="020B0604030504040204" pitchFamily="34" charset="-120"/>
              <a:ea typeface="微軟正黑體" panose="020B0604030504040204" pitchFamily="34" charset="-120"/>
            </a:endParaRPr>
          </a:p>
        </p:txBody>
      </p:sp>
      <p:sp>
        <p:nvSpPr>
          <p:cNvPr id="14" name="六邊形 13"/>
          <p:cNvSpPr/>
          <p:nvPr/>
        </p:nvSpPr>
        <p:spPr>
          <a:xfrm>
            <a:off x="9069038" y="2775563"/>
            <a:ext cx="3033216" cy="2573677"/>
          </a:xfrm>
          <a:prstGeom prst="hexagon">
            <a:avLst>
              <a:gd name="adj" fmla="val 29215"/>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9409176" y="3251050"/>
            <a:ext cx="2267712" cy="1384995"/>
          </a:xfrm>
          <a:prstGeom prst="rect">
            <a:avLst/>
          </a:prstGeom>
          <a:noFill/>
        </p:spPr>
        <p:txBody>
          <a:bodyPr wrap="square" rtlCol="0">
            <a:spAutoFit/>
          </a:bodyPr>
          <a:lstStyle/>
          <a:p>
            <a:pPr algn="ctr"/>
            <a:r>
              <a:rPr lang="en-US" altLang="zh-TW" sz="2800" dirty="0" smtClean="0">
                <a:latin typeface="微軟正黑體" panose="020B0604030504040204" pitchFamily="34" charset="-120"/>
                <a:ea typeface="微軟正黑體" panose="020B0604030504040204" pitchFamily="34" charset="-120"/>
              </a:rPr>
              <a:t>Case Study</a:t>
            </a:r>
            <a:br>
              <a:rPr lang="en-US" altLang="zh-TW" sz="2800" dirty="0" smtClean="0">
                <a:latin typeface="微軟正黑體" panose="020B0604030504040204" pitchFamily="34" charset="-120"/>
                <a:ea typeface="微軟正黑體" panose="020B0604030504040204" pitchFamily="34" charset="-120"/>
              </a:rPr>
            </a:br>
            <a:endParaRPr lang="en-US" altLang="zh-TW" sz="2800" dirty="0" smtClean="0">
              <a:latin typeface="微軟正黑體" panose="020B0604030504040204" pitchFamily="34" charset="-120"/>
              <a:ea typeface="微軟正黑體" panose="020B0604030504040204" pitchFamily="34" charset="-120"/>
            </a:endParaRPr>
          </a:p>
          <a:p>
            <a:pPr algn="ctr"/>
            <a:r>
              <a:rPr lang="en-US" altLang="zh-TW" sz="2800" dirty="0" smtClean="0">
                <a:latin typeface="微軟正黑體" panose="020B0604030504040204" pitchFamily="34" charset="-120"/>
                <a:ea typeface="微軟正黑體" panose="020B0604030504040204" pitchFamily="34" charset="-120"/>
              </a:rPr>
              <a:t>Applications</a:t>
            </a:r>
            <a:endParaRPr lang="zh-TW" altLang="en-US" sz="2800" dirty="0">
              <a:latin typeface="微軟正黑體" panose="020B0604030504040204" pitchFamily="34" charset="-120"/>
              <a:ea typeface="微軟正黑體" panose="020B0604030504040204" pitchFamily="34" charset="-120"/>
            </a:endParaRPr>
          </a:p>
        </p:txBody>
      </p:sp>
      <p:sp>
        <p:nvSpPr>
          <p:cNvPr id="16" name="文字方塊 15"/>
          <p:cNvSpPr txBox="1"/>
          <p:nvPr/>
        </p:nvSpPr>
        <p:spPr>
          <a:xfrm>
            <a:off x="9409176" y="2087464"/>
            <a:ext cx="2267712" cy="707886"/>
          </a:xfrm>
          <a:prstGeom prst="rect">
            <a:avLst/>
          </a:prstGeom>
          <a:noFill/>
        </p:spPr>
        <p:txBody>
          <a:bodyPr wrap="square" rtlCol="0">
            <a:spAutoFit/>
          </a:bodyPr>
          <a:lstStyle/>
          <a:p>
            <a:pPr algn="ctr"/>
            <a:r>
              <a:rPr lang="en-US" altLang="zh-TW" sz="4000" dirty="0" smtClean="0">
                <a:latin typeface="微軟正黑體" panose="020B0604030504040204" pitchFamily="34" charset="-120"/>
                <a:ea typeface="微軟正黑體" panose="020B0604030504040204" pitchFamily="34" charset="-120"/>
              </a:rPr>
              <a:t>6</a:t>
            </a:r>
            <a:endParaRPr lang="zh-TW" altLang="en-US" sz="4000" dirty="0">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9584378" y="1646753"/>
            <a:ext cx="20025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TW" sz="2000" b="1" dirty="0" smtClean="0">
                <a:latin typeface="微軟正黑體" panose="020B0604030504040204" pitchFamily="34" charset="-120"/>
                <a:ea typeface="微軟正黑體" panose="020B0604030504040204" pitchFamily="34" charset="-120"/>
              </a:rPr>
              <a:t>Weeks 12~15</a:t>
            </a:r>
            <a:endParaRPr lang="zh-TW" altLang="en-US" sz="2000" b="1" dirty="0">
              <a:latin typeface="微軟正黑體" panose="020B0604030504040204" pitchFamily="34" charset="-120"/>
              <a:ea typeface="微軟正黑體" panose="020B0604030504040204" pitchFamily="34" charset="-120"/>
            </a:endParaRPr>
          </a:p>
        </p:txBody>
      </p:sp>
      <p:sp>
        <p:nvSpPr>
          <p:cNvPr id="18" name="文字方塊 17"/>
          <p:cNvSpPr txBox="1"/>
          <p:nvPr/>
        </p:nvSpPr>
        <p:spPr>
          <a:xfrm>
            <a:off x="9738360" y="5763726"/>
            <a:ext cx="2363894"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400" dirty="0" smtClean="0">
                <a:latin typeface="微軟正黑體" panose="020B0604030504040204" pitchFamily="34" charset="-120"/>
                <a:ea typeface="微軟正黑體" panose="020B0604030504040204" pitchFamily="34" charset="-120"/>
              </a:rPr>
              <a:t>Week 1: overview</a:t>
            </a:r>
          </a:p>
          <a:p>
            <a:r>
              <a:rPr lang="en-US" altLang="zh-TW" sz="1400" dirty="0" smtClean="0">
                <a:latin typeface="微軟正黑體" panose="020B0604030504040204" pitchFamily="34" charset="-120"/>
                <a:ea typeface="微軟正黑體" panose="020B0604030504040204" pitchFamily="34" charset="-120"/>
              </a:rPr>
              <a:t>Week 7: </a:t>
            </a:r>
            <a:r>
              <a:rPr lang="en-US" altLang="zh-TW" sz="1400" dirty="0" err="1" smtClean="0">
                <a:latin typeface="微軟正黑體" panose="020B0604030504040204" pitchFamily="34" charset="-120"/>
                <a:ea typeface="微軟正黑體" panose="020B0604030504040204" pitchFamily="34" charset="-120"/>
              </a:rPr>
              <a:t>Ching</a:t>
            </a:r>
            <a:r>
              <a:rPr lang="en-US" altLang="zh-TW" sz="1400" dirty="0" smtClean="0">
                <a:latin typeface="微軟正黑體" panose="020B0604030504040204" pitchFamily="34" charset="-120"/>
                <a:ea typeface="微軟正黑體" panose="020B0604030504040204" pitchFamily="34" charset="-120"/>
              </a:rPr>
              <a:t> Ming HOL</a:t>
            </a:r>
          </a:p>
          <a:p>
            <a:r>
              <a:rPr lang="en-US" altLang="zh-TW" sz="1400" dirty="0" smtClean="0">
                <a:latin typeface="微軟正黑體" panose="020B0604030504040204" pitchFamily="34" charset="-120"/>
                <a:ea typeface="微軟正黑體" panose="020B0604030504040204" pitchFamily="34" charset="-120"/>
              </a:rPr>
              <a:t>Week 8: Midterm Project</a:t>
            </a:r>
          </a:p>
          <a:p>
            <a:r>
              <a:rPr lang="en-US" altLang="zh-TW" sz="1400" dirty="0" smtClean="0">
                <a:latin typeface="微軟正黑體" panose="020B0604030504040204" pitchFamily="34" charset="-120"/>
                <a:ea typeface="微軟正黑體" panose="020B0604030504040204" pitchFamily="34" charset="-120"/>
              </a:rPr>
              <a:t>Week 16: Final Project</a:t>
            </a:r>
            <a:endParaRPr lang="zh-TW" altLang="en-US" sz="1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374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7"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smtClean="0">
                <a:latin typeface="微軟正黑體" panose="020B0604030504040204" pitchFamily="34" charset="-120"/>
                <a:ea typeface="微軟正黑體" panose="020B0604030504040204" pitchFamily="34" charset="-120"/>
              </a:rPr>
              <a:t>Correlation</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1783681"/>
            <a:ext cx="10515600" cy="4854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Correlation </a:t>
            </a:r>
            <a:r>
              <a:rPr lang="en-US" altLang="zh-TW" sz="3600" dirty="0">
                <a:latin typeface="微軟正黑體" panose="020B0604030504040204" pitchFamily="34" charset="-120"/>
                <a:ea typeface="微軟正黑體" panose="020B0604030504040204" pitchFamily="34" charset="-120"/>
              </a:rPr>
              <a:t>between two variables which is a normalized version of the </a:t>
            </a:r>
            <a:r>
              <a:rPr lang="en-US" altLang="zh-TW" sz="3600" dirty="0" smtClean="0">
                <a:latin typeface="微軟正黑體" panose="020B0604030504040204" pitchFamily="34" charset="-120"/>
                <a:ea typeface="微軟正黑體" panose="020B0604030504040204" pitchFamily="34" charset="-120"/>
              </a:rPr>
              <a:t>covariance</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The </a:t>
            </a:r>
            <a:r>
              <a:rPr lang="en-US" altLang="zh-TW" sz="3600" dirty="0">
                <a:latin typeface="微軟正黑體" panose="020B0604030504040204" pitchFamily="34" charset="-120"/>
                <a:ea typeface="微軟正黑體" panose="020B0604030504040204" pitchFamily="34" charset="-120"/>
              </a:rPr>
              <a:t>range of correlation coefficients is always between -1 to 1. The correlation coefficient is also known as Pearson</a:t>
            </a:r>
            <a:r>
              <a:rPr lang="en-US" altLang="zh-TW" sz="3600" dirty="0">
                <a:ea typeface="微軟正黑體" panose="020B0604030504040204" pitchFamily="34" charset="-120"/>
              </a:rPr>
              <a:t>’</a:t>
            </a:r>
            <a:r>
              <a:rPr lang="en-US" altLang="zh-TW" sz="3600" dirty="0">
                <a:latin typeface="微軟正黑體" panose="020B0604030504040204" pitchFamily="34" charset="-120"/>
                <a:ea typeface="微軟正黑體" panose="020B0604030504040204" pitchFamily="34" charset="-120"/>
              </a:rPr>
              <a:t>s correlation </a:t>
            </a:r>
            <a:r>
              <a:rPr lang="en-US" altLang="zh-TW" sz="3600" dirty="0" smtClean="0">
                <a:latin typeface="微軟正黑體" panose="020B0604030504040204" pitchFamily="34" charset="-120"/>
                <a:ea typeface="微軟正黑體" panose="020B0604030504040204" pitchFamily="34" charset="-120"/>
              </a:rPr>
              <a:t>coefficient</a:t>
            </a:r>
          </a:p>
        </p:txBody>
      </p:sp>
      <mc:AlternateContent xmlns:mc="http://schemas.openxmlformats.org/markup-compatibility/2006">
        <mc:Choice xmlns:a14="http://schemas.microsoft.com/office/drawing/2010/main" Requires="a14">
          <p:sp>
            <p:nvSpPr>
              <p:cNvPr id="4" name="文字方塊 3"/>
              <p:cNvSpPr txBox="1"/>
              <p:nvPr/>
            </p:nvSpPr>
            <p:spPr>
              <a:xfrm>
                <a:off x="3325415" y="749808"/>
                <a:ext cx="5541169" cy="1033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𝜌</m:t>
                          </m:r>
                        </m:e>
                        <m:sub>
                          <m:r>
                            <a:rPr lang="en-US" altLang="zh-TW" sz="2800" i="1">
                              <a:latin typeface="Cambria Math" panose="02040503050406030204" pitchFamily="18" charset="0"/>
                            </a:rPr>
                            <m:t>𝑥𝑦</m:t>
                          </m:r>
                        </m:sub>
                      </m:sSub>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m:rPr>
                              <m:nor/>
                            </m:rPr>
                            <a:rPr lang="en-US" altLang="zh-TW" sz="2800" b="0" i="0" smtClean="0">
                              <a:latin typeface="Cambria Math" panose="02040503050406030204" pitchFamily="18" charset="0"/>
                            </a:rPr>
                            <m:t>cov</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𝑥</m:t>
                          </m:r>
                          <m:r>
                            <a:rPr lang="en-US" altLang="zh-TW" sz="2800" b="0" i="1" smtClean="0">
                              <a:latin typeface="Cambria Math" panose="02040503050406030204" pitchFamily="18" charset="0"/>
                            </a:rPr>
                            <m:t>, </m:t>
                          </m:r>
                          <m:r>
                            <a:rPr lang="en-US" altLang="zh-TW" sz="2800" b="0" i="1" smtClean="0">
                              <a:latin typeface="Cambria Math" panose="02040503050406030204" pitchFamily="18" charset="0"/>
                            </a:rPr>
                            <m:t>𝑦</m:t>
                          </m:r>
                          <m:r>
                            <a:rPr lang="en-US" altLang="zh-TW" sz="2800" b="0" i="1" smtClean="0">
                              <a:latin typeface="Cambria Math" panose="02040503050406030204" pitchFamily="18" charset="0"/>
                            </a:rPr>
                            <m:t>)</m:t>
                          </m:r>
                        </m:num>
                        <m:den>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𝜎</m:t>
                              </m:r>
                            </m:e>
                            <m:sub>
                              <m:r>
                                <a:rPr lang="en-US" altLang="zh-TW" sz="2800" b="0" i="1" smtClean="0">
                                  <a:latin typeface="Cambria Math" panose="02040503050406030204" pitchFamily="18" charset="0"/>
                                </a:rPr>
                                <m:t>𝑥</m:t>
                              </m:r>
                            </m:sub>
                          </m:sSub>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𝜎</m:t>
                              </m:r>
                            </m:e>
                            <m:sub>
                              <m:r>
                                <a:rPr lang="en-US" altLang="zh-TW" sz="2800" b="0" i="1" smtClean="0">
                                  <a:latin typeface="Cambria Math" panose="02040503050406030204" pitchFamily="18" charset="0"/>
                                </a:rPr>
                                <m:t>𝑦</m:t>
                              </m:r>
                            </m:sub>
                          </m:sSub>
                        </m:den>
                      </m:f>
                    </m:oMath>
                  </m:oMathPara>
                </a14:m>
                <a:endParaRPr lang="zh-TW" altLang="en-US" sz="2800" dirty="0"/>
              </a:p>
            </p:txBody>
          </p:sp>
        </mc:Choice>
        <mc:Fallback>
          <p:sp>
            <p:nvSpPr>
              <p:cNvPr id="4" name="文字方塊 3"/>
              <p:cNvSpPr txBox="1">
                <a:spLocks noRot="1" noChangeAspect="1" noMove="1" noResize="1" noEditPoints="1" noAdjustHandles="1" noChangeArrowheads="1" noChangeShapeType="1" noTextEdit="1"/>
              </p:cNvSpPr>
              <p:nvPr/>
            </p:nvSpPr>
            <p:spPr>
              <a:xfrm>
                <a:off x="3325415" y="749808"/>
                <a:ext cx="5541169" cy="1033873"/>
              </a:xfrm>
              <a:prstGeom prst="rect">
                <a:avLst/>
              </a:prstGeom>
              <a:blipFill>
                <a:blip r:embed="rId2"/>
                <a:stretch>
                  <a:fillRect/>
                </a:stretch>
              </a:blipFill>
            </p:spPr>
            <p:txBody>
              <a:bodyPr/>
              <a:lstStyle/>
              <a:p>
                <a:r>
                  <a:rPr lang="zh-TW" altLang="en-US">
                    <a:noFill/>
                  </a:rPr>
                  <a:t> </a:t>
                </a:r>
              </a:p>
            </p:txBody>
          </p:sp>
        </mc:Fallback>
      </mc:AlternateContent>
      <p:sp>
        <p:nvSpPr>
          <p:cNvPr id="5"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10</a:t>
            </a:fld>
            <a:endParaRPr lang="en" dirty="0"/>
          </a:p>
        </p:txBody>
      </p:sp>
    </p:spTree>
    <p:extLst>
      <p:ext uri="{BB962C8B-B14F-4D97-AF65-F5344CB8AC3E}">
        <p14:creationId xmlns:p14="http://schemas.microsoft.com/office/powerpoint/2010/main" val="576855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smtClean="0">
                <a:latin typeface="微軟正黑體" panose="020B0604030504040204" pitchFamily="34" charset="-120"/>
                <a:ea typeface="微軟正黑體" panose="020B0604030504040204" pitchFamily="34" charset="-120"/>
              </a:rPr>
              <a:t>Correlation</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1783681"/>
            <a:ext cx="10515600" cy="4854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2800" dirty="0" smtClean="0">
                <a:latin typeface="微軟正黑體" panose="020B0604030504040204" pitchFamily="34" charset="-120"/>
                <a:ea typeface="微軟正黑體" panose="020B0604030504040204" pitchFamily="34" charset="-120"/>
              </a:rPr>
              <a:t>-1 and +1 indicate that both variables have a perfect linear relationship.</a:t>
            </a:r>
          </a:p>
          <a:p>
            <a:pPr marL="514350" indent="-514350" algn="l">
              <a:lnSpc>
                <a:spcPct val="100000"/>
              </a:lnSpc>
              <a:spcBef>
                <a:spcPts val="600"/>
              </a:spcBef>
              <a:spcAft>
                <a:spcPts val="600"/>
              </a:spcAft>
              <a:buFont typeface="Arial" panose="020B0604020202020204" pitchFamily="34" charset="0"/>
              <a:buChar char="•"/>
            </a:pPr>
            <a:r>
              <a:rPr lang="en-US" altLang="zh-TW" sz="2800" dirty="0" smtClean="0">
                <a:latin typeface="微軟正黑體" panose="020B0604030504040204" pitchFamily="34" charset="-120"/>
                <a:ea typeface="微軟正黑體" panose="020B0604030504040204" pitchFamily="34" charset="-120"/>
              </a:rPr>
              <a:t>Negative means they are inversely proportional to each other with the factor of correlation coefficient value.</a:t>
            </a:r>
          </a:p>
          <a:p>
            <a:pPr marL="514350" indent="-514350" algn="l">
              <a:lnSpc>
                <a:spcPct val="100000"/>
              </a:lnSpc>
              <a:spcBef>
                <a:spcPts val="600"/>
              </a:spcBef>
              <a:spcAft>
                <a:spcPts val="600"/>
              </a:spcAft>
              <a:buFont typeface="Arial" panose="020B0604020202020204" pitchFamily="34" charset="0"/>
              <a:buChar char="•"/>
            </a:pPr>
            <a:r>
              <a:rPr lang="en-US" altLang="zh-TW" sz="2800" dirty="0" smtClean="0">
                <a:latin typeface="微軟正黑體" panose="020B0604030504040204" pitchFamily="34" charset="-120"/>
                <a:ea typeface="微軟正黑體" panose="020B0604030504040204" pitchFamily="34" charset="-120"/>
              </a:rPr>
              <a:t>Positive means they are directly proportional to each other mean vary in the same direction with the factor of correlation coefficient value.</a:t>
            </a:r>
          </a:p>
          <a:p>
            <a:pPr marL="514350" indent="-514350" algn="l">
              <a:lnSpc>
                <a:spcPct val="100000"/>
              </a:lnSpc>
              <a:spcBef>
                <a:spcPts val="600"/>
              </a:spcBef>
              <a:spcAft>
                <a:spcPts val="600"/>
              </a:spcAft>
              <a:buFont typeface="Arial" panose="020B0604020202020204" pitchFamily="34" charset="0"/>
              <a:buChar char="•"/>
            </a:pPr>
            <a:r>
              <a:rPr lang="en-US" altLang="zh-TW" sz="2800" dirty="0" smtClean="0">
                <a:latin typeface="微軟正黑體" panose="020B0604030504040204" pitchFamily="34" charset="-120"/>
                <a:ea typeface="微軟正黑體" panose="020B0604030504040204" pitchFamily="34" charset="-120"/>
              </a:rPr>
              <a:t>if the correlation coefficient is 0 then it means there is no linear relationship between variables.</a:t>
            </a:r>
            <a:endParaRPr lang="en-US" altLang="zh-TW" sz="2800" dirty="0">
              <a:latin typeface="微軟正黑體" panose="020B0604030504040204" pitchFamily="34" charset="-120"/>
              <a:ea typeface="微軟正黑體" panose="020B0604030504040204" pitchFamily="34" charset="-120"/>
            </a:endParaRPr>
          </a:p>
        </p:txBody>
      </p:sp>
      <mc:AlternateContent xmlns:mc="http://schemas.openxmlformats.org/markup-compatibility/2006">
        <mc:Choice xmlns:a14="http://schemas.microsoft.com/office/drawing/2010/main" Requires="a14">
          <p:sp>
            <p:nvSpPr>
              <p:cNvPr id="4" name="文字方塊 3"/>
              <p:cNvSpPr txBox="1"/>
              <p:nvPr/>
            </p:nvSpPr>
            <p:spPr>
              <a:xfrm>
                <a:off x="3325415" y="749808"/>
                <a:ext cx="5541169" cy="1033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𝜌</m:t>
                          </m:r>
                        </m:e>
                        <m:sub>
                          <m:r>
                            <a:rPr lang="en-US" altLang="zh-TW" sz="2800" i="1">
                              <a:latin typeface="Cambria Math" panose="02040503050406030204" pitchFamily="18" charset="0"/>
                            </a:rPr>
                            <m:t>𝑥𝑦</m:t>
                          </m:r>
                        </m:sub>
                      </m:sSub>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m:rPr>
                              <m:nor/>
                            </m:rPr>
                            <a:rPr lang="en-US" altLang="zh-TW" sz="2800" b="0" i="0" smtClean="0">
                              <a:latin typeface="Cambria Math" panose="02040503050406030204" pitchFamily="18" charset="0"/>
                            </a:rPr>
                            <m:t>cov</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𝑥</m:t>
                          </m:r>
                          <m:r>
                            <a:rPr lang="en-US" altLang="zh-TW" sz="2800" b="0" i="1" smtClean="0">
                              <a:latin typeface="Cambria Math" panose="02040503050406030204" pitchFamily="18" charset="0"/>
                            </a:rPr>
                            <m:t>, </m:t>
                          </m:r>
                          <m:r>
                            <a:rPr lang="en-US" altLang="zh-TW" sz="2800" b="0" i="1" smtClean="0">
                              <a:latin typeface="Cambria Math" panose="02040503050406030204" pitchFamily="18" charset="0"/>
                            </a:rPr>
                            <m:t>𝑦</m:t>
                          </m:r>
                          <m:r>
                            <a:rPr lang="en-US" altLang="zh-TW" sz="2800" b="0" i="1" smtClean="0">
                              <a:latin typeface="Cambria Math" panose="02040503050406030204" pitchFamily="18" charset="0"/>
                            </a:rPr>
                            <m:t>)</m:t>
                          </m:r>
                        </m:num>
                        <m:den>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𝜎</m:t>
                              </m:r>
                            </m:e>
                            <m:sub>
                              <m:r>
                                <a:rPr lang="en-US" altLang="zh-TW" sz="2800" b="0" i="1" smtClean="0">
                                  <a:latin typeface="Cambria Math" panose="02040503050406030204" pitchFamily="18" charset="0"/>
                                </a:rPr>
                                <m:t>𝑥</m:t>
                              </m:r>
                            </m:sub>
                          </m:sSub>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𝜎</m:t>
                              </m:r>
                            </m:e>
                            <m:sub>
                              <m:r>
                                <a:rPr lang="en-US" altLang="zh-TW" sz="2800" b="0" i="1" smtClean="0">
                                  <a:latin typeface="Cambria Math" panose="02040503050406030204" pitchFamily="18" charset="0"/>
                                </a:rPr>
                                <m:t>𝑦</m:t>
                              </m:r>
                            </m:sub>
                          </m:sSub>
                        </m:den>
                      </m:f>
                    </m:oMath>
                  </m:oMathPara>
                </a14:m>
                <a:endParaRPr lang="zh-TW" altLang="en-US" sz="2800" dirty="0"/>
              </a:p>
            </p:txBody>
          </p:sp>
        </mc:Choice>
        <mc:Fallback>
          <p:sp>
            <p:nvSpPr>
              <p:cNvPr id="4" name="文字方塊 3"/>
              <p:cNvSpPr txBox="1">
                <a:spLocks noRot="1" noChangeAspect="1" noMove="1" noResize="1" noEditPoints="1" noAdjustHandles="1" noChangeArrowheads="1" noChangeShapeType="1" noTextEdit="1"/>
              </p:cNvSpPr>
              <p:nvPr/>
            </p:nvSpPr>
            <p:spPr>
              <a:xfrm>
                <a:off x="3325415" y="749808"/>
                <a:ext cx="5541169" cy="1033873"/>
              </a:xfrm>
              <a:prstGeom prst="rect">
                <a:avLst/>
              </a:prstGeom>
              <a:blipFill>
                <a:blip r:embed="rId2"/>
                <a:stretch>
                  <a:fillRect/>
                </a:stretch>
              </a:blipFill>
            </p:spPr>
            <p:txBody>
              <a:bodyPr/>
              <a:lstStyle/>
              <a:p>
                <a:r>
                  <a:rPr lang="zh-TW" altLang="en-US">
                    <a:noFill/>
                  </a:rPr>
                  <a:t> </a:t>
                </a:r>
              </a:p>
            </p:txBody>
          </p:sp>
        </mc:Fallback>
      </mc:AlternateContent>
      <p:sp>
        <p:nvSpPr>
          <p:cNvPr id="5"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11</a:t>
            </a:fld>
            <a:endParaRPr lang="en" dirty="0"/>
          </a:p>
        </p:txBody>
      </p:sp>
    </p:spTree>
    <p:extLst>
      <p:ext uri="{BB962C8B-B14F-4D97-AF65-F5344CB8AC3E}">
        <p14:creationId xmlns:p14="http://schemas.microsoft.com/office/powerpoint/2010/main" val="1394515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smtClean="0">
                <a:latin typeface="微軟正黑體" panose="020B0604030504040204" pitchFamily="34" charset="-120"/>
                <a:ea typeface="微軟正黑體" panose="020B0604030504040204" pitchFamily="34" charset="-120"/>
              </a:rPr>
              <a:t>Differences</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886409"/>
            <a:ext cx="10515600" cy="5752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3200" dirty="0">
                <a:latin typeface="微軟正黑體" panose="020B0604030504040204" pitchFamily="34" charset="-120"/>
                <a:ea typeface="微軟正黑體" panose="020B0604030504040204" pitchFamily="34" charset="-120"/>
              </a:rPr>
              <a:t>Correlation is simply a normalized form of covariance. It is obviously important to be precise with language when discussing the two, but conceptually they are almost </a:t>
            </a:r>
            <a:r>
              <a:rPr lang="en-US" altLang="zh-TW" sz="3200" dirty="0" smtClean="0">
                <a:latin typeface="微軟正黑體" panose="020B0604030504040204" pitchFamily="34" charset="-120"/>
                <a:ea typeface="微軟正黑體" panose="020B0604030504040204" pitchFamily="34" charset="-120"/>
              </a:rPr>
              <a:t>identical</a:t>
            </a:r>
            <a:endParaRPr lang="en-US" altLang="zh-TW" sz="3200" dirty="0">
              <a:latin typeface="微軟正黑體" panose="020B0604030504040204" pitchFamily="34" charset="-120"/>
              <a:ea typeface="微軟正黑體" panose="020B0604030504040204" pitchFamily="34" charset="-120"/>
            </a:endParaRPr>
          </a:p>
          <a:p>
            <a:pPr marL="514350" indent="-514350" algn="l">
              <a:lnSpc>
                <a:spcPct val="100000"/>
              </a:lnSpc>
              <a:spcBef>
                <a:spcPts val="600"/>
              </a:spcBef>
              <a:spcAft>
                <a:spcPts val="600"/>
              </a:spcAft>
              <a:buFont typeface="Arial" panose="020B0604020202020204" pitchFamily="34" charset="0"/>
              <a:buChar char="•"/>
            </a:pPr>
            <a:r>
              <a:rPr lang="en-US" altLang="zh-TW" sz="3200" dirty="0">
                <a:latin typeface="微軟正黑體" panose="020B0604030504040204" pitchFamily="34" charset="-120"/>
                <a:ea typeface="微軟正黑體" panose="020B0604030504040204" pitchFamily="34" charset="-120"/>
              </a:rPr>
              <a:t>The value of the correlation coefficient ranges from [-1 – 1]. -1 is indicate for a negative relationship. 1 means a positive relationship. 0 means no </a:t>
            </a:r>
            <a:r>
              <a:rPr lang="en-US" altLang="zh-TW" sz="3200" dirty="0" smtClean="0">
                <a:latin typeface="微軟正黑體" panose="020B0604030504040204" pitchFamily="34" charset="-120"/>
                <a:ea typeface="微軟正黑體" panose="020B0604030504040204" pitchFamily="34" charset="-120"/>
              </a:rPr>
              <a:t>relationship</a:t>
            </a:r>
            <a:endParaRPr lang="en-US" altLang="zh-TW" sz="3200" dirty="0">
              <a:latin typeface="微軟正黑體" panose="020B0604030504040204" pitchFamily="34" charset="-120"/>
              <a:ea typeface="微軟正黑體" panose="020B0604030504040204" pitchFamily="34" charset="-120"/>
            </a:endParaRPr>
          </a:p>
        </p:txBody>
      </p:sp>
      <p:sp>
        <p:nvSpPr>
          <p:cNvPr id="5"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12</a:t>
            </a:fld>
            <a:endParaRPr lang="en" dirty="0"/>
          </a:p>
        </p:txBody>
      </p:sp>
    </p:spTree>
    <p:extLst>
      <p:ext uri="{BB962C8B-B14F-4D97-AF65-F5344CB8AC3E}">
        <p14:creationId xmlns:p14="http://schemas.microsoft.com/office/powerpoint/2010/main" val="3873662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a:latin typeface="微軟正黑體" panose="020B0604030504040204" pitchFamily="34" charset="-120"/>
                <a:ea typeface="微軟正黑體" panose="020B0604030504040204" pitchFamily="34" charset="-120"/>
              </a:rPr>
              <a:t>Correlation Matrix</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886409"/>
            <a:ext cx="10515600" cy="5752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Correlation </a:t>
            </a:r>
            <a:r>
              <a:rPr lang="en-US" altLang="zh-TW" sz="3600" dirty="0">
                <a:latin typeface="微軟正黑體" panose="020B0604030504040204" pitchFamily="34" charset="-120"/>
                <a:ea typeface="微軟正黑體" panose="020B0604030504040204" pitchFamily="34" charset="-120"/>
              </a:rPr>
              <a:t>matrix is simply a table which displays the correlation coefficients for different </a:t>
            </a:r>
            <a:r>
              <a:rPr lang="en-US" altLang="zh-TW" sz="3600" dirty="0" smtClean="0">
                <a:latin typeface="微軟正黑體" panose="020B0604030504040204" pitchFamily="34" charset="-120"/>
                <a:ea typeface="微軟正黑體" panose="020B0604030504040204" pitchFamily="34" charset="-120"/>
              </a:rPr>
              <a:t>variables</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The </a:t>
            </a:r>
            <a:r>
              <a:rPr lang="en-US" altLang="zh-TW" sz="3600" dirty="0">
                <a:latin typeface="微軟正黑體" panose="020B0604030504040204" pitchFamily="34" charset="-120"/>
                <a:ea typeface="微軟正黑體" panose="020B0604030504040204" pitchFamily="34" charset="-120"/>
              </a:rPr>
              <a:t>matrix depicts the correlation between all the possible pairs of values in a </a:t>
            </a:r>
            <a:r>
              <a:rPr lang="en-US" altLang="zh-TW" sz="3600" dirty="0" smtClean="0">
                <a:latin typeface="微軟正黑體" panose="020B0604030504040204" pitchFamily="34" charset="-120"/>
                <a:ea typeface="微軟正黑體" panose="020B0604030504040204" pitchFamily="34" charset="-120"/>
              </a:rPr>
              <a:t>table</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It </a:t>
            </a:r>
            <a:r>
              <a:rPr lang="en-US" altLang="zh-TW" sz="3600" dirty="0">
                <a:latin typeface="微軟正黑體" panose="020B0604030504040204" pitchFamily="34" charset="-120"/>
                <a:ea typeface="微軟正黑體" panose="020B0604030504040204" pitchFamily="34" charset="-120"/>
              </a:rPr>
              <a:t>is a powerful tool to summarize a large dataset and to identify and visualize patterns in the given </a:t>
            </a:r>
            <a:r>
              <a:rPr lang="en-US" altLang="zh-TW" sz="3600" dirty="0" smtClean="0">
                <a:latin typeface="微軟正黑體" panose="020B0604030504040204" pitchFamily="34" charset="-120"/>
                <a:ea typeface="微軟正黑體" panose="020B0604030504040204" pitchFamily="34" charset="-120"/>
              </a:rPr>
              <a:t>data</a:t>
            </a:r>
          </a:p>
          <a:p>
            <a:pPr algn="l">
              <a:lnSpc>
                <a:spcPct val="100000"/>
              </a:lnSpc>
              <a:spcBef>
                <a:spcPts val="600"/>
              </a:spcBef>
              <a:spcAft>
                <a:spcPts val="600"/>
              </a:spcAft>
            </a:pPr>
            <a:r>
              <a:rPr lang="en-US" altLang="zh-TW" sz="3600" b="1" dirty="0">
                <a:solidFill>
                  <a:srgbClr val="FF0000"/>
                </a:solidFill>
                <a:latin typeface="微軟正黑體" panose="020B0604030504040204" pitchFamily="34" charset="-120"/>
                <a:ea typeface="微軟正黑體" panose="020B0604030504040204" pitchFamily="34" charset="-120"/>
                <a:sym typeface="Wingdings" panose="05000000000000000000" pitchFamily="2" charset="2"/>
              </a:rPr>
              <a:t> Feature Selection</a:t>
            </a:r>
            <a:endParaRPr lang="en-US" altLang="zh-TW" sz="3600" b="1" dirty="0">
              <a:solidFill>
                <a:srgbClr val="FF0000"/>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13</a:t>
            </a:fld>
            <a:endParaRPr lang="en" dirty="0"/>
          </a:p>
        </p:txBody>
      </p:sp>
    </p:spTree>
    <p:extLst>
      <p:ext uri="{BB962C8B-B14F-4D97-AF65-F5344CB8AC3E}">
        <p14:creationId xmlns:p14="http://schemas.microsoft.com/office/powerpoint/2010/main" val="117855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a:latin typeface="微軟正黑體" panose="020B0604030504040204" pitchFamily="34" charset="-120"/>
                <a:ea typeface="微軟正黑體" panose="020B0604030504040204" pitchFamily="34" charset="-120"/>
              </a:rPr>
              <a:t>Feature Selection</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886409"/>
            <a:ext cx="10515600" cy="5752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3600" dirty="0">
                <a:latin typeface="微軟正黑體" panose="020B0604030504040204" pitchFamily="34" charset="-120"/>
                <a:ea typeface="微軟正黑體" panose="020B0604030504040204" pitchFamily="34" charset="-120"/>
              </a:rPr>
              <a:t>Feature Selection is the process used to select </a:t>
            </a:r>
            <a:r>
              <a:rPr lang="en-US" altLang="zh-TW" sz="3600" dirty="0" smtClean="0">
                <a:latin typeface="微軟正黑體" panose="020B0604030504040204" pitchFamily="34" charset="-120"/>
                <a:ea typeface="微軟正黑體" panose="020B0604030504040204" pitchFamily="34" charset="-120"/>
              </a:rPr>
              <a:t>the </a:t>
            </a:r>
            <a:r>
              <a:rPr lang="en-US" altLang="zh-TW" sz="3600" dirty="0">
                <a:latin typeface="微軟正黑體" panose="020B0604030504040204" pitchFamily="34" charset="-120"/>
                <a:ea typeface="微軟正黑體" panose="020B0604030504040204" pitchFamily="34" charset="-120"/>
              </a:rPr>
              <a:t>input variables that are most important to your Machine Learning </a:t>
            </a:r>
            <a:r>
              <a:rPr lang="en-US" altLang="zh-TW" sz="3600" dirty="0" smtClean="0">
                <a:latin typeface="微軟正黑體" panose="020B0604030504040204" pitchFamily="34" charset="-120"/>
                <a:ea typeface="微軟正黑體" panose="020B0604030504040204" pitchFamily="34" charset="-120"/>
              </a:rPr>
              <a:t>task</a:t>
            </a:r>
            <a:endParaRPr lang="en-US" altLang="zh-TW" sz="3600" dirty="0">
              <a:latin typeface="微軟正黑體" panose="020B0604030504040204" pitchFamily="34" charset="-120"/>
              <a:ea typeface="微軟正黑體" panose="020B0604030504040204" pitchFamily="34" charset="-120"/>
            </a:endParaRP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In </a:t>
            </a:r>
            <a:r>
              <a:rPr lang="en-US" altLang="zh-TW" sz="3600" dirty="0">
                <a:latin typeface="微軟正黑體" panose="020B0604030504040204" pitchFamily="34" charset="-120"/>
                <a:ea typeface="微軟正黑體" panose="020B0604030504040204" pitchFamily="34" charset="-120"/>
              </a:rPr>
              <a:t>some cases, </a:t>
            </a:r>
            <a:r>
              <a:rPr lang="en-US" altLang="zh-TW" sz="3600" dirty="0" smtClean="0">
                <a:latin typeface="微軟正黑體" panose="020B0604030504040204" pitchFamily="34" charset="-120"/>
                <a:ea typeface="微軟正黑體" panose="020B0604030504040204" pitchFamily="34" charset="-120"/>
              </a:rPr>
              <a:t>you may have </a:t>
            </a:r>
            <a:r>
              <a:rPr lang="en-US" altLang="zh-TW" sz="3600" dirty="0">
                <a:latin typeface="微軟正黑體" panose="020B0604030504040204" pitchFamily="34" charset="-120"/>
                <a:ea typeface="微軟正黑體" panose="020B0604030504040204" pitchFamily="34" charset="-120"/>
              </a:rPr>
              <a:t>access to a whole lot of set of potential predictors or variables. In this case, it can often be harmful to use all of these input variables or predictors in to your model. This is where feature selection comes in</a:t>
            </a:r>
          </a:p>
        </p:txBody>
      </p:sp>
      <p:sp>
        <p:nvSpPr>
          <p:cNvPr id="4"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14</a:t>
            </a:fld>
            <a:endParaRPr lang="en" dirty="0"/>
          </a:p>
        </p:txBody>
      </p:sp>
    </p:spTree>
    <p:extLst>
      <p:ext uri="{BB962C8B-B14F-4D97-AF65-F5344CB8AC3E}">
        <p14:creationId xmlns:p14="http://schemas.microsoft.com/office/powerpoint/2010/main" val="1363741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a:latin typeface="微軟正黑體" panose="020B0604030504040204" pitchFamily="34" charset="-120"/>
                <a:ea typeface="微軟正黑體" panose="020B0604030504040204" pitchFamily="34" charset="-120"/>
              </a:rPr>
              <a:t>Why use Feature Selection</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886409"/>
            <a:ext cx="10515600" cy="5752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4400" dirty="0">
                <a:latin typeface="微軟正黑體" panose="020B0604030504040204" pitchFamily="34" charset="-120"/>
                <a:ea typeface="微軟正黑體" panose="020B0604030504040204" pitchFamily="34" charset="-120"/>
              </a:rPr>
              <a:t>Improve Model Accuracy</a:t>
            </a:r>
          </a:p>
          <a:p>
            <a:pPr marL="514350" indent="-514350" algn="l">
              <a:lnSpc>
                <a:spcPct val="100000"/>
              </a:lnSpc>
              <a:spcBef>
                <a:spcPts val="600"/>
              </a:spcBef>
              <a:spcAft>
                <a:spcPts val="600"/>
              </a:spcAft>
              <a:buFont typeface="Arial" panose="020B0604020202020204" pitchFamily="34" charset="0"/>
              <a:buChar char="•"/>
            </a:pPr>
            <a:r>
              <a:rPr lang="en-US" altLang="zh-TW" sz="4400" dirty="0">
                <a:latin typeface="微軟正黑體" panose="020B0604030504040204" pitchFamily="34" charset="-120"/>
                <a:ea typeface="微軟正黑體" panose="020B0604030504040204" pitchFamily="34" charset="-120"/>
              </a:rPr>
              <a:t>Lower Computational Cost</a:t>
            </a:r>
          </a:p>
          <a:p>
            <a:pPr marL="514350" indent="-514350" algn="l">
              <a:lnSpc>
                <a:spcPct val="100000"/>
              </a:lnSpc>
              <a:spcBef>
                <a:spcPts val="600"/>
              </a:spcBef>
              <a:spcAft>
                <a:spcPts val="600"/>
              </a:spcAft>
              <a:buFont typeface="Arial" panose="020B0604020202020204" pitchFamily="34" charset="0"/>
              <a:buChar char="•"/>
            </a:pPr>
            <a:r>
              <a:rPr lang="en-US" altLang="zh-TW" sz="4400" dirty="0">
                <a:latin typeface="微軟正黑體" panose="020B0604030504040204" pitchFamily="34" charset="-120"/>
                <a:ea typeface="微軟正黑體" panose="020B0604030504040204" pitchFamily="34" charset="-120"/>
              </a:rPr>
              <a:t>Easier to Understand &amp; Explain</a:t>
            </a:r>
          </a:p>
        </p:txBody>
      </p:sp>
      <p:sp>
        <p:nvSpPr>
          <p:cNvPr id="4"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15</a:t>
            </a:fld>
            <a:endParaRPr lang="en" dirty="0"/>
          </a:p>
        </p:txBody>
      </p:sp>
    </p:spTree>
    <p:extLst>
      <p:ext uri="{BB962C8B-B14F-4D97-AF65-F5344CB8AC3E}">
        <p14:creationId xmlns:p14="http://schemas.microsoft.com/office/powerpoint/2010/main" val="1781368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a:latin typeface="微軟正黑體" panose="020B0604030504040204" pitchFamily="34" charset="-120"/>
                <a:ea typeface="微軟正黑體" panose="020B0604030504040204" pitchFamily="34" charset="-120"/>
              </a:rPr>
              <a:t>Ways to conduct Feature Selection</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886409"/>
            <a:ext cx="10515600" cy="5752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742950" indent="-742950" algn="l">
              <a:lnSpc>
                <a:spcPct val="100000"/>
              </a:lnSpc>
              <a:spcBef>
                <a:spcPts val="600"/>
              </a:spcBef>
              <a:spcAft>
                <a:spcPts val="600"/>
              </a:spcAft>
              <a:buFont typeface="+mj-lt"/>
              <a:buAutoNum type="arabicPeriod"/>
            </a:pPr>
            <a:r>
              <a:rPr lang="en-US" altLang="zh-TW" sz="3600" dirty="0">
                <a:latin typeface="微軟正黑體" panose="020B0604030504040204" pitchFamily="34" charset="-120"/>
                <a:ea typeface="微軟正黑體" panose="020B0604030504040204" pitchFamily="34" charset="-120"/>
              </a:rPr>
              <a:t>Correlation </a:t>
            </a:r>
            <a:r>
              <a:rPr lang="en-US" altLang="zh-TW" sz="3600" dirty="0" smtClean="0">
                <a:latin typeface="微軟正黑體" panose="020B0604030504040204" pitchFamily="34" charset="-120"/>
                <a:ea typeface="微軟正黑體" panose="020B0604030504040204" pitchFamily="34" charset="-120"/>
              </a:rPr>
              <a:t>Matrix</a:t>
            </a:r>
          </a:p>
          <a:p>
            <a:pPr marL="742950" indent="-742950" algn="l">
              <a:lnSpc>
                <a:spcPct val="100000"/>
              </a:lnSpc>
              <a:spcBef>
                <a:spcPts val="600"/>
              </a:spcBef>
              <a:spcAft>
                <a:spcPts val="600"/>
              </a:spcAft>
              <a:buFont typeface="+mj-lt"/>
              <a:buAutoNum type="arabicPeriod"/>
            </a:pPr>
            <a:r>
              <a:rPr lang="en-US" altLang="zh-TW" sz="3600" dirty="0">
                <a:latin typeface="微軟正黑體" panose="020B0604030504040204" pitchFamily="34" charset="-120"/>
                <a:ea typeface="微軟正黑體" panose="020B0604030504040204" pitchFamily="34" charset="-120"/>
              </a:rPr>
              <a:t>Univariate </a:t>
            </a:r>
            <a:r>
              <a:rPr lang="en-US" altLang="zh-TW" sz="3600" dirty="0" smtClean="0">
                <a:latin typeface="微軟正黑體" panose="020B0604030504040204" pitchFamily="34" charset="-120"/>
                <a:ea typeface="微軟正黑體" panose="020B0604030504040204" pitchFamily="34" charset="-120"/>
              </a:rPr>
              <a:t>Testing</a:t>
            </a:r>
          </a:p>
          <a:p>
            <a:pPr marL="804863" lvl="1" indent="-347663" algn="l">
              <a:lnSpc>
                <a:spcPct val="100000"/>
              </a:lnSpc>
              <a:spcBef>
                <a:spcPts val="600"/>
              </a:spcBef>
              <a:spcAft>
                <a:spcPts val="600"/>
              </a:spcAft>
              <a:buFont typeface="Arial" panose="020B0604020202020204" pitchFamily="34" charset="0"/>
              <a:buChar char="•"/>
            </a:pPr>
            <a:r>
              <a:rPr lang="en-US" altLang="zh-TW" sz="3200" dirty="0">
                <a:latin typeface="微軟正黑體" panose="020B0604030504040204" pitchFamily="34" charset="-120"/>
                <a:ea typeface="微軟正黑體" panose="020B0604030504040204" pitchFamily="34" charset="-120"/>
              </a:rPr>
              <a:t>Regression </a:t>
            </a:r>
            <a:r>
              <a:rPr lang="en-US" altLang="zh-TW" sz="3200" dirty="0" smtClean="0">
                <a:latin typeface="微軟正黑體" panose="020B0604030504040204" pitchFamily="34" charset="-120"/>
                <a:ea typeface="微軟正黑體" panose="020B0604030504040204" pitchFamily="34" charset="-120"/>
              </a:rPr>
              <a:t>Task</a:t>
            </a:r>
          </a:p>
          <a:p>
            <a:pPr marL="804863" lvl="1" indent="-347663" algn="l">
              <a:lnSpc>
                <a:spcPct val="100000"/>
              </a:lnSpc>
              <a:spcBef>
                <a:spcPts val="600"/>
              </a:spcBef>
              <a:spcAft>
                <a:spcPts val="600"/>
              </a:spcAft>
              <a:buFont typeface="Arial" panose="020B0604020202020204" pitchFamily="34" charset="0"/>
              <a:buChar char="•"/>
            </a:pPr>
            <a:r>
              <a:rPr lang="en-US" altLang="zh-TW" sz="3200" dirty="0">
                <a:latin typeface="微軟正黑體" panose="020B0604030504040204" pitchFamily="34" charset="-120"/>
                <a:ea typeface="微軟正黑體" panose="020B0604030504040204" pitchFamily="34" charset="-120"/>
              </a:rPr>
              <a:t>Classification Task</a:t>
            </a:r>
            <a:endParaRPr lang="en-US" altLang="zh-TW" sz="3200" dirty="0" smtClean="0">
              <a:latin typeface="微軟正黑體" panose="020B0604030504040204" pitchFamily="34" charset="-120"/>
              <a:ea typeface="微軟正黑體" panose="020B0604030504040204" pitchFamily="34" charset="-120"/>
            </a:endParaRPr>
          </a:p>
          <a:p>
            <a:pPr marL="742950" indent="-742950" algn="l">
              <a:lnSpc>
                <a:spcPct val="100000"/>
              </a:lnSpc>
              <a:spcBef>
                <a:spcPts val="600"/>
              </a:spcBef>
              <a:spcAft>
                <a:spcPts val="600"/>
              </a:spcAft>
              <a:buFont typeface="+mj-lt"/>
              <a:buAutoNum type="arabicPeriod"/>
            </a:pPr>
            <a:r>
              <a:rPr lang="en-US" altLang="zh-TW" sz="3600" dirty="0">
                <a:latin typeface="微軟正黑體" panose="020B0604030504040204" pitchFamily="34" charset="-120"/>
                <a:ea typeface="微軟正黑體" panose="020B0604030504040204" pitchFamily="34" charset="-120"/>
              </a:rPr>
              <a:t>Recursive Feature Elimination with Cross-Validation (RFECV</a:t>
            </a:r>
            <a:r>
              <a:rPr lang="en-US" altLang="zh-TW" sz="3600" dirty="0" smtClean="0">
                <a:latin typeface="微軟正黑體" panose="020B0604030504040204" pitchFamily="34" charset="-120"/>
                <a:ea typeface="微軟正黑體" panose="020B0604030504040204" pitchFamily="34" charset="-120"/>
              </a:rPr>
              <a:t>)</a:t>
            </a:r>
            <a:endParaRPr lang="en-US" altLang="zh-TW" sz="36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16</a:t>
            </a:fld>
            <a:endParaRPr lang="en" dirty="0"/>
          </a:p>
        </p:txBody>
      </p:sp>
    </p:spTree>
    <p:extLst>
      <p:ext uri="{BB962C8B-B14F-4D97-AF65-F5344CB8AC3E}">
        <p14:creationId xmlns:p14="http://schemas.microsoft.com/office/powerpoint/2010/main" val="3062666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a:latin typeface="微軟正黑體" panose="020B0604030504040204" pitchFamily="34" charset="-120"/>
                <a:ea typeface="微軟正黑體" panose="020B0604030504040204" pitchFamily="34" charset="-120"/>
              </a:rPr>
              <a:t>Univariate Testing</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886409"/>
            <a:ext cx="10515600" cy="5752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3600" dirty="0">
                <a:latin typeface="微軟正黑體" panose="020B0604030504040204" pitchFamily="34" charset="-120"/>
                <a:ea typeface="微軟正黑體" panose="020B0604030504040204" pitchFamily="34" charset="-120"/>
              </a:rPr>
              <a:t>Univariate Feature Selection or Testing applies statistical tests to find relationships between the output variable and each input variable in </a:t>
            </a:r>
            <a:r>
              <a:rPr lang="en-US" altLang="zh-TW" sz="3600" dirty="0" smtClean="0">
                <a:latin typeface="微軟正黑體" panose="020B0604030504040204" pitchFamily="34" charset="-120"/>
                <a:ea typeface="微軟正黑體" panose="020B0604030504040204" pitchFamily="34" charset="-120"/>
              </a:rPr>
              <a:t>isolation</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Tests </a:t>
            </a:r>
            <a:r>
              <a:rPr lang="en-US" altLang="zh-TW" sz="3600" dirty="0">
                <a:latin typeface="微軟正黑體" panose="020B0604030504040204" pitchFamily="34" charset="-120"/>
                <a:ea typeface="微軟正黑體" panose="020B0604030504040204" pitchFamily="34" charset="-120"/>
              </a:rPr>
              <a:t>are conducted one input variable at a </a:t>
            </a:r>
            <a:r>
              <a:rPr lang="en-US" altLang="zh-TW" sz="3600" dirty="0" smtClean="0">
                <a:latin typeface="微軟正黑體" panose="020B0604030504040204" pitchFamily="34" charset="-120"/>
                <a:ea typeface="微軟正黑體" panose="020B0604030504040204" pitchFamily="34" charset="-120"/>
              </a:rPr>
              <a:t>time</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The </a:t>
            </a:r>
            <a:r>
              <a:rPr lang="en-US" altLang="zh-TW" sz="3600" dirty="0">
                <a:latin typeface="微軟正黑體" panose="020B0604030504040204" pitchFamily="34" charset="-120"/>
                <a:ea typeface="微軟正黑體" panose="020B0604030504040204" pitchFamily="34" charset="-120"/>
              </a:rPr>
              <a:t>tests depends whether you are running a regression task or a classification </a:t>
            </a:r>
            <a:r>
              <a:rPr lang="en-US" altLang="zh-TW" sz="3600" dirty="0" smtClean="0">
                <a:latin typeface="微軟正黑體" panose="020B0604030504040204" pitchFamily="34" charset="-120"/>
                <a:ea typeface="微軟正黑體" panose="020B0604030504040204" pitchFamily="34" charset="-120"/>
              </a:rPr>
              <a:t>task</a:t>
            </a:r>
            <a:endParaRPr lang="en-US" altLang="zh-TW" sz="36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17</a:t>
            </a:fld>
            <a:endParaRPr lang="en" dirty="0"/>
          </a:p>
        </p:txBody>
      </p:sp>
    </p:spTree>
    <p:extLst>
      <p:ext uri="{BB962C8B-B14F-4D97-AF65-F5344CB8AC3E}">
        <p14:creationId xmlns:p14="http://schemas.microsoft.com/office/powerpoint/2010/main" val="1169368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a:latin typeface="微軟正黑體" panose="020B0604030504040204" pitchFamily="34" charset="-120"/>
                <a:ea typeface="微軟正黑體" panose="020B0604030504040204" pitchFamily="34" charset="-120"/>
              </a:rPr>
              <a:t>Regression Task</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886409"/>
            <a:ext cx="10515600" cy="5752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3600" dirty="0">
                <a:latin typeface="微軟正黑體" panose="020B0604030504040204" pitchFamily="34" charset="-120"/>
                <a:ea typeface="微軟正黑體" panose="020B0604030504040204" pitchFamily="34" charset="-120"/>
              </a:rPr>
              <a:t>In a regression task, you may be provided with an f-score and a p-value for each variable and gives you a view of the statistical significance of their relationships between the input and the output </a:t>
            </a:r>
            <a:r>
              <a:rPr lang="en-US" altLang="zh-TW" sz="3600" dirty="0" smtClean="0">
                <a:latin typeface="微軟正黑體" panose="020B0604030504040204" pitchFamily="34" charset="-120"/>
                <a:ea typeface="微軟正黑體" panose="020B0604030504040204" pitchFamily="34" charset="-120"/>
              </a:rPr>
              <a:t>variables</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This </a:t>
            </a:r>
            <a:r>
              <a:rPr lang="en-US" altLang="zh-TW" sz="3600" dirty="0">
                <a:latin typeface="微軟正黑體" panose="020B0604030504040204" pitchFamily="34" charset="-120"/>
                <a:ea typeface="微軟正黑體" panose="020B0604030504040204" pitchFamily="34" charset="-120"/>
              </a:rPr>
              <a:t>will help you assess how confident you should be with the variables you have used in your </a:t>
            </a:r>
            <a:r>
              <a:rPr lang="en-US" altLang="zh-TW" sz="3600" dirty="0" smtClean="0">
                <a:latin typeface="微軟正黑體" panose="020B0604030504040204" pitchFamily="34" charset="-120"/>
                <a:ea typeface="微軟正黑體" panose="020B0604030504040204" pitchFamily="34" charset="-120"/>
              </a:rPr>
              <a:t>model</a:t>
            </a:r>
            <a:endParaRPr lang="en-US" altLang="zh-TW" sz="36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18</a:t>
            </a:fld>
            <a:endParaRPr lang="en" dirty="0"/>
          </a:p>
        </p:txBody>
      </p:sp>
    </p:spTree>
    <p:extLst>
      <p:ext uri="{BB962C8B-B14F-4D97-AF65-F5344CB8AC3E}">
        <p14:creationId xmlns:p14="http://schemas.microsoft.com/office/powerpoint/2010/main" val="16792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a:latin typeface="微軟正黑體" panose="020B0604030504040204" pitchFamily="34" charset="-120"/>
                <a:ea typeface="微軟正黑體" panose="020B0604030504040204" pitchFamily="34" charset="-120"/>
              </a:rPr>
              <a:t>Classification Task</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886409"/>
            <a:ext cx="10515600" cy="5752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3600" dirty="0">
                <a:latin typeface="微軟正黑體" panose="020B0604030504040204" pitchFamily="34" charset="-120"/>
                <a:ea typeface="微軟正黑體" panose="020B0604030504040204" pitchFamily="34" charset="-120"/>
              </a:rPr>
              <a:t>Depending on what test you use, you might be provided a chi-square score and a p-value for each </a:t>
            </a:r>
            <a:r>
              <a:rPr lang="en-US" altLang="zh-TW" sz="3600" dirty="0" smtClean="0">
                <a:latin typeface="微軟正黑體" panose="020B0604030504040204" pitchFamily="34" charset="-120"/>
                <a:ea typeface="微軟正黑體" panose="020B0604030504040204" pitchFamily="34" charset="-120"/>
              </a:rPr>
              <a:t>variable</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Again</a:t>
            </a:r>
            <a:r>
              <a:rPr lang="en-US" altLang="zh-TW" sz="3600" dirty="0">
                <a:latin typeface="微軟正黑體" panose="020B0604030504040204" pitchFamily="34" charset="-120"/>
                <a:ea typeface="微軟正黑體" panose="020B0604030504040204" pitchFamily="34" charset="-120"/>
              </a:rPr>
              <a:t>, this gives you a view of the statistical significance of their relationships between the input variables and the output </a:t>
            </a:r>
            <a:r>
              <a:rPr lang="en-US" altLang="zh-TW" sz="3600" dirty="0" smtClean="0">
                <a:latin typeface="微軟正黑體" panose="020B0604030504040204" pitchFamily="34" charset="-120"/>
                <a:ea typeface="微軟正黑體" panose="020B0604030504040204" pitchFamily="34" charset="-120"/>
              </a:rPr>
              <a:t>variables</a:t>
            </a:r>
            <a:endParaRPr lang="en-US" altLang="zh-TW" sz="36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19</a:t>
            </a:fld>
            <a:endParaRPr lang="en" dirty="0"/>
          </a:p>
        </p:txBody>
      </p:sp>
    </p:spTree>
    <p:extLst>
      <p:ext uri="{BB962C8B-B14F-4D97-AF65-F5344CB8AC3E}">
        <p14:creationId xmlns:p14="http://schemas.microsoft.com/office/powerpoint/2010/main" val="2651741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 y="1408177"/>
            <a:ext cx="9849815" cy="443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496812"/>
            <a:ext cx="7212806" cy="276999"/>
          </a:xfrm>
          <a:prstGeom prst="rect">
            <a:avLst/>
          </a:prstGeom>
        </p:spPr>
        <p:txBody>
          <a:bodyPr wrap="square">
            <a:spAutoFit/>
          </a:bodyPr>
          <a:lstStyle/>
          <a:p>
            <a:r>
              <a:rPr lang="en-US" altLang="zh-TW" sz="1200" spc="50" dirty="0">
                <a:solidFill>
                  <a:schemeClr val="tx1">
                    <a:lumMod val="65000"/>
                    <a:lumOff val="35000"/>
                  </a:schemeClr>
                </a:solidFill>
                <a:ea typeface="華康細圓體"/>
              </a:rPr>
              <a:t>https://www.wipo.int/edocs/mdocs/globalinfra/en/wipo_ip_itai_ge_18/wipo_ip_itai_ge_18_p5.pdf</a:t>
            </a:r>
          </a:p>
        </p:txBody>
      </p:sp>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smtClean="0">
                <a:latin typeface="微軟正黑體" panose="020B0604030504040204" pitchFamily="34" charset="-120"/>
                <a:ea typeface="微軟正黑體" panose="020B0604030504040204" pitchFamily="34" charset="-120"/>
              </a:rPr>
              <a:t>Basic Processes for</a:t>
            </a:r>
            <a:r>
              <a:rPr lang="zh-TW" altLang="en-US" sz="4400" b="1" dirty="0" smtClean="0">
                <a:latin typeface="微軟正黑體" panose="020B0604030504040204" pitchFamily="34" charset="-120"/>
                <a:ea typeface="微軟正黑體" panose="020B0604030504040204" pitchFamily="34" charset="-120"/>
              </a:rPr>
              <a:t> </a:t>
            </a:r>
            <a:r>
              <a:rPr lang="en-US" altLang="zh-TW" sz="4400" b="1" dirty="0" smtClean="0">
                <a:latin typeface="微軟正黑體" panose="020B0604030504040204" pitchFamily="34" charset="-120"/>
                <a:ea typeface="微軟正黑體" panose="020B0604030504040204" pitchFamily="34" charset="-120"/>
              </a:rPr>
              <a:t>Building ML Models</a:t>
            </a:r>
            <a:endParaRPr lang="zh-TW" altLang="en-US" sz="4400" b="1" dirty="0">
              <a:latin typeface="微軟正黑體" panose="020B0604030504040204" pitchFamily="34" charset="-120"/>
              <a:ea typeface="微軟正黑體" panose="020B0604030504040204" pitchFamily="34" charset="-120"/>
            </a:endParaRPr>
          </a:p>
        </p:txBody>
      </p:sp>
      <p:sp>
        <p:nvSpPr>
          <p:cNvPr id="19"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2</a:t>
            </a:fld>
            <a:endParaRPr lang="en" dirty="0"/>
          </a:p>
        </p:txBody>
      </p:sp>
    </p:spTree>
    <p:extLst>
      <p:ext uri="{BB962C8B-B14F-4D97-AF65-F5344CB8AC3E}">
        <p14:creationId xmlns:p14="http://schemas.microsoft.com/office/powerpoint/2010/main" val="2954167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3200" b="1" dirty="0">
                <a:latin typeface="微軟正黑體" panose="020B0604030504040204" pitchFamily="34" charset="-120"/>
                <a:ea typeface="微軟正黑體" panose="020B0604030504040204" pitchFamily="34" charset="-120"/>
              </a:rPr>
              <a:t>Recursive Feature Elimination with Cross-Validation (RFECV)</a:t>
            </a:r>
            <a:endParaRPr lang="zh-TW" altLang="en-US" sz="32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886409"/>
            <a:ext cx="10515600" cy="5752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3600" dirty="0">
                <a:latin typeface="微軟正黑體" panose="020B0604030504040204" pitchFamily="34" charset="-120"/>
                <a:ea typeface="微軟正黑體" panose="020B0604030504040204" pitchFamily="34" charset="-120"/>
              </a:rPr>
              <a:t>Recursive Feature Elimination fits a model that starts with all the input variables, then iteratively removes those with the weakest relationship with the output until the desired number of features is </a:t>
            </a:r>
            <a:r>
              <a:rPr lang="en-US" altLang="zh-TW" sz="3600" dirty="0" smtClean="0">
                <a:latin typeface="微軟正黑體" panose="020B0604030504040204" pitchFamily="34" charset="-120"/>
                <a:ea typeface="微軟正黑體" panose="020B0604030504040204" pitchFamily="34" charset="-120"/>
              </a:rPr>
              <a:t>reached</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It </a:t>
            </a:r>
            <a:r>
              <a:rPr lang="en-US" altLang="zh-TW" sz="3600" dirty="0">
                <a:latin typeface="微軟正黑體" panose="020B0604030504040204" pitchFamily="34" charset="-120"/>
                <a:ea typeface="微軟正黑體" panose="020B0604030504040204" pitchFamily="34" charset="-120"/>
              </a:rPr>
              <a:t>actually fits a model instead of just running statistical tests unlike the Univariate Testing</a:t>
            </a:r>
          </a:p>
        </p:txBody>
      </p:sp>
      <p:sp>
        <p:nvSpPr>
          <p:cNvPr id="4"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20</a:t>
            </a:fld>
            <a:endParaRPr lang="en" dirty="0"/>
          </a:p>
        </p:txBody>
      </p:sp>
    </p:spTree>
    <p:extLst>
      <p:ext uri="{BB962C8B-B14F-4D97-AF65-F5344CB8AC3E}">
        <p14:creationId xmlns:p14="http://schemas.microsoft.com/office/powerpoint/2010/main" val="2923819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smtClean="0">
                <a:latin typeface="微軟正黑體" panose="020B0604030504040204" pitchFamily="34" charset="-120"/>
                <a:ea typeface="微軟正黑體" panose="020B0604030504040204" pitchFamily="34" charset="-120"/>
              </a:rPr>
              <a:t>Dimension Reduction</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886409"/>
            <a:ext cx="10515600" cy="5752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Previous Methods are belonged to dimension reduction</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Dimension reduction </a:t>
            </a:r>
            <a:r>
              <a:rPr lang="en-US" altLang="zh-TW" sz="3600" dirty="0">
                <a:latin typeface="微軟正黑體" panose="020B0604030504040204" pitchFamily="34" charset="-120"/>
                <a:ea typeface="微軟正黑體" panose="020B0604030504040204" pitchFamily="34" charset="-120"/>
              </a:rPr>
              <a:t>is the transformation of data from a high-dimensional space into a low-dimensional space so that the low-dimensional representation retains some meaningful properties of the original data, ideally close to its intrinsic dimension</a:t>
            </a:r>
          </a:p>
        </p:txBody>
      </p:sp>
      <p:sp>
        <p:nvSpPr>
          <p:cNvPr id="4"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21</a:t>
            </a:fld>
            <a:endParaRPr lang="en" dirty="0"/>
          </a:p>
        </p:txBody>
      </p:sp>
    </p:spTree>
    <p:extLst>
      <p:ext uri="{BB962C8B-B14F-4D97-AF65-F5344CB8AC3E}">
        <p14:creationId xmlns:p14="http://schemas.microsoft.com/office/powerpoint/2010/main" val="3971202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smtClean="0">
                <a:latin typeface="微軟正黑體" panose="020B0604030504040204" pitchFamily="34" charset="-120"/>
                <a:ea typeface="微軟正黑體" panose="020B0604030504040204" pitchFamily="34" charset="-120"/>
              </a:rPr>
              <a:t>Dimension Reduction</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886409"/>
            <a:ext cx="10515600" cy="5752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Linear </a:t>
            </a:r>
            <a:r>
              <a:rPr lang="en-US" altLang="zh-TW" sz="3600" dirty="0">
                <a:latin typeface="微軟正黑體" panose="020B0604030504040204" pitchFamily="34" charset="-120"/>
                <a:ea typeface="微軟正黑體" panose="020B0604030504040204" pitchFamily="34" charset="-120"/>
              </a:rPr>
              <a:t>Discriminant </a:t>
            </a:r>
            <a:r>
              <a:rPr lang="en-US" altLang="zh-TW" sz="3600" dirty="0" smtClean="0">
                <a:latin typeface="微軟正黑體" panose="020B0604030504040204" pitchFamily="34" charset="-120"/>
                <a:ea typeface="微軟正黑體" panose="020B0604030504040204" pitchFamily="34" charset="-120"/>
              </a:rPr>
              <a:t>Analysis</a:t>
            </a:r>
            <a:r>
              <a:rPr lang="zh-TW" altLang="en-US" sz="3600" dirty="0" smtClean="0">
                <a:latin typeface="微軟正黑體" panose="020B0604030504040204" pitchFamily="34" charset="-120"/>
                <a:ea typeface="微軟正黑體" panose="020B0604030504040204" pitchFamily="34" charset="-120"/>
              </a:rPr>
              <a:t> </a:t>
            </a:r>
            <a:r>
              <a:rPr lang="en-US" altLang="zh-TW" sz="3600" dirty="0" smtClean="0">
                <a:latin typeface="微軟正黑體" panose="020B0604030504040204" pitchFamily="34" charset="-120"/>
                <a:ea typeface="微軟正黑體" panose="020B0604030504040204" pitchFamily="34" charset="-120"/>
              </a:rPr>
              <a:t>(LDA</a:t>
            </a:r>
            <a:r>
              <a:rPr lang="en-US" altLang="zh-TW" sz="3600" dirty="0">
                <a:latin typeface="微軟正黑體" panose="020B0604030504040204" pitchFamily="34" charset="-120"/>
                <a:ea typeface="微軟正黑體" panose="020B0604030504040204" pitchFamily="34" charset="-120"/>
              </a:rPr>
              <a:t>) for </a:t>
            </a:r>
            <a:r>
              <a:rPr lang="en-US" altLang="zh-TW" sz="3600" dirty="0" smtClean="0">
                <a:latin typeface="微軟正黑體" panose="020B0604030504040204" pitchFamily="34" charset="-120"/>
                <a:ea typeface="微軟正黑體" panose="020B0604030504040204" pitchFamily="34" charset="-120"/>
              </a:rPr>
              <a:t>supervised learning</a:t>
            </a:r>
            <a:endParaRPr lang="en-US" altLang="zh-TW" sz="3600" dirty="0">
              <a:latin typeface="微軟正黑體" panose="020B0604030504040204" pitchFamily="34" charset="-120"/>
              <a:ea typeface="微軟正黑體" panose="020B0604030504040204" pitchFamily="34" charset="-120"/>
            </a:endParaRP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Principle </a:t>
            </a:r>
            <a:r>
              <a:rPr lang="en-US" altLang="zh-TW" sz="3600" dirty="0">
                <a:latin typeface="微軟正黑體" panose="020B0604030504040204" pitchFamily="34" charset="-120"/>
                <a:ea typeface="微軟正黑體" panose="020B0604030504040204" pitchFamily="34" charset="-120"/>
              </a:rPr>
              <a:t>Component </a:t>
            </a:r>
            <a:r>
              <a:rPr lang="en-US" altLang="zh-TW" sz="3600" dirty="0" smtClean="0">
                <a:latin typeface="微軟正黑體" panose="020B0604030504040204" pitchFamily="34" charset="-120"/>
                <a:ea typeface="微軟正黑體" panose="020B0604030504040204" pitchFamily="34" charset="-120"/>
              </a:rPr>
              <a:t>Analysis</a:t>
            </a:r>
            <a:r>
              <a:rPr lang="zh-TW" altLang="en-US" sz="3600" dirty="0" smtClean="0">
                <a:latin typeface="微軟正黑體" panose="020B0604030504040204" pitchFamily="34" charset="-120"/>
                <a:ea typeface="微軟正黑體" panose="020B0604030504040204" pitchFamily="34" charset="-120"/>
              </a:rPr>
              <a:t> </a:t>
            </a:r>
            <a:r>
              <a:rPr lang="en-US" altLang="zh-TW" sz="3600" dirty="0" smtClean="0">
                <a:latin typeface="微軟正黑體" panose="020B0604030504040204" pitchFamily="34" charset="-120"/>
                <a:ea typeface="微軟正黑體" panose="020B0604030504040204" pitchFamily="34" charset="-120"/>
              </a:rPr>
              <a:t>(PCA</a:t>
            </a:r>
            <a:r>
              <a:rPr lang="en-US" altLang="zh-TW" sz="3600" dirty="0">
                <a:latin typeface="微軟正黑體" panose="020B0604030504040204" pitchFamily="34" charset="-120"/>
                <a:ea typeface="微軟正黑體" panose="020B0604030504040204" pitchFamily="34" charset="-120"/>
              </a:rPr>
              <a:t>) for </a:t>
            </a:r>
            <a:r>
              <a:rPr lang="en-US" altLang="zh-TW" sz="3600" dirty="0" smtClean="0">
                <a:latin typeface="微軟正黑體" panose="020B0604030504040204" pitchFamily="34" charset="-120"/>
                <a:ea typeface="微軟正黑體" panose="020B0604030504040204" pitchFamily="34" charset="-120"/>
              </a:rPr>
              <a:t>unsupervised learning</a:t>
            </a:r>
            <a:endParaRPr lang="en-US" altLang="zh-TW" sz="36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22</a:t>
            </a:fld>
            <a:endParaRPr lang="en" dirty="0"/>
          </a:p>
        </p:txBody>
      </p:sp>
    </p:spTree>
    <p:extLst>
      <p:ext uri="{BB962C8B-B14F-4D97-AF65-F5344CB8AC3E}">
        <p14:creationId xmlns:p14="http://schemas.microsoft.com/office/powerpoint/2010/main" val="2328950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 y="1408177"/>
            <a:ext cx="9849815" cy="443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496812"/>
            <a:ext cx="7212806" cy="276999"/>
          </a:xfrm>
          <a:prstGeom prst="rect">
            <a:avLst/>
          </a:prstGeom>
        </p:spPr>
        <p:txBody>
          <a:bodyPr wrap="square">
            <a:spAutoFit/>
          </a:bodyPr>
          <a:lstStyle/>
          <a:p>
            <a:r>
              <a:rPr lang="en-US" altLang="zh-TW" sz="1200" spc="50" dirty="0">
                <a:solidFill>
                  <a:schemeClr val="tx1">
                    <a:lumMod val="65000"/>
                    <a:lumOff val="35000"/>
                  </a:schemeClr>
                </a:solidFill>
                <a:ea typeface="華康細圓體"/>
              </a:rPr>
              <a:t>https://www.wipo.int/edocs/mdocs/globalinfra/en/wipo_ip_itai_ge_18/wipo_ip_itai_ge_18_p5.pdf</a:t>
            </a:r>
          </a:p>
        </p:txBody>
      </p:sp>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smtClean="0">
                <a:latin typeface="微軟正黑體" panose="020B0604030504040204" pitchFamily="34" charset="-120"/>
                <a:ea typeface="微軟正黑體" panose="020B0604030504040204" pitchFamily="34" charset="-120"/>
              </a:rPr>
              <a:t>Some Methods </a:t>
            </a:r>
            <a:r>
              <a:rPr lang="en-US" altLang="zh-TW" sz="4800" b="1" dirty="0" smtClean="0">
                <a:solidFill>
                  <a:srgbClr val="FF0000"/>
                </a:solidFill>
                <a:latin typeface="微軟正黑體" panose="020B0604030504040204" pitchFamily="34" charset="-120"/>
                <a:ea typeface="微軟正黑體" panose="020B0604030504040204" pitchFamily="34" charset="-120"/>
              </a:rPr>
              <a:t>MAY</a:t>
            </a:r>
            <a:r>
              <a:rPr lang="en-US" altLang="zh-TW" sz="4400" b="1" dirty="0" smtClean="0">
                <a:latin typeface="微軟正黑體" panose="020B0604030504040204" pitchFamily="34" charset="-120"/>
                <a:ea typeface="微軟正黑體" panose="020B0604030504040204" pitchFamily="34" charset="-120"/>
              </a:rPr>
              <a:t> Improve Model</a:t>
            </a:r>
            <a:endParaRPr lang="zh-TW" altLang="en-US" sz="4400" b="1" dirty="0">
              <a:latin typeface="微軟正黑體" panose="020B0604030504040204" pitchFamily="34" charset="-120"/>
              <a:ea typeface="微軟正黑體" panose="020B0604030504040204" pitchFamily="34" charset="-120"/>
            </a:endParaRPr>
          </a:p>
        </p:txBody>
      </p:sp>
      <p:sp>
        <p:nvSpPr>
          <p:cNvPr id="2" name="矩形圖說文字 1"/>
          <p:cNvSpPr/>
          <p:nvPr/>
        </p:nvSpPr>
        <p:spPr>
          <a:xfrm>
            <a:off x="2944368" y="758952"/>
            <a:ext cx="2295144" cy="1408176"/>
          </a:xfrm>
          <a:prstGeom prst="wedgeRectCallout">
            <a:avLst>
              <a:gd name="adj1" fmla="val 33393"/>
              <a:gd name="adj2" fmla="val 119927"/>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sz="4400" b="1" dirty="0" smtClean="0">
                <a:latin typeface="微軟正黑體" panose="020B0604030504040204" pitchFamily="34" charset="-120"/>
                <a:ea typeface="微軟正黑體" panose="020B0604030504040204" pitchFamily="34" charset="-120"/>
              </a:rPr>
              <a:t>2.5 </a:t>
            </a:r>
            <a:r>
              <a:rPr lang="en-US" altLang="zh-TW" sz="3200" dirty="0" smtClean="0">
                <a:latin typeface="微軟正黑體" panose="020B0604030504040204" pitchFamily="34" charset="-120"/>
                <a:ea typeface="微軟正黑體" panose="020B0604030504040204" pitchFamily="34" charset="-120"/>
              </a:rPr>
              <a:t>some methods</a:t>
            </a:r>
            <a:endParaRPr lang="zh-TW" altLang="en-US" sz="4400" dirty="0">
              <a:latin typeface="微軟正黑體" panose="020B0604030504040204" pitchFamily="34" charset="-120"/>
              <a:ea typeface="微軟正黑體" panose="020B0604030504040204" pitchFamily="34" charset="-120"/>
            </a:endParaRPr>
          </a:p>
        </p:txBody>
      </p:sp>
      <p:sp>
        <p:nvSpPr>
          <p:cNvPr id="7"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3</a:t>
            </a:fld>
            <a:endParaRPr lang="en" dirty="0"/>
          </a:p>
        </p:txBody>
      </p:sp>
    </p:spTree>
    <p:extLst>
      <p:ext uri="{BB962C8B-B14F-4D97-AF65-F5344CB8AC3E}">
        <p14:creationId xmlns:p14="http://schemas.microsoft.com/office/powerpoint/2010/main" val="128820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a:latin typeface="微軟正黑體" panose="020B0604030504040204" pitchFamily="34" charset="-120"/>
                <a:ea typeface="微軟正黑體" panose="020B0604030504040204" pitchFamily="34" charset="-120"/>
              </a:rPr>
              <a:t>Feature Scaling</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886409"/>
            <a:ext cx="10515600" cy="5752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3600" dirty="0">
                <a:latin typeface="微軟正黑體" panose="020B0604030504040204" pitchFamily="34" charset="-120"/>
                <a:ea typeface="微軟正黑體" panose="020B0604030504040204" pitchFamily="34" charset="-120"/>
              </a:rPr>
              <a:t>Feature Scaling is where we force the values from different columns to exist on the same scale, in order to enhance the learning capabilities of the </a:t>
            </a:r>
            <a:r>
              <a:rPr lang="en-US" altLang="zh-TW" sz="3600" dirty="0" smtClean="0">
                <a:latin typeface="微軟正黑體" panose="020B0604030504040204" pitchFamily="34" charset="-120"/>
                <a:ea typeface="微軟正黑體" panose="020B0604030504040204" pitchFamily="34" charset="-120"/>
              </a:rPr>
              <a:t>model</a:t>
            </a:r>
          </a:p>
          <a:p>
            <a:pPr marL="971550" lvl="1" indent="-514350" algn="l">
              <a:lnSpc>
                <a:spcPct val="100000"/>
              </a:lnSpc>
              <a:spcBef>
                <a:spcPts val="600"/>
              </a:spcBef>
              <a:spcAft>
                <a:spcPts val="600"/>
              </a:spcAft>
              <a:buFont typeface="+mj-lt"/>
              <a:buAutoNum type="arabicPeriod"/>
            </a:pPr>
            <a:r>
              <a:rPr lang="en-US" altLang="zh-TW" sz="3200" dirty="0" smtClean="0">
                <a:latin typeface="微軟正黑體" panose="020B0604030504040204" pitchFamily="34" charset="-120"/>
                <a:ea typeface="微軟正黑體" panose="020B0604030504040204" pitchFamily="34" charset="-120"/>
              </a:rPr>
              <a:t>Standardization</a:t>
            </a:r>
          </a:p>
          <a:p>
            <a:pPr marL="971550" lvl="1" indent="-514350" algn="l">
              <a:lnSpc>
                <a:spcPct val="100000"/>
              </a:lnSpc>
              <a:spcBef>
                <a:spcPts val="600"/>
              </a:spcBef>
              <a:spcAft>
                <a:spcPts val="600"/>
              </a:spcAft>
              <a:buFont typeface="+mj-lt"/>
              <a:buAutoNum type="arabicPeriod"/>
            </a:pPr>
            <a:r>
              <a:rPr lang="en-US" altLang="zh-TW" sz="3200" dirty="0" smtClean="0">
                <a:latin typeface="微軟正黑體" panose="020B0604030504040204" pitchFamily="34" charset="-120"/>
                <a:ea typeface="微軟正黑體" panose="020B0604030504040204" pitchFamily="34" charset="-120"/>
              </a:rPr>
              <a:t>Normalization</a:t>
            </a:r>
          </a:p>
          <a:p>
            <a:pPr marL="971550" lvl="1" indent="-514350" algn="l">
              <a:lnSpc>
                <a:spcPct val="100000"/>
              </a:lnSpc>
              <a:spcBef>
                <a:spcPts val="600"/>
              </a:spcBef>
              <a:spcAft>
                <a:spcPts val="600"/>
              </a:spcAft>
              <a:buFont typeface="+mj-lt"/>
              <a:buAutoNum type="arabicPeriod"/>
            </a:pPr>
            <a:r>
              <a:rPr lang="en-US" altLang="zh-TW" sz="3200" dirty="0" smtClean="0">
                <a:latin typeface="微軟正黑體" panose="020B0604030504040204" pitchFamily="34" charset="-120"/>
                <a:ea typeface="微軟正黑體" panose="020B0604030504040204" pitchFamily="34" charset="-120"/>
              </a:rPr>
              <a:t>Min-max </a:t>
            </a:r>
            <a:r>
              <a:rPr lang="en-US" altLang="zh-TW" sz="3200" dirty="0">
                <a:latin typeface="微軟正黑體" panose="020B0604030504040204" pitchFamily="34" charset="-120"/>
                <a:ea typeface="微軟正黑體" panose="020B0604030504040204" pitchFamily="34" charset="-120"/>
              </a:rPr>
              <a:t>scaling</a:t>
            </a:r>
          </a:p>
        </p:txBody>
      </p:sp>
      <p:sp>
        <p:nvSpPr>
          <p:cNvPr id="4"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4</a:t>
            </a:fld>
            <a:endParaRPr lang="en" dirty="0"/>
          </a:p>
        </p:txBody>
      </p:sp>
    </p:spTree>
    <p:extLst>
      <p:ext uri="{BB962C8B-B14F-4D97-AF65-F5344CB8AC3E}">
        <p14:creationId xmlns:p14="http://schemas.microsoft.com/office/powerpoint/2010/main" val="584795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a:latin typeface="微軟正黑體" panose="020B0604030504040204" pitchFamily="34" charset="-120"/>
                <a:ea typeface="微軟正黑體" panose="020B0604030504040204" pitchFamily="34" charset="-120"/>
              </a:rPr>
              <a:t>Standardization</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886409"/>
            <a:ext cx="10515600" cy="5752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3600" dirty="0">
                <a:latin typeface="微軟正黑體" panose="020B0604030504040204" pitchFamily="34" charset="-120"/>
                <a:ea typeface="微軟正黑體" panose="020B0604030504040204" pitchFamily="34" charset="-120"/>
              </a:rPr>
              <a:t>Standardization rescales the data to have a mean of 0 and a standard deviation of </a:t>
            </a:r>
            <a:r>
              <a:rPr lang="en-US" altLang="zh-TW" sz="3600" dirty="0" smtClean="0">
                <a:latin typeface="微軟正黑體" panose="020B0604030504040204" pitchFamily="34" charset="-120"/>
                <a:ea typeface="微軟正黑體" panose="020B0604030504040204" pitchFamily="34" charset="-120"/>
              </a:rPr>
              <a:t>1</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It </a:t>
            </a:r>
            <a:r>
              <a:rPr lang="en-US" altLang="zh-TW" sz="3600" dirty="0">
                <a:latin typeface="微軟正黑體" panose="020B0604030504040204" pitchFamily="34" charset="-120"/>
                <a:ea typeface="微軟正黑體" panose="020B0604030504040204" pitchFamily="34" charset="-120"/>
              </a:rPr>
              <a:t>assumes that your data has a Gaussian (bell curve) distribution</a:t>
            </a:r>
          </a:p>
        </p:txBody>
      </p:sp>
      <p:sp>
        <p:nvSpPr>
          <p:cNvPr id="4"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5</a:t>
            </a:fld>
            <a:endParaRPr lang="en" dirty="0"/>
          </a:p>
        </p:txBody>
      </p:sp>
    </p:spTree>
    <p:extLst>
      <p:ext uri="{BB962C8B-B14F-4D97-AF65-F5344CB8AC3E}">
        <p14:creationId xmlns:p14="http://schemas.microsoft.com/office/powerpoint/2010/main" val="2040363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a:latin typeface="微軟正黑體" panose="020B0604030504040204" pitchFamily="34" charset="-120"/>
                <a:ea typeface="微軟正黑體" panose="020B0604030504040204" pitchFamily="34" charset="-120"/>
              </a:rPr>
              <a:t>Normalization</a:t>
            </a:r>
          </a:p>
        </p:txBody>
      </p:sp>
      <p:sp>
        <p:nvSpPr>
          <p:cNvPr id="7" name="內容版面配置區 3"/>
          <p:cNvSpPr txBox="1">
            <a:spLocks/>
          </p:cNvSpPr>
          <p:nvPr/>
        </p:nvSpPr>
        <p:spPr>
          <a:xfrm>
            <a:off x="838200" y="886409"/>
            <a:ext cx="10515600" cy="5752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3600" dirty="0">
                <a:latin typeface="微軟正黑體" panose="020B0604030504040204" pitchFamily="34" charset="-120"/>
                <a:ea typeface="微軟正黑體" panose="020B0604030504040204" pitchFamily="34" charset="-120"/>
              </a:rPr>
              <a:t>Normalization rescales data so that it exists in a range between 0 and </a:t>
            </a:r>
            <a:r>
              <a:rPr lang="en-US" altLang="zh-TW" sz="3600" dirty="0" smtClean="0">
                <a:latin typeface="微軟正黑體" panose="020B0604030504040204" pitchFamily="34" charset="-120"/>
                <a:ea typeface="微軟正黑體" panose="020B0604030504040204" pitchFamily="34" charset="-120"/>
              </a:rPr>
              <a:t>1</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It is </a:t>
            </a:r>
            <a:r>
              <a:rPr lang="en-US" altLang="zh-TW" sz="3600" dirty="0">
                <a:latin typeface="微軟正黑體" panose="020B0604030504040204" pitchFamily="34" charset="-120"/>
                <a:ea typeface="微軟正黑體" panose="020B0604030504040204" pitchFamily="34" charset="-120"/>
              </a:rPr>
              <a:t>a good technique to use when you do not know the distribution of your data or when you know the distribution is not Gaussian (bell curve</a:t>
            </a:r>
            <a:r>
              <a:rPr lang="en-US" altLang="zh-TW" sz="3600" dirty="0" smtClean="0">
                <a:latin typeface="微軟正黑體" panose="020B0604030504040204" pitchFamily="34" charset="-120"/>
                <a:ea typeface="微軟正黑體" panose="020B0604030504040204" pitchFamily="34" charset="-120"/>
              </a:rPr>
              <a:t>)</a:t>
            </a:r>
            <a:endParaRPr lang="en-US" altLang="zh-TW" sz="36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6</a:t>
            </a:fld>
            <a:endParaRPr lang="en" dirty="0"/>
          </a:p>
        </p:txBody>
      </p:sp>
    </p:spTree>
    <p:extLst>
      <p:ext uri="{BB962C8B-B14F-4D97-AF65-F5344CB8AC3E}">
        <p14:creationId xmlns:p14="http://schemas.microsoft.com/office/powerpoint/2010/main" val="731786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a:latin typeface="微軟正黑體" panose="020B0604030504040204" pitchFamily="34" charset="-120"/>
                <a:ea typeface="微軟正黑體" panose="020B0604030504040204" pitchFamily="34" charset="-120"/>
              </a:rPr>
              <a:t>Min-max scaling</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886409"/>
            <a:ext cx="10515600" cy="5752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3600" dirty="0">
                <a:latin typeface="微軟正黑體" panose="020B0604030504040204" pitchFamily="34" charset="-120"/>
                <a:ea typeface="微軟正黑體" panose="020B0604030504040204" pitchFamily="34" charset="-120"/>
              </a:rPr>
              <a:t>Min-max scaling performs a linear transformation on the original </a:t>
            </a:r>
            <a:r>
              <a:rPr lang="en-US" altLang="zh-TW" sz="3600" dirty="0" smtClean="0">
                <a:latin typeface="微軟正黑體" panose="020B0604030504040204" pitchFamily="34" charset="-120"/>
                <a:ea typeface="微軟正黑體" panose="020B0604030504040204" pitchFamily="34" charset="-120"/>
              </a:rPr>
              <a:t>data</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This </a:t>
            </a:r>
            <a:r>
              <a:rPr lang="en-US" altLang="zh-TW" sz="3600" dirty="0">
                <a:latin typeface="微軟正黑體" panose="020B0604030504040204" pitchFamily="34" charset="-120"/>
                <a:ea typeface="微軟正黑體" panose="020B0604030504040204" pitchFamily="34" charset="-120"/>
              </a:rPr>
              <a:t>technique gets all the scaled data in the range (0, 1</a:t>
            </a:r>
            <a:r>
              <a:rPr lang="en-US" altLang="zh-TW" sz="3600" dirty="0" smtClean="0">
                <a:latin typeface="微軟正黑體" panose="020B0604030504040204" pitchFamily="34" charset="-120"/>
                <a:ea typeface="微軟正黑體" panose="020B0604030504040204" pitchFamily="34" charset="-120"/>
              </a:rPr>
              <a:t>)</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It preserves </a:t>
            </a:r>
            <a:r>
              <a:rPr lang="en-US" altLang="zh-TW" sz="3600" dirty="0">
                <a:latin typeface="微軟正黑體" panose="020B0604030504040204" pitchFamily="34" charset="-120"/>
                <a:ea typeface="微軟正黑體" panose="020B0604030504040204" pitchFamily="34" charset="-120"/>
              </a:rPr>
              <a:t>the relationships among the original data </a:t>
            </a:r>
            <a:r>
              <a:rPr lang="en-US" altLang="zh-TW" sz="3600" dirty="0" smtClean="0">
                <a:latin typeface="微軟正黑體" panose="020B0604030504040204" pitchFamily="34" charset="-120"/>
                <a:ea typeface="微軟正黑體" panose="020B0604030504040204" pitchFamily="34" charset="-120"/>
              </a:rPr>
              <a:t>values</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The </a:t>
            </a:r>
            <a:r>
              <a:rPr lang="en-US" altLang="zh-TW" sz="3600" dirty="0">
                <a:latin typeface="微軟正黑體" panose="020B0604030504040204" pitchFamily="34" charset="-120"/>
                <a:ea typeface="微軟正黑體" panose="020B0604030504040204" pitchFamily="34" charset="-120"/>
              </a:rPr>
              <a:t>cost of having this bounded range is that we will end up with smaller standard deviations, which can suppress the effect of outliers.</a:t>
            </a:r>
          </a:p>
        </p:txBody>
      </p:sp>
      <p:sp>
        <p:nvSpPr>
          <p:cNvPr id="4"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7</a:t>
            </a:fld>
            <a:endParaRPr lang="en" dirty="0"/>
          </a:p>
        </p:txBody>
      </p:sp>
    </p:spTree>
    <p:extLst>
      <p:ext uri="{BB962C8B-B14F-4D97-AF65-F5344CB8AC3E}">
        <p14:creationId xmlns:p14="http://schemas.microsoft.com/office/powerpoint/2010/main" val="1457249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a:latin typeface="微軟正黑體" panose="020B0604030504040204" pitchFamily="34" charset="-120"/>
                <a:ea typeface="微軟正黑體" panose="020B0604030504040204" pitchFamily="34" charset="-120"/>
              </a:rPr>
              <a:t>Covariance and </a:t>
            </a:r>
            <a:r>
              <a:rPr lang="en-US" altLang="zh-TW" sz="4400" b="1" dirty="0" smtClean="0">
                <a:latin typeface="微軟正黑體" panose="020B0604030504040204" pitchFamily="34" charset="-120"/>
                <a:ea typeface="微軟正黑體" panose="020B0604030504040204" pitchFamily="34" charset="-120"/>
              </a:rPr>
              <a:t>Correlation</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932688"/>
            <a:ext cx="10515600" cy="57058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Both </a:t>
            </a:r>
            <a:r>
              <a:rPr lang="en-US" altLang="zh-TW" sz="3600" dirty="0">
                <a:latin typeface="微軟正黑體" panose="020B0604030504040204" pitchFamily="34" charset="-120"/>
                <a:ea typeface="微軟正黑體" panose="020B0604030504040204" pitchFamily="34" charset="-120"/>
              </a:rPr>
              <a:t>are mathematical concepts that are also used in statistics and probability </a:t>
            </a:r>
            <a:r>
              <a:rPr lang="en-US" altLang="zh-TW" sz="3600" dirty="0" smtClean="0">
                <a:latin typeface="微軟正黑體" panose="020B0604030504040204" pitchFamily="34" charset="-120"/>
                <a:ea typeface="微軟正黑體" panose="020B0604030504040204" pitchFamily="34" charset="-120"/>
              </a:rPr>
              <a:t>theory</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Most </a:t>
            </a:r>
            <a:r>
              <a:rPr lang="en-US" altLang="zh-TW" sz="3600" dirty="0">
                <a:latin typeface="微軟正黑體" panose="020B0604030504040204" pitchFamily="34" charset="-120"/>
                <a:ea typeface="微軟正黑體" panose="020B0604030504040204" pitchFamily="34" charset="-120"/>
              </a:rPr>
              <a:t>useful in understanding </a:t>
            </a:r>
            <a:r>
              <a:rPr lang="en-US" altLang="zh-TW" sz="3600" dirty="0" smtClean="0">
                <a:latin typeface="微軟正黑體" panose="020B0604030504040204" pitchFamily="34" charset="-120"/>
                <a:ea typeface="微軟正黑體" panose="020B0604030504040204" pitchFamily="34" charset="-120"/>
              </a:rPr>
              <a:t>variables</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If </a:t>
            </a:r>
            <a:r>
              <a:rPr lang="en-US" altLang="zh-TW" sz="3600" dirty="0">
                <a:latin typeface="微軟正黑體" panose="020B0604030504040204" pitchFamily="34" charset="-120"/>
                <a:ea typeface="微軟正黑體" panose="020B0604030504040204" pitchFamily="34" charset="-120"/>
              </a:rPr>
              <a:t>one variable goes to increasing direction the same as another variable goes that direction, it means a positive </a:t>
            </a:r>
            <a:r>
              <a:rPr lang="en-US" altLang="zh-TW" sz="3600" dirty="0" smtClean="0">
                <a:latin typeface="微軟正黑體" panose="020B0604030504040204" pitchFamily="34" charset="-120"/>
                <a:ea typeface="微軟正黑體" panose="020B0604030504040204" pitchFamily="34" charset="-120"/>
              </a:rPr>
              <a:t>correlation</a:t>
            </a:r>
          </a:p>
          <a:p>
            <a:pPr marL="514350" indent="-514350" algn="l">
              <a:lnSpc>
                <a:spcPct val="100000"/>
              </a:lnSpc>
              <a:spcBef>
                <a:spcPts val="600"/>
              </a:spcBef>
              <a:spcAft>
                <a:spcPts val="600"/>
              </a:spcAft>
              <a:buFont typeface="Arial" panose="020B0604020202020204" pitchFamily="34" charset="0"/>
              <a:buChar char="•"/>
            </a:pPr>
            <a:r>
              <a:rPr lang="en-US" altLang="zh-TW" sz="3600" dirty="0" smtClean="0">
                <a:latin typeface="微軟正黑體" panose="020B0604030504040204" pitchFamily="34" charset="-120"/>
                <a:ea typeface="微軟正黑體" panose="020B0604030504040204" pitchFamily="34" charset="-120"/>
              </a:rPr>
              <a:t>If </a:t>
            </a:r>
            <a:r>
              <a:rPr lang="en-US" altLang="zh-TW" sz="3600" dirty="0">
                <a:latin typeface="微軟正黑體" panose="020B0604030504040204" pitchFamily="34" charset="-120"/>
                <a:ea typeface="微軟正黑體" panose="020B0604030504040204" pitchFamily="34" charset="-120"/>
              </a:rPr>
              <a:t>both variable are in the opposite direction then called negative </a:t>
            </a:r>
            <a:r>
              <a:rPr lang="en-US" altLang="zh-TW" sz="3600" dirty="0" smtClean="0">
                <a:latin typeface="微軟正黑體" panose="020B0604030504040204" pitchFamily="34" charset="-120"/>
                <a:ea typeface="微軟正黑體" panose="020B0604030504040204" pitchFamily="34" charset="-120"/>
              </a:rPr>
              <a:t>correlation</a:t>
            </a:r>
            <a:endParaRPr lang="en-US" altLang="zh-TW" sz="3600" dirty="0">
              <a:latin typeface="微軟正黑體" panose="020B0604030504040204" pitchFamily="34" charset="-120"/>
              <a:ea typeface="微軟正黑體" panose="020B0604030504040204" pitchFamily="34" charset="-120"/>
            </a:endParaRPr>
          </a:p>
        </p:txBody>
      </p:sp>
      <p:sp>
        <p:nvSpPr>
          <p:cNvPr id="8"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8</a:t>
            </a:fld>
            <a:endParaRPr lang="en" dirty="0"/>
          </a:p>
        </p:txBody>
      </p:sp>
    </p:spTree>
    <p:extLst>
      <p:ext uri="{BB962C8B-B14F-4D97-AF65-F5344CB8AC3E}">
        <p14:creationId xmlns:p14="http://schemas.microsoft.com/office/powerpoint/2010/main" val="1501929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0" y="-1"/>
            <a:ext cx="12192000" cy="7498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b="1" dirty="0" smtClean="0">
                <a:latin typeface="微軟正黑體" panose="020B0604030504040204" pitchFamily="34" charset="-120"/>
                <a:ea typeface="微軟正黑體" panose="020B0604030504040204" pitchFamily="34" charset="-120"/>
              </a:rPr>
              <a:t>Covariance</a:t>
            </a:r>
            <a:endParaRPr lang="zh-TW" altLang="en-US" sz="4400" b="1" dirty="0">
              <a:latin typeface="微軟正黑體" panose="020B0604030504040204" pitchFamily="34" charset="-120"/>
              <a:ea typeface="微軟正黑體" panose="020B0604030504040204" pitchFamily="34" charset="-120"/>
            </a:endParaRPr>
          </a:p>
        </p:txBody>
      </p:sp>
      <p:sp>
        <p:nvSpPr>
          <p:cNvPr id="7" name="內容版面配置區 3"/>
          <p:cNvSpPr txBox="1">
            <a:spLocks/>
          </p:cNvSpPr>
          <p:nvPr/>
        </p:nvSpPr>
        <p:spPr>
          <a:xfrm>
            <a:off x="838200" y="2103120"/>
            <a:ext cx="10515600" cy="45354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lnSpc>
                <a:spcPct val="100000"/>
              </a:lnSpc>
              <a:spcBef>
                <a:spcPts val="600"/>
              </a:spcBef>
              <a:spcAft>
                <a:spcPts val="600"/>
              </a:spcAft>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Numerator show, the quantity of variance in x multiplied by the quantity of variance in y.</a:t>
            </a:r>
          </a:p>
          <a:p>
            <a:pPr marL="514350" indent="-514350" algn="l">
              <a:lnSpc>
                <a:spcPct val="100000"/>
              </a:lnSpc>
              <a:spcBef>
                <a:spcPts val="600"/>
              </a:spcBef>
              <a:spcAft>
                <a:spcPts val="600"/>
              </a:spcAft>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Unit of covariance shows, Unit of x multiplied by a unit of y</a:t>
            </a:r>
          </a:p>
          <a:p>
            <a:pPr marL="514350" indent="-514350" algn="l">
              <a:lnSpc>
                <a:spcPct val="100000"/>
              </a:lnSpc>
              <a:spcBef>
                <a:spcPts val="600"/>
              </a:spcBef>
              <a:spcAft>
                <a:spcPts val="600"/>
              </a:spcAft>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Hence if we change the unit of variables, covariance also has new value but sign will remain the same.</a:t>
            </a:r>
          </a:p>
          <a:p>
            <a:pPr marL="514350" indent="-514350" algn="l">
              <a:lnSpc>
                <a:spcPct val="100000"/>
              </a:lnSpc>
              <a:spcBef>
                <a:spcPts val="600"/>
              </a:spcBef>
              <a:spcAft>
                <a:spcPts val="600"/>
              </a:spcAft>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However if it is positive then both variables vary in the same direction else if it is negative then they vary in the opposite direction.</a:t>
            </a:r>
            <a:endParaRPr lang="en-US" altLang="zh-TW" sz="2800" dirty="0" smtClean="0">
              <a:latin typeface="微軟正黑體" panose="020B0604030504040204" pitchFamily="34" charset="-120"/>
              <a:ea typeface="微軟正黑體" panose="020B0604030504040204" pitchFamily="34" charset="-120"/>
            </a:endParaRPr>
          </a:p>
        </p:txBody>
      </p:sp>
      <mc:AlternateContent xmlns:mc="http://schemas.openxmlformats.org/markup-compatibility/2006">
        <mc:Choice xmlns:a14="http://schemas.microsoft.com/office/drawing/2010/main" Requires="a14">
          <p:sp>
            <p:nvSpPr>
              <p:cNvPr id="4" name="文字方塊 3"/>
              <p:cNvSpPr txBox="1"/>
              <p:nvPr/>
            </p:nvSpPr>
            <p:spPr>
              <a:xfrm>
                <a:off x="2993231" y="749808"/>
                <a:ext cx="6205538" cy="1268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zh-TW" sz="2800" b="0" i="0" smtClean="0">
                          <a:latin typeface="Cambria Math" panose="02040503050406030204" pitchFamily="18" charset="0"/>
                        </a:rPr>
                        <m:t>cov</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𝑥</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𝑦</m:t>
                          </m:r>
                        </m:e>
                      </m:d>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en-US" altLang="zh-TW" sz="2800" b="0" i="1" smtClean="0">
                              <a:latin typeface="Cambria Math" panose="02040503050406030204" pitchFamily="18" charset="0"/>
                            </a:rPr>
                            <m:t>1</m:t>
                          </m:r>
                        </m:num>
                        <m:den>
                          <m: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den>
                      </m:f>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𝑛</m:t>
                          </m:r>
                        </m:sup>
                        <m:e>
                          <m:d>
                            <m:dPr>
                              <m:ctrlPr>
                                <a:rPr lang="en-US" altLang="zh-TW" sz="2800" b="0" i="1" smtClean="0">
                                  <a:latin typeface="Cambria Math" panose="02040503050406030204" pitchFamily="18" charset="0"/>
                                </a:rPr>
                              </m:ctrlPr>
                            </m:dPr>
                            <m:e>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𝑖</m:t>
                                  </m:r>
                                </m:sub>
                              </m:sSub>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𝜇</m:t>
                                  </m:r>
                                </m:e>
                                <m:sub>
                                  <m:r>
                                    <a:rPr lang="en-US" altLang="zh-TW" sz="2800" b="0" i="1" smtClean="0">
                                      <a:latin typeface="Cambria Math" panose="02040503050406030204" pitchFamily="18" charset="0"/>
                                    </a:rPr>
                                    <m:t>𝑥</m:t>
                                  </m:r>
                                </m:sub>
                              </m:sSub>
                            </m:e>
                          </m:d>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i="1">
                                      <a:latin typeface="Cambria Math" panose="02040503050406030204" pitchFamily="18" charset="0"/>
                                    </a:rPr>
                                    <m:t>𝑖</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𝜇</m:t>
                                  </m:r>
                                </m:e>
                                <m:sub>
                                  <m:r>
                                    <a:rPr lang="en-US" altLang="zh-TW" sz="2800" b="0" i="1" smtClean="0">
                                      <a:latin typeface="Cambria Math" panose="02040503050406030204" pitchFamily="18" charset="0"/>
                                    </a:rPr>
                                    <m:t>𝑦</m:t>
                                  </m:r>
                                </m:sub>
                              </m:sSub>
                            </m:e>
                          </m:d>
                        </m:e>
                      </m:nary>
                    </m:oMath>
                  </m:oMathPara>
                </a14:m>
                <a:endParaRPr lang="zh-TW" altLang="en-US" sz="2800" dirty="0"/>
              </a:p>
            </p:txBody>
          </p:sp>
        </mc:Choice>
        <mc:Fallback>
          <p:sp>
            <p:nvSpPr>
              <p:cNvPr id="4" name="文字方塊 3"/>
              <p:cNvSpPr txBox="1">
                <a:spLocks noRot="1" noChangeAspect="1" noMove="1" noResize="1" noEditPoints="1" noAdjustHandles="1" noChangeArrowheads="1" noChangeShapeType="1" noTextEdit="1"/>
              </p:cNvSpPr>
              <p:nvPr/>
            </p:nvSpPr>
            <p:spPr>
              <a:xfrm>
                <a:off x="2993231" y="749808"/>
                <a:ext cx="6205538" cy="1268552"/>
              </a:xfrm>
              <a:prstGeom prst="rect">
                <a:avLst/>
              </a:prstGeom>
              <a:blipFill>
                <a:blip r:embed="rId2"/>
                <a:stretch>
                  <a:fillRect/>
                </a:stretch>
              </a:blipFill>
            </p:spPr>
            <p:txBody>
              <a:bodyPr/>
              <a:lstStyle/>
              <a:p>
                <a:r>
                  <a:rPr lang="zh-TW" altLang="en-US">
                    <a:noFill/>
                  </a:rPr>
                  <a:t> </a:t>
                </a:r>
              </a:p>
            </p:txBody>
          </p:sp>
        </mc:Fallback>
      </mc:AlternateContent>
      <p:sp>
        <p:nvSpPr>
          <p:cNvPr id="5" name="投影片編號版面配置區 3"/>
          <p:cNvSpPr>
            <a:spLocks noGrp="1"/>
          </p:cNvSpPr>
          <p:nvPr>
            <p:ph type="sldNum" idx="12"/>
          </p:nvPr>
        </p:nvSpPr>
        <p:spPr>
          <a:xfrm>
            <a:off x="11460400" y="6464511"/>
            <a:ext cx="731600" cy="524800"/>
          </a:xfrm>
        </p:spPr>
        <p:txBody>
          <a:bodyPr/>
          <a:lstStyle/>
          <a:p>
            <a:fld id="{00000000-1234-1234-1234-123412341234}" type="slidenum">
              <a:rPr lang="en" smtClean="0"/>
              <a:pPr/>
              <a:t>9</a:t>
            </a:fld>
            <a:endParaRPr lang="en" dirty="0"/>
          </a:p>
        </p:txBody>
      </p:sp>
    </p:spTree>
    <p:extLst>
      <p:ext uri="{BB962C8B-B14F-4D97-AF65-F5344CB8AC3E}">
        <p14:creationId xmlns:p14="http://schemas.microsoft.com/office/powerpoint/2010/main" val="4074366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1055</TotalTime>
  <Words>1088</Words>
  <Application>Microsoft Office PowerPoint</Application>
  <PresentationFormat>寬螢幕</PresentationFormat>
  <Paragraphs>117</Paragraphs>
  <Slides>22</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22</vt:i4>
      </vt:variant>
    </vt:vector>
  </HeadingPairs>
  <TitlesOfParts>
    <vt:vector size="31" baseType="lpstr">
      <vt:lpstr>華康細圓體</vt:lpstr>
      <vt:lpstr>微軟正黑體</vt:lpstr>
      <vt:lpstr>新細明體</vt:lpstr>
      <vt:lpstr>Arial</vt:lpstr>
      <vt:lpstr>Calibri</vt:lpstr>
      <vt:lpstr>Calibri Light</vt:lpstr>
      <vt:lpstr>Cambria Math</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Tommy</dc:creator>
  <cp:lastModifiedBy>Tommy</cp:lastModifiedBy>
  <cp:revision>31</cp:revision>
  <dcterms:created xsi:type="dcterms:W3CDTF">2023-04-23T15:53:07Z</dcterms:created>
  <dcterms:modified xsi:type="dcterms:W3CDTF">2023-05-08T02:15:53Z</dcterms:modified>
</cp:coreProperties>
</file>