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2" r:id="rId4"/>
    <p:sldId id="291" r:id="rId5"/>
    <p:sldId id="295" r:id="rId6"/>
    <p:sldId id="284" r:id="rId7"/>
    <p:sldId id="286" r:id="rId8"/>
    <p:sldId id="288" r:id="rId9"/>
    <p:sldId id="278" r:id="rId10"/>
    <p:sldId id="296" r:id="rId11"/>
    <p:sldId id="290" r:id="rId12"/>
    <p:sldId id="289" r:id="rId13"/>
    <p:sldId id="297" r:id="rId14"/>
    <p:sldId id="293" r:id="rId15"/>
    <p:sldId id="292" r:id="rId16"/>
    <p:sldId id="294" r:id="rId17"/>
    <p:sldId id="298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037E355-2C2E-73AC-BF9F-54C610CDB0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7A4CFA-3454-B386-A87F-B905B440F0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826B-021B-41E8-A6C1-DF845C99CD6D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36C58C-04DF-11B2-C65E-7463092A1A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C79F71-9658-EC56-9633-D2DCD94E9D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77CB-9A65-4E7F-A909-6CBB15974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5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13407-FE26-4FBF-A17D-E56551876984}" type="datetimeFigureOut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E903-2ABB-47BD-AC73-6781CC82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8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C1A1B-C8FF-F728-E94D-DAA4A8CA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F1DDB-49C3-B962-6895-011D1987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7CB9D-EC0F-1A1B-ABEC-0A6A9A1B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6A1-3379-4234-AB7C-8EFD0217C7A3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6B438-A8A4-1B10-FA11-1C19FAA6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4383-4D5B-909A-A077-2EBC1F2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8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0B219-3184-0C63-0181-84A8ACB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47085-EF02-D7D8-09DE-201C6B73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F4BDF-F7B6-6223-11F8-3AB1A2C4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DF1-61AD-467F-A30F-94FA55FC7E89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40A4E-3D44-BF70-F4AE-4D676E2B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88EA-E3E1-C1E8-6A93-1249293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F5D541-64EF-E37B-CA7D-BA97A3457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A7E5BD-F08C-BD7F-D07F-A56AA010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87CFB-6FB2-5AF8-B7CF-20A93853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B1C6-B0A1-4750-A4B4-0FDB628B1ACF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0C1E2-3CFA-4176-DB03-7E962658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0BAB1-4589-A019-737C-6BBE9052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14ACF-7155-688D-65D4-8B347B8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3BFC0-1290-B0AB-5820-5FA4C15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DD656-8A77-CB5E-3BF4-B2976CA0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710797" cy="365125"/>
          </a:xfrm>
        </p:spPr>
        <p:txBody>
          <a:bodyPr/>
          <a:lstStyle>
            <a:lvl1pPr algn="l">
              <a:defRPr sz="1150">
                <a:solidFill>
                  <a:schemeClr val="tx1"/>
                </a:solidFill>
              </a:defRPr>
            </a:lvl1pPr>
          </a:lstStyle>
          <a:p>
            <a:r>
              <a:rPr lang="en-US" altLang="zh-TW" dirty="0" err="1"/>
              <a:t>Joong</a:t>
            </a:r>
            <a:r>
              <a:rPr lang="en-US" altLang="zh-TW" dirty="0"/>
              <a:t>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8F944-EA4B-3503-8BC9-B228FD6C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9476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8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E346A-4442-838D-3A32-6611E171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E2480-2767-C3EF-FB4C-2188D7E0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D756D9-EF00-1420-7765-727228E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A555-6D18-494A-808B-4BFECDC5C9DC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B54F4-D270-1087-91E4-6636DC6E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216B2-8C31-9049-B0CB-AB9E41ED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2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1A480-BCBA-1C5E-FBB5-07DCE95A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33A8F-DF14-E628-22DB-99975CDA5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6E52A-B5B4-EFC0-C483-BC370A99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8804D-E99B-288B-0153-DEF305C6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62A8-3DC3-42C9-8216-C70A05D42A97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519A7-15EB-D52E-746D-430331C7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4BCAAE-D150-1F8B-C918-79B0D117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7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A1C44-2B2E-15C6-D413-D8BF52E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BC383D-D68C-56AF-3D28-CE9DC84C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87902-8CC2-2FAC-5D26-CB52331C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A777F-8F55-0F25-7FE7-85588557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F969A3-89C4-13C5-0D2C-F8B055CB9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BC492E-0CFB-9FE7-2479-B53CCCC9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35F5-8105-48B5-AF50-67976F64BDB6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26B0B6-42DD-FD37-6AB5-1BD5F5FA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3C723E-B6C4-5D8A-6EF8-0721C45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5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D085-C2C8-DD1F-B988-B821C48F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103E03-F5F5-0CEC-90A3-50F7EE02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8D34-78E1-4482-8B17-C6B5B1717A1E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A85863-FB3A-CF0D-F398-63C12D56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24F62F-7DC1-7D0E-B569-F7B214C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529035-CE67-A985-6C02-ADF95D0D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B6DE-D291-4D9F-A42B-293C76D81C72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A16A0B-9DEB-B6A2-1849-753D8A4C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92B520-FD8F-86DF-E346-C6E97538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7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C6B14-8740-96F9-DA31-5B915ACE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29219-69F4-FA1A-BE25-DAB756F2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8F8509-BF58-05FB-0061-1AC4235B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BFC0E7-5F9B-46AE-DB21-14F6C57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2EB-6F98-4CC0-8482-0ED4AC9D3EF6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2A5D1-D1B6-313B-AB73-3612355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3CF6FD-72EE-5CB2-1CAF-339A2055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5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8C136-7A0B-3060-6701-055B99CD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64E796-535B-28E1-45C6-8DF073B0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156F99-4DDA-E185-BEB3-E1C7A30D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3E54DE-1AC0-C6D4-0AC4-A2D3486C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4576-4488-4CC7-A1B8-6A39652E5EDE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70277-A69A-FC30-0754-34BEE72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3925EC-DD54-0207-9EC7-5A253682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9696AA-9642-EC7F-0510-D2E280C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24AFE-3C75-6F05-E75B-5B3B937C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8021B-046C-406A-7BAB-715B3F85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8841-5538-495A-8947-DFF7EC68ED43}" type="datetime1">
              <a:rPr lang="zh-TW" altLang="en-US" smtClean="0"/>
              <a:t>2023/11/24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86091-7C54-222A-23C1-61F29B2C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11C38-A529-8CCE-74DE-0A5D3F6ED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6C6DF20-F6C2-4320-A0BE-6B55CFF1C7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5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8561C-DF5D-62BD-E01B-7F4BF7AF9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 Cycloid Reducer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006206-FDFD-E78A-7F03-C8CED158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932"/>
            <a:ext cx="9144000" cy="1655762"/>
          </a:xfrm>
        </p:spPr>
        <p:txBody>
          <a:bodyPr/>
          <a:lstStyle/>
          <a:p>
            <a:r>
              <a:rPr lang="zh-TW" altLang="en-US" dirty="0"/>
              <a:t>周奕彬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EC6D1D-42CB-CC0B-5506-2380EB5B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"/>
    </mc:Choice>
    <mc:Fallback xmlns="">
      <p:transition spd="slow" advTm="60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092D3-1F8C-D965-5234-9AFEF63D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強調週期 圈齒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957A56C-7CEA-1536-F1E2-8981ADE31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B85063-78C0-3381-C458-DD2EB11B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9EE34D-5874-8081-7511-A61E0F3D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42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E58C-A7C6-9C66-9F08-55963B9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曲率半徑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0138A-C20D-3710-6A3C-9FADC77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FFA8EA-68A4-AFA9-80FD-58AEF72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004AEEC-F73C-4AB1-3E99-1CC02F6F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4"/>
    </mc:Choice>
    <mc:Fallback xmlns="">
      <p:transition spd="slow" advTm="184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E58C-A7C6-9C66-9F08-55963B9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曲率半徑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0138A-C20D-3710-6A3C-9FADC77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FFA8EA-68A4-AFA9-80FD-58AEF72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368055-535E-952E-D7D1-B7FA3A38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3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4"/>
    </mc:Choice>
    <mc:Fallback xmlns="">
      <p:transition spd="slow" advTm="1840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2F0AE-ACCB-5D60-1950-57E32ED1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3C898AA-FEA4-481A-F24F-FFE5777C5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45E03B-46A5-06B0-456E-54AEB7C2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1C3794-792D-0DDB-312C-7A1831AD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49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085FA-CA2A-C197-4AA6-C579383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AC45C-968F-BDC1-CF42-8411223D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F8BC6F-6588-4446-1858-F98EA0CE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774DA2-47BB-9E6E-4B42-0C02B567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B55DCB-C9A9-0B6A-DAC6-A61906C5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909762"/>
            <a:ext cx="6934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25C70-1D44-74DA-135F-A0AE0F59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FDE72-95A9-985A-3171-2AD46BA3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9D4AE6-1E64-D9A4-A1F6-7CA48EB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652D15-E13C-2587-98D0-6CA44801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B1FF95-730F-9DB2-3E45-6A48D685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54" y="1438545"/>
            <a:ext cx="7256491" cy="48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1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0C0B8-8514-A464-5053-9F53D881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43DC2-F7A5-274D-B741-61B25691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E4C088-E533-4973-B661-1A88AE2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A1B0D4-5DCB-4CB3-193F-3EE04E91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9A05B5-D1BB-E3EB-827E-210424C2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271587"/>
            <a:ext cx="7048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3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E2C5E-78A3-43D3-5A2B-9DFDC9C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接觸比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C34D32-E7F1-5CF2-5093-78C9BEBB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ADB9F8-7B7E-F508-9805-AAF165C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C5BB22-5218-3848-78A7-F7AC4C57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7" y="2199803"/>
            <a:ext cx="5319221" cy="313971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8AA523-72CE-E2E3-A1CC-A199B2F2DC6C}"/>
              </a:ext>
            </a:extLst>
          </p:cNvPr>
          <p:cNvSpPr txBox="1"/>
          <p:nvPr/>
        </p:nvSpPr>
        <p:spPr>
          <a:xfrm>
            <a:off x="6929717" y="4288783"/>
            <a:ext cx="10499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baseline="-25000" dirty="0"/>
              <a:t>4</a:t>
            </a:r>
            <a:r>
              <a:rPr lang="en-US" altLang="zh-TW" dirty="0"/>
              <a:t> =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c</a:t>
            </a:r>
            <a:r>
              <a:rPr lang="en-US" altLang="zh-TW" dirty="0"/>
              <a:t> + R</a:t>
            </a:r>
            <a:r>
              <a:rPr lang="en-US" altLang="zh-TW" baseline="-25000" dirty="0"/>
              <a:t>r</a:t>
            </a:r>
            <a:endParaRPr lang="zh-TW" altLang="en-US" baseline="-25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C90573F-65FE-D47F-A981-5B18A11E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811" y="2890157"/>
            <a:ext cx="8931414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8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684A-639B-1107-ED6E-52DAA223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7F5FE-4F01-A145-0FB7-781369B2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04CB1-820D-9E7C-C432-72B20D7C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42"/>
    </mc:Choice>
    <mc:Fallback xmlns="">
      <p:transition spd="slow" advTm="159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EAC2-2577-B481-E776-0C27CC56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56331-8724-2164-369F-E4508207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新擺線輪輪廓解析式</a:t>
            </a:r>
            <a:endParaRPr lang="en-US" altLang="zh-TW" dirty="0"/>
          </a:p>
          <a:p>
            <a:r>
              <a:rPr lang="zh-TW" altLang="en-US" dirty="0"/>
              <a:t>等效連桿</a:t>
            </a:r>
            <a:r>
              <a:rPr lang="en-US" altLang="zh-TW" dirty="0"/>
              <a:t>-</a:t>
            </a:r>
            <a:r>
              <a:rPr lang="zh-TW" altLang="en-US" dirty="0"/>
              <a:t>曲率半徑</a:t>
            </a:r>
            <a:endParaRPr lang="en-US" altLang="zh-TW" dirty="0"/>
          </a:p>
          <a:p>
            <a:r>
              <a:rPr lang="zh-TW" altLang="en-US" dirty="0"/>
              <a:t>未來目標轉換角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DF8FBE-4D53-3D44-6154-FF296117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5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8"/>
    </mc:Choice>
    <mc:Fallback xmlns="">
      <p:transition spd="slow" advTm="125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ADDE1-74F5-8EB9-0436-8F03BE2A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Stationary ring gear type epicycloid reducer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F7D0F9-DDCB-1ED6-320C-91FC9AE8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E38973-FA71-9795-4B2E-EB29074E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F517C57-C532-F1A9-2BC2-CACD01E8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03254F-FF16-9014-4CBE-FB3644C3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461527"/>
            <a:ext cx="56769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48"/>
    </mc:Choice>
    <mc:Fallback xmlns="">
      <p:transition spd="slow" advTm="283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627BF-017E-1210-547F-491B6999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E046E2D-8165-368F-E9B7-03F08EC1F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5659" y="5212976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sz="1800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accPr>
                      <m:e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𝐼𝐶</m:t>
                        </m:r>
                        <m:r>
                          <a:rPr lang="en-US" altLang="zh-TW" sz="1800" i="1" kern="0" baseline="-250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23</m:t>
                        </m:r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𝐼𝐶</m:t>
                        </m:r>
                        <m:r>
                          <a:rPr lang="en-US" altLang="zh-TW" sz="1800" i="1" kern="0" baseline="-250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13</m:t>
                        </m:r>
                      </m:e>
                    </m:acc>
                    <m:r>
                      <a:rPr lang="en-US" altLang="zh-TW" sz="1800" i="1" ker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rPr>
                      <m:t>+</m:t>
                    </m:r>
                    <m:acc>
                      <m:accPr>
                        <m:chr m:val="̅"/>
                        <m:ctrlPr>
                          <a:rPr lang="zh-TW" altLang="zh-TW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accPr>
                      <m:e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𝐼𝐶</m:t>
                        </m:r>
                        <m:r>
                          <a:rPr lang="en-US" altLang="zh-TW" sz="1800" i="1" kern="0" baseline="-250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13</m:t>
                        </m:r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𝑂</m:t>
                        </m:r>
                        <m:r>
                          <a:rPr lang="en-US" altLang="zh-TW" sz="1800" i="1" kern="0" baseline="-25000">
                            <a:latin typeface="Cambria Math" panose="02040503050406030204" pitchFamily="18" charset="0"/>
                            <a:cs typeface="新細明體" panose="02020500000000000000" pitchFamily="18" charset="-120"/>
                          </a:rPr>
                          <m:t>𝑟</m:t>
                        </m:r>
                      </m:e>
                    </m:acc>
                    <m:r>
                      <a:rPr lang="en-US" altLang="zh-TW" sz="1800" i="1" ker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rPr>
                      <m:t>+</m:t>
                    </m:r>
                    <m:acc>
                      <m:accPr>
                        <m:chr m:val="̅"/>
                        <m:ctrlPr>
                          <a:rPr lang="zh-TW" altLang="zh-TW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accPr>
                      <m:e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𝑂</m:t>
                        </m:r>
                        <m:r>
                          <a:rPr lang="en-US" altLang="zh-TW" sz="1800" i="1" kern="0" baseline="-250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𝐶</m:t>
                        </m:r>
                      </m:e>
                    </m:acc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E046E2D-8165-368F-E9B7-03F08EC1F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5659" y="5212976"/>
                <a:ext cx="10515600" cy="4351338"/>
              </a:xfrm>
              <a:blipFill>
                <a:blip r:embed="rId2"/>
                <a:stretch>
                  <a:fillRect l="-348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97EA88-0478-67EF-0DB6-BB798D36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517905-7DA8-8449-9CD3-0ED845FF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82C1BE-DCEF-B113-73C3-988CE362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909762"/>
            <a:ext cx="6934200" cy="30384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EF60153-40D5-27EB-DCB5-13095A64A9DB}"/>
              </a:ext>
            </a:extLst>
          </p:cNvPr>
          <p:cNvSpPr txBox="1"/>
          <p:nvPr/>
        </p:nvSpPr>
        <p:spPr>
          <a:xfrm>
            <a:off x="2628900" y="521297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6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664F1-C351-2284-392B-D83F2137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710F4-7CE2-6103-E607-B1E7174F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C4FAD5-1D37-C2CE-D52F-4F8CC54E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B05CA8-BAE3-6456-A0CE-3D30E0A8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7B49FB-7656-22E6-5206-F1067F93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971550"/>
            <a:ext cx="76485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2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67AA8-0AE5-CD2F-2581-ABB191E7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Stationary ring gear type hypocycloid reducer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7AC6F1-4188-B757-DC98-D23FF23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AEEF05-3447-A7E9-EB13-D9D22D26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EC60EA0F-7C11-2E1A-2ED9-97731709A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4150" y="5680449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sz="1800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accPr>
                      <m:e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𝐼𝐶</m:t>
                        </m:r>
                        <m:r>
                          <a:rPr lang="en-US" altLang="zh-TW" sz="1800" i="1" kern="0" baseline="-250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23</m:t>
                        </m:r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𝐼𝐶</m:t>
                        </m:r>
                        <m:r>
                          <a:rPr lang="en-US" altLang="zh-TW" sz="1800" i="1" kern="0" baseline="-250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13</m:t>
                        </m:r>
                      </m:e>
                    </m:acc>
                    <m:r>
                      <a:rPr lang="en-US" altLang="zh-TW" sz="1800" i="1" ker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rPr>
                      <m:t>+</m:t>
                    </m:r>
                    <m:acc>
                      <m:accPr>
                        <m:chr m:val="̅"/>
                        <m:ctrlPr>
                          <a:rPr lang="zh-TW" altLang="zh-TW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accPr>
                      <m:e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𝐼𝐶</m:t>
                        </m:r>
                        <m:r>
                          <a:rPr lang="en-US" altLang="zh-TW" sz="1800" i="1" kern="0" baseline="-250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13</m:t>
                        </m:r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𝑂</m:t>
                        </m:r>
                        <m:r>
                          <a:rPr lang="en-US" altLang="zh-TW" sz="1800" i="1" kern="0" baseline="-25000">
                            <a:latin typeface="Cambria Math" panose="02040503050406030204" pitchFamily="18" charset="0"/>
                            <a:cs typeface="新細明體" panose="02020500000000000000" pitchFamily="18" charset="-120"/>
                          </a:rPr>
                          <m:t>𝑟</m:t>
                        </m:r>
                      </m:e>
                    </m:acc>
                    <m:r>
                      <a:rPr lang="en-US" altLang="zh-TW" sz="1800" i="1" ker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新細明體" panose="02020500000000000000" pitchFamily="18" charset="-120"/>
                      </a:rPr>
                      <m:t>+</m:t>
                    </m:r>
                    <m:acc>
                      <m:accPr>
                        <m:chr m:val="̅"/>
                        <m:ctrlPr>
                          <a:rPr lang="zh-TW" altLang="zh-TW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accPr>
                      <m:e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𝑂</m:t>
                        </m:r>
                        <m:r>
                          <a:rPr lang="en-US" altLang="zh-TW" sz="1800" i="1" kern="0" baseline="-250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800" i="1" ker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𝐶</m:t>
                        </m:r>
                      </m:e>
                    </m:acc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EC60EA0F-7C11-2E1A-2ED9-97731709A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4150" y="5680449"/>
                <a:ext cx="10515600" cy="4351338"/>
              </a:xfrm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4F947981-D1F9-A0AB-9C26-AE8872E86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338262"/>
            <a:ext cx="67437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6"/>
    </mc:Choice>
    <mc:Fallback xmlns="">
      <p:transition spd="slow" advTm="181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內容版面配置區 5">
                <a:extLst>
                  <a:ext uri="{FF2B5EF4-FFF2-40B4-BE49-F238E27FC236}">
                    <a16:creationId xmlns:a16="http://schemas.microsoft.com/office/drawing/2014/main" id="{4AE32E5B-D239-0869-A571-D0EE1698E01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6672980"/>
                  </p:ext>
                </p:extLst>
              </p:nvPr>
            </p:nvGraphicFramePr>
            <p:xfrm>
              <a:off x="838200" y="1136346"/>
              <a:ext cx="10515600" cy="5444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77522864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324552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27149340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1636425"/>
                        </a:ext>
                      </a:extLst>
                    </a:gridCol>
                  </a:tblGrid>
                  <a:tr h="702365">
                    <a:tc gridSpan="2"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Stationary ring gear type epicycloid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Stationary ring gear type hypocycloid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809335"/>
                      </a:ext>
                    </a:extLst>
                  </a:tr>
                  <a:tr h="70236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∅</m:t>
                              </m:r>
                              <m:r>
                                <a:rPr lang="en-US" altLang="zh-TW" sz="1800" b="0" i="0" kern="1200" baseline="-250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∅</m:t>
                              </m:r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∅</m:t>
                                </m:r>
                                <m:r>
                                  <a:rPr lang="en-US" altLang="zh-TW" sz="1800" b="0" i="0" kern="1200" baseline="-250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altLang="zh-TW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  <m:r>
                                  <a:rPr lang="en-US" altLang="zh-TW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)∅</m:t>
                                </m:r>
                              </m:oMath>
                            </m:oMathPara>
                          </a14:m>
                          <a:endParaRPr lang="zh-TW" altLang="en-US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∅</m:t>
                              </m:r>
                              <m:r>
                                <a:rPr lang="en-US" altLang="zh-TW" sz="1800" b="0" i="0" kern="1200" baseline="-250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∅</m:t>
                              </m:r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∅</m:t>
                                </m:r>
                                <m:r>
                                  <a:rPr lang="en-US" altLang="zh-TW" sz="1800" b="0" i="0" kern="1200" baseline="-250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altLang="zh-TW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  <m:r>
                                  <a:rPr lang="en-US" altLang="zh-TW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2037769"/>
                      </a:ext>
                    </a:extLst>
                  </a:tr>
                  <a:tr h="1175745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R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EN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REN</m:t>
                                    </m:r>
                                    <m:r>
                                      <a:rPr lang="zh-TW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((1</m:t>
                                    </m:r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)∅)</m:t>
                                    </m:r>
                                  </m:e>
                                </m:rad>
                                <m:r>
                                  <a:rPr lang="en-US" altLang="zh-TW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Rr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R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EN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REN</m:t>
                                    </m:r>
                                    <m:r>
                                      <a:rPr lang="zh-TW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((1</m:t>
                                    </m:r>
                                    <m:r>
                                      <a:rPr lang="en-US" altLang="zh-TW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)∅)</m:t>
                                    </m:r>
                                  </m:e>
                                </m:rad>
                                <m:r>
                                  <a:rPr lang="en-US" altLang="zh-TW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Rr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376467"/>
                      </a:ext>
                    </a:extLst>
                  </a:tr>
                  <a:tr h="1431923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Ecos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∅)(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  <m:r>
                                  <a:rPr lang="en-US" altLang="zh-TW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1) +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Lcos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(∅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ψ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en-US" altLang="zh-TW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Esin</m:t>
                                </m:r>
                                <m:d>
                                  <m:d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∅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TW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Lsin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(∅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ψ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Ecos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∅)(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N</m:t>
                                </m:r>
                                <m:r>
                                  <a:rPr lang="en-US" altLang="zh-TW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1) +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Lcos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(∅</m:t>
                                </m:r>
                                <m:r>
                                  <a:rPr lang="en-US" altLang="zh-TW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ψ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en-US" altLang="zh-TW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Esin</m:t>
                                </m:r>
                                <m:d>
                                  <m:d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∅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en-US" altLang="zh-TW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TW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TW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Lsin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(∅ 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ψ</m:t>
                                </m:r>
                                <m:r>
                                  <a:rPr lang="en-US" altLang="zh-TW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88958"/>
                      </a:ext>
                    </a:extLst>
                  </a:tr>
                  <a:tr h="1431923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ψ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unc>
                                  <m:func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sin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((1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)∅)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R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/(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EN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))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cos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((1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 ∅))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TW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ψ</m:t>
                                </m:r>
                                <m:r>
                                  <a:rPr lang="en-US" altLang="zh-TW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unc>
                                  <m:funcPr>
                                    <m:ctrlPr>
                                      <a:rPr lang="zh-TW" altLang="zh-TW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sin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((1</m:t>
                                        </m:r>
                                        <m:r>
                                          <a:rPr lang="en-US" altLang="zh-TW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)∅)</m:t>
                                        </m:r>
                                      </m:num>
                                      <m:den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R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/(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EN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))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cos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((1</m:t>
                                        </m:r>
                                        <m:r>
                                          <a:rPr lang="en-US" altLang="zh-TW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N</m:t>
                                        </m:r>
                                        <m:r>
                                          <a:rPr lang="en-US" altLang="zh-TW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 ∅))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TW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974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內容版面配置區 5">
                <a:extLst>
                  <a:ext uri="{FF2B5EF4-FFF2-40B4-BE49-F238E27FC236}">
                    <a16:creationId xmlns:a16="http://schemas.microsoft.com/office/drawing/2014/main" id="{4AE32E5B-D239-0869-A571-D0EE1698E01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6672980"/>
                  </p:ext>
                </p:extLst>
              </p:nvPr>
            </p:nvGraphicFramePr>
            <p:xfrm>
              <a:off x="838200" y="1136346"/>
              <a:ext cx="10515600" cy="5444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77522864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324552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27149340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21636425"/>
                        </a:ext>
                      </a:extLst>
                    </a:gridCol>
                  </a:tblGrid>
                  <a:tr h="702365">
                    <a:tc gridSpan="2"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Stationary ring gear type epicycloid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TW" sz="2000" dirty="0">
                              <a:solidFill>
                                <a:schemeClr val="tx1"/>
                              </a:solidFill>
                            </a:rPr>
                            <a:t>Stationary ring gear type hypocycloid reducer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809335"/>
                      </a:ext>
                    </a:extLst>
                  </a:tr>
                  <a:tr h="7023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1" t="-103448" r="-300000" b="-573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64" t="-103448" r="-200696" b="-573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3448" r="-100231" b="-573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96" t="-103448" r="-464" b="-573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2037769"/>
                      </a:ext>
                    </a:extLst>
                  </a:tr>
                  <a:tr h="1175745"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122280" r="-100232" b="-2445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16" t="-122280" r="-232" b="-2445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376467"/>
                      </a:ext>
                    </a:extLst>
                  </a:tr>
                  <a:tr h="1431923"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182553" r="-100232" b="-1008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16" t="-182553" r="-232" b="-1008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88958"/>
                      </a:ext>
                    </a:extLst>
                  </a:tr>
                  <a:tr h="1431923"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553" r="-100232" b="-8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16" t="-282553" r="-232" b="-8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97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BCE7D6-F6E0-93EB-9684-8B111A2C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030EAF-76E1-2FE2-AA6B-64B608AF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6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32"/>
    </mc:Choice>
    <mc:Fallback xmlns="">
      <p:transition spd="slow" advTm="452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E58C-A7C6-9C66-9F08-55963B9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曲率半徑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0138A-C20D-3710-6A3C-9FADC77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FFA8EA-68A4-AFA9-80FD-58AEF72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52D7A78-BC55-CE32-A3F8-129DE409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0"/>
    </mc:Choice>
    <mc:Fallback xmlns="">
      <p:transition spd="slow" advTm="11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E58C-A7C6-9C66-9F08-55963B9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曲率半徑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0138A-C20D-3710-6A3C-9FADC77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Joong-Ho Shin, Soon-Man Kwon (2006). On the lobe profile design in a cycloid reducer using instant velocity center.  Mechanism and Machine Theory , 41,  596–616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FFA8EA-68A4-AFA9-80FD-58AEF72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DF20-F6C2-4320-A0BE-6B55CFF1C78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18E194C-AE81-115D-E75A-8BB8C527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4"/>
    </mc:Choice>
    <mc:Fallback xmlns="">
      <p:transition spd="slow" advTm="18404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645</Words>
  <Application>Microsoft Office PowerPoint</Application>
  <PresentationFormat>寬螢幕</PresentationFormat>
  <Paragraphs>67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佈景主題</vt:lpstr>
      <vt:lpstr> Cycloid Reducer</vt:lpstr>
      <vt:lpstr>大綱</vt:lpstr>
      <vt:lpstr>Stationary ring gear type epicycloid reducer </vt:lpstr>
      <vt:lpstr>PowerPoint 簡報</vt:lpstr>
      <vt:lpstr>PowerPoint 簡報</vt:lpstr>
      <vt:lpstr>Stationary ring gear type hypocycloid reducer </vt:lpstr>
      <vt:lpstr>PowerPoint 簡報</vt:lpstr>
      <vt:lpstr>曲率半徑</vt:lpstr>
      <vt:lpstr>曲率半徑</vt:lpstr>
      <vt:lpstr>強調週期 圈齒</vt:lpstr>
      <vt:lpstr>曲率半徑</vt:lpstr>
      <vt:lpstr>曲率半徑</vt:lpstr>
      <vt:lpstr>PowerPoint 簡報</vt:lpstr>
      <vt:lpstr>PowerPoint 簡報</vt:lpstr>
      <vt:lpstr>PowerPoint 簡報</vt:lpstr>
      <vt:lpstr>PowerPoint 簡報</vt:lpstr>
      <vt:lpstr>接觸比</vt:lpstr>
      <vt:lpstr>未來目標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Cycloid Reducer</dc:title>
  <dc:creator>Ya 周</dc:creator>
  <cp:lastModifiedBy>Ya 周</cp:lastModifiedBy>
  <cp:revision>8</cp:revision>
  <dcterms:created xsi:type="dcterms:W3CDTF">2023-10-10T19:40:22Z</dcterms:created>
  <dcterms:modified xsi:type="dcterms:W3CDTF">2023-11-26T13:34:06Z</dcterms:modified>
</cp:coreProperties>
</file>