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312" r:id="rId4"/>
    <p:sldId id="327" r:id="rId5"/>
    <p:sldId id="313" r:id="rId6"/>
    <p:sldId id="317" r:id="rId7"/>
    <p:sldId id="322" r:id="rId8"/>
    <p:sldId id="323" r:id="rId9"/>
    <p:sldId id="330" r:id="rId10"/>
    <p:sldId id="331" r:id="rId11"/>
    <p:sldId id="332" r:id="rId12"/>
    <p:sldId id="333" r:id="rId13"/>
    <p:sldId id="334" r:id="rId14"/>
    <p:sldId id="328" r:id="rId15"/>
    <p:sldId id="338" r:id="rId16"/>
    <p:sldId id="329" r:id="rId17"/>
    <p:sldId id="335" r:id="rId18"/>
    <p:sldId id="33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037E355-2C2E-73AC-BF9F-54C610CDB0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7A4CFA-3454-B386-A87F-B905B440F0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4826B-021B-41E8-A6C1-DF845C99CD6D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36C58C-04DF-11B2-C65E-7463092A1A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C79F71-9658-EC56-9633-D2DCD94E9D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A77CB-9A65-4E7F-A909-6CBB15974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454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13407-FE26-4FBF-A17D-E56551876984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BE903-2ABB-47BD-AC73-6781CC82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683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C1A1B-C8FF-F728-E94D-DAA4A8CA0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8F1DDB-49C3-B962-6895-011D19873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67CB9D-EC0F-1A1B-ABEC-0A6A9A1B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16A1-3379-4234-AB7C-8EFD0217C7A3}" type="datetime1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D6B438-A8A4-1B10-FA11-1C19FAA6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/>
              <a:t>Joong</a:t>
            </a:r>
            <a:r>
              <a:rPr lang="en-US" altLang="zh-TW" dirty="0"/>
              <a:t>−Ho Shin, Soon−Man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4383-4D5B-909A-A077-2EBC1F2E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68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0B219-3184-0C63-0181-84A8ACBB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47085-EF02-D7D8-09DE-201C6B734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1F4BDF-F7B6-6223-11F8-3AB1A2C4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7DF1-61AD-467F-A30F-94FA55FC7E89}" type="datetime1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140A4E-3D44-BF70-F4AE-4D676E2B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/>
              <a:t>Joong</a:t>
            </a:r>
            <a:r>
              <a:rPr lang="en-US" altLang="zh-TW" dirty="0"/>
              <a:t>−Ho Shin, Soon−Man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588EA-E3E1-C1E8-6A93-12492936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F5D541-64EF-E37B-CA7D-BA97A3457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A7E5BD-F08C-BD7F-D07F-A56AA0103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487CFB-6FB2-5AF8-B7CF-20A93853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B1C6-B0A1-4750-A4B4-0FDB628B1ACF}" type="datetime1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D0C1E2-3CFA-4176-DB03-7E962658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/>
              <a:t>Joong</a:t>
            </a:r>
            <a:r>
              <a:rPr lang="en-US" altLang="zh-TW" dirty="0"/>
              <a:t>−Ho Shin, Soon−Man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40BAB1-4589-A019-737C-6BBE9052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4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14ACF-7155-688D-65D4-8B347B80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D3BFC0-1290-B0AB-5820-5FA4C15A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DD656-8A77-CB5E-3BF4-B2976CA0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710797" cy="365125"/>
          </a:xfrm>
        </p:spPr>
        <p:txBody>
          <a:bodyPr/>
          <a:lstStyle>
            <a:lvl1pPr algn="l">
              <a:defRPr sz="1150">
                <a:solidFill>
                  <a:schemeClr val="tx1"/>
                </a:solidFill>
              </a:defRPr>
            </a:lvl1pPr>
          </a:lstStyle>
          <a:p>
            <a:r>
              <a:rPr lang="en-US" altLang="zh-TW" dirty="0" err="1"/>
              <a:t>Joong</a:t>
            </a:r>
            <a:r>
              <a:rPr lang="en-US" altLang="zh-TW" dirty="0"/>
              <a:t>−Ho Shin, Soon−Man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58F944-EA4B-3503-8BC9-B228FD6C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9476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C6C6DF20-F6C2-4320-A0BE-6B55CFF1C78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85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E346A-4442-838D-3A32-6611E171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1E2480-2767-C3EF-FB4C-2188D7E0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D756D9-EF00-1420-7765-727228ED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A555-6D18-494A-808B-4BFECDC5C9DC}" type="datetime1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B54F4-D270-1087-91E4-6636DC6E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/>
              <a:t>Joong</a:t>
            </a:r>
            <a:r>
              <a:rPr lang="en-US" altLang="zh-TW" dirty="0"/>
              <a:t>−Ho Shin, Soon−Man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6216B2-8C31-9049-B0CB-AB9E41ED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22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1A480-BCBA-1C5E-FBB5-07DCE95A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133A8F-DF14-E628-22DB-99975CDA5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56E52A-B5B4-EFC0-C483-BC370A99D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88804D-E99B-288B-0153-DEF305C6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62A8-3DC3-42C9-8216-C70A05D42A97}" type="datetime1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5519A7-15EB-D52E-746D-430331C7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/>
              <a:t>Joong</a:t>
            </a:r>
            <a:r>
              <a:rPr lang="en-US" altLang="zh-TW" dirty="0"/>
              <a:t>−Ho Shin, Soon−Man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4BCAAE-D150-1F8B-C918-79B0D117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7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A1C44-2B2E-15C6-D413-D8BF52E4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BC383D-D68C-56AF-3D28-CE9DC84C2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E87902-8CC2-2FAC-5D26-CB52331CC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EA777F-8F55-0F25-7FE7-85588557D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F969A3-89C4-13C5-0D2C-F8B055CB9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BC492E-0CFB-9FE7-2479-B53CCCC9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35F5-8105-48B5-AF50-67976F64BDB6}" type="datetime1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26B0B6-42DD-FD37-6AB5-1BD5F5FA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/>
              <a:t>Joong</a:t>
            </a:r>
            <a:r>
              <a:rPr lang="en-US" altLang="zh-TW" dirty="0"/>
              <a:t>−Ho Shin, Soon−Man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3C723E-B6C4-5D8A-6EF8-0721C45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55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2D085-C2C8-DD1F-B988-B821C48F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103E03-F5F5-0CEC-90A3-50F7EE02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8D34-78E1-4482-8B17-C6B5B1717A1E}" type="datetime1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A85863-FB3A-CF0D-F398-63C12D56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/>
              <a:t>Joong</a:t>
            </a:r>
            <a:r>
              <a:rPr lang="en-US" altLang="zh-TW" dirty="0"/>
              <a:t>−Ho Shin, Soon−Man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24F62F-7DC1-7D0E-B569-F7B214C3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1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529035-CE67-A985-6C02-ADF95D0D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B6DE-D291-4D9F-A42B-293C76D81C72}" type="datetime1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A16A0B-9DEB-B6A2-1849-753D8A4C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/>
              <a:t>Joong</a:t>
            </a:r>
            <a:r>
              <a:rPr lang="en-US" altLang="zh-TW" dirty="0"/>
              <a:t>−Ho Shin, Soon−Man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92B520-FD8F-86DF-E346-C6E97538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79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C6B14-8740-96F9-DA31-5B915ACE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29219-69F4-FA1A-BE25-DAB756F2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8F8509-BF58-05FB-0061-1AC4235B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BFC0E7-5F9B-46AE-DB21-14F6C57D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92EB-6F98-4CC0-8482-0ED4AC9D3EF6}" type="datetime1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82A5D1-D1B6-313B-AB73-3612355F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/>
              <a:t>Joong</a:t>
            </a:r>
            <a:r>
              <a:rPr lang="en-US" altLang="zh-TW" dirty="0"/>
              <a:t>−Ho Shin, Soon−Man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3CF6FD-72EE-5CB2-1CAF-339A2055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05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8C136-7A0B-3060-6701-055B99CD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64E796-535B-28E1-45C6-8DF073B0A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156F99-4DDA-E185-BEB3-E1C7A30D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3E54DE-1AC0-C6D4-0AC4-A2D3486C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4576-4488-4CC7-A1B8-6A39652E5EDE}" type="datetime1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170277-A69A-FC30-0754-34BEE72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/>
              <a:t>Joong</a:t>
            </a:r>
            <a:r>
              <a:rPr lang="en-US" altLang="zh-TW" dirty="0"/>
              <a:t>−Ho Shin, Soon−Man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3925EC-DD54-0207-9EC7-5A253682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74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9696AA-9642-EC7F-0510-D2E280CA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24AFE-3C75-6F05-E75B-5B3B937CC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38021B-046C-406A-7BAB-715B3F854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8841-5538-495A-8947-DFF7EC68ED43}" type="datetime1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86091-7C54-222A-23C1-61F29B2C8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err="1"/>
              <a:t>Joong</a:t>
            </a:r>
            <a:r>
              <a:rPr lang="en-US" altLang="zh-TW" dirty="0"/>
              <a:t>−Ho Shin, Soon−Man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911C38-A529-8CCE-74DE-0A5D3F6ED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6C6DF20-F6C2-4320-A0BE-6B55CFF1C78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65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8561C-DF5D-62BD-E01B-7F4BF7AF9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 Cycloid Reducer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006206-FDFD-E78A-7F03-C8CED158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932"/>
            <a:ext cx="9144000" cy="1655762"/>
          </a:xfrm>
        </p:spPr>
        <p:txBody>
          <a:bodyPr/>
          <a:lstStyle/>
          <a:p>
            <a:r>
              <a:rPr lang="zh-TW" altLang="en-US" dirty="0"/>
              <a:t>周奕彬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EC6D1D-42CB-CC0B-5506-2380EB5B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90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7"/>
    </mc:Choice>
    <mc:Fallback xmlns="">
      <p:transition spd="slow" advTm="71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F105827-675A-FDD8-4C58-489A778F2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765" y="1525849"/>
            <a:ext cx="6065669" cy="45492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9760AD-5D4C-A18D-7DAE-32C3172A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/>
              <a:t>實例 </a:t>
            </a:r>
            <a:r>
              <a:rPr lang="en-US" altLang="zh-TW" sz="4000" dirty="0"/>
              <a:t>- 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epicycloid</a:t>
            </a: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000" b="0" i="0" dirty="0">
                <a:effectLst/>
                <a:latin typeface="Menlo"/>
              </a:rPr>
              <a:t>N = 15, Rr = 18, R = 120, E =5 </a:t>
            </a:r>
            <a:br>
              <a:rPr lang="en-US" altLang="zh-TW" sz="4000" b="0" i="0" dirty="0">
                <a:effectLst/>
                <a:latin typeface="Menlo"/>
              </a:rPr>
            </a:br>
            <a:endParaRPr lang="zh-TW" altLang="en-US" sz="40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1827B-F94A-E425-1770-D7A7A6B4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1798807-A255-9EB2-D256-1ECF769B5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" y="1525849"/>
            <a:ext cx="6065669" cy="45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8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3FAD5-E9C4-867A-7D01-8E06C8E5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實例 </a:t>
            </a:r>
            <a:r>
              <a:rPr lang="en-US" altLang="zh-TW" sz="4400" dirty="0"/>
              <a:t>-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epicycloid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E61DB6-B978-83B9-C1D1-9D1183D5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104405D3-F993-C83A-98B4-17D9EE5F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690688"/>
            <a:ext cx="5334000" cy="40005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DF4F19F5-C823-5F84-77D0-D0FEAB429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0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3FAD5-E9C4-867A-7D01-8E06C8E5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實例 </a:t>
            </a:r>
            <a:r>
              <a:rPr lang="en-US" altLang="zh-TW" sz="4400" dirty="0"/>
              <a:t>-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epicycloid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E61DB6-B978-83B9-C1D1-9D1183D5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60CD51D-935B-5BBD-0FA2-2C46780BA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82750"/>
            <a:ext cx="5334000" cy="40005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06F9571-45ED-A794-0630-3FB004E98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5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3FAD5-E9C4-867A-7D01-8E06C8E5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實例 </a:t>
            </a:r>
            <a:r>
              <a:rPr lang="en-US" altLang="zh-TW" sz="4400" dirty="0"/>
              <a:t>-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epicycloid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E61DB6-B978-83B9-C1D1-9D1183D5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DD5A71CE-A8CA-9D57-3303-8C1DDBF2A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0688"/>
            <a:ext cx="5334000" cy="4000500"/>
          </a:xfr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F2D445F4-52D4-06BE-1E6B-865771822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3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CD2AF9A-215F-A4C5-E8E9-90620C0F8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1" b="27222"/>
          <a:stretch/>
        </p:blipFill>
        <p:spPr>
          <a:xfrm>
            <a:off x="-568853" y="1297688"/>
            <a:ext cx="7960252" cy="519518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36C55B6-D54E-A395-40B7-ECAB7131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位移方程式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dirty="0"/>
              <a:t>hypocycloid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143B37-FFEC-959E-B023-18E7EF9A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內容版面配置區 2">
                <a:extLst>
                  <a:ext uri="{FF2B5EF4-FFF2-40B4-BE49-F238E27FC236}">
                    <a16:creationId xmlns:a16="http://schemas.microsoft.com/office/drawing/2014/main" id="{AA46DFAF-5415-410C-1362-50FE4966AF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0582" y="1825625"/>
                <a:ext cx="448321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TW" sz="18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TW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r>
                              <a:rPr lang="en-US" altLang="zh-TW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sub>
                                <m:r>
                                  <a:rPr lang="en-US" altLang="zh-TW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zh-TW" sz="2400" dirty="0">
                  <a:latin typeface="Menlo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Rc</m:t>
                    </m:r>
                    <m: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Rr</m:t>
                    </m:r>
                    <m:r>
                      <a:rPr lang="zh-TW" alt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dirty="0">
                  <a:latin typeface="Menlo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zh-TW" alt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dirty="0">
                  <a:latin typeface="Menlo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zh-TW" alt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dirty="0">
                  <a:latin typeface="Menlo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sz="24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240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  <m:r>
                          <m:rPr>
                            <m:nor/>
                          </m:rPr>
                          <a:rPr lang="en-US" altLang="zh-TW" sz="2400" kern="1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>
                    <a:latin typeface="Menlo"/>
                    <a:ea typeface="Cambria Math" panose="02040503050406030204" pitchFamily="18" charset="0"/>
                  </a:rPr>
                  <a:t> </a:t>
                </a:r>
                <a:r>
                  <a:rPr lang="el-GR" altLang="zh-TW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ϕ</a:t>
                </a:r>
                <a:r>
                  <a:rPr lang="en-US" altLang="zh-TW" sz="2400" kern="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l-GR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ζ</m:t>
                    </m:r>
                  </m:oMath>
                </a14:m>
                <a:endParaRPr lang="en-US" altLang="zh-TW" sz="2400" b="0" dirty="0">
                  <a:latin typeface="Menlo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sz="24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40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240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l-GR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ζ</m:t>
                    </m:r>
                  </m:oMath>
                </a14:m>
                <a:endParaRPr lang="en-US" altLang="zh-TW" sz="2400" dirty="0">
                  <a:latin typeface="Menlo"/>
                  <a:ea typeface="Cambria Math" panose="02040503050406030204" pitchFamily="18" charset="0"/>
                </a:endParaRPr>
              </a:p>
              <a:p>
                <a:endParaRPr lang="en-US" altLang="zh-TW" sz="1800" dirty="0">
                  <a:latin typeface="Menlo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8" name="內容版面配置區 2">
                <a:extLst>
                  <a:ext uri="{FF2B5EF4-FFF2-40B4-BE49-F238E27FC236}">
                    <a16:creationId xmlns:a16="http://schemas.microsoft.com/office/drawing/2014/main" id="{AA46DFAF-5415-410C-1362-50FE4966A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582" y="1825625"/>
                <a:ext cx="4483217" cy="4351338"/>
              </a:xfrm>
              <a:prstGeom prst="rect">
                <a:avLst/>
              </a:prstGeom>
              <a:blipFill>
                <a:blip r:embed="rId3"/>
                <a:stretch>
                  <a:fillRect l="-1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34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008"/>
    </mc:Choice>
    <mc:Fallback xmlns="">
      <p:transition spd="slow" advTm="10700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BE596-97EB-1C25-6C74-83A75294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/>
              <a:t>實例  </a:t>
            </a:r>
            <a:r>
              <a:rPr lang="en-US" altLang="zh-TW" sz="4000" dirty="0"/>
              <a:t>- hypocycloid </a:t>
            </a:r>
            <a:br>
              <a:rPr lang="en-US" altLang="zh-TW" sz="4000" dirty="0"/>
            </a:br>
            <a:r>
              <a:rPr lang="en-US" altLang="zh-TW" sz="4000" b="0" i="0" dirty="0">
                <a:effectLst/>
                <a:latin typeface="Menlo"/>
              </a:rPr>
              <a:t>N = 15, Rr = 18, R = 120</a:t>
            </a:r>
            <a:r>
              <a:rPr lang="en-US" altLang="zh-TW" sz="4000" dirty="0">
                <a:latin typeface="Menlo"/>
              </a:rPr>
              <a:t>, </a:t>
            </a:r>
            <a:r>
              <a:rPr lang="en-US" altLang="zh-TW" sz="4000" b="0" i="0" dirty="0">
                <a:effectLst/>
                <a:latin typeface="Menlo"/>
              </a:rPr>
              <a:t>E =5 </a:t>
            </a:r>
            <a:endParaRPr lang="zh-TW" altLang="en-US" sz="40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474F50-4689-2575-889B-F20D278D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DAD97B-48D9-D22E-5286-E7DAE932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699" y="1690688"/>
            <a:ext cx="5873749" cy="44053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27E3B7F-C06A-1DE2-2E37-DBFFC0588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" y="1550988"/>
            <a:ext cx="6211717" cy="46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0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60"/>
    </mc:Choice>
    <mc:Fallback xmlns="">
      <p:transition spd="slow" advTm="8906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BE596-97EB-1C25-6C74-83A75294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實例  </a:t>
            </a:r>
            <a:r>
              <a:rPr lang="en-US" altLang="zh-TW" dirty="0"/>
              <a:t>- hypocycloid 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474F50-4689-2575-889B-F20D278D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44BA502-DAE2-CE9D-61DB-EC19075BA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90688"/>
            <a:ext cx="5334000" cy="40005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CC8C8A9-0005-A18A-C172-D0FC4CA7F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5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60"/>
    </mc:Choice>
    <mc:Fallback xmlns="">
      <p:transition spd="slow" advTm="8906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BE596-97EB-1C25-6C74-83A75294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實例  </a:t>
            </a:r>
            <a:r>
              <a:rPr lang="en-US" altLang="zh-TW" dirty="0"/>
              <a:t>- hypocycloid 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474F50-4689-2575-889B-F20D278D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C0E53EC-85BC-6BA1-E617-2EEAA8957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8750"/>
            <a:ext cx="5334000" cy="40005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3659EC0-AC9E-4737-B88C-F19A97ABD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60"/>
    </mc:Choice>
    <mc:Fallback xmlns="">
      <p:transition spd="slow" advTm="8906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BE596-97EB-1C25-6C74-83A75294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實例  </a:t>
            </a:r>
            <a:r>
              <a:rPr lang="en-US" altLang="zh-TW" dirty="0"/>
              <a:t>- hypocycloid 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474F50-4689-2575-889B-F20D278D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C2E9539-95F4-F54A-9510-7B59D5D26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5419"/>
            <a:ext cx="5334000" cy="40005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EA72411-294E-0253-39F3-0D38DA1E1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12001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1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60"/>
    </mc:Choice>
    <mc:Fallback xmlns="">
      <p:transition spd="slow" advTm="890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BEAC2-2577-B481-E776-0C27CC56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E56331-8724-2164-369F-E4508207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擺線減速機位移方程式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實例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DF8FBE-4D53-3D44-6154-FF296117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54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3"/>
    </mc:Choice>
    <mc:Fallback xmlns="">
      <p:transition spd="slow" advTm="101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4FE18AE-0AF4-747B-2579-AB4EFFE04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6" b="20696"/>
          <a:stretch/>
        </p:blipFill>
        <p:spPr>
          <a:xfrm>
            <a:off x="218985" y="1137991"/>
            <a:ext cx="7390394" cy="598420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96E2C5E-78A3-43D3-5A2B-9DFDC9CA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位移方程式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-epicycloid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ADB9F8-7B7E-F508-9805-AAF165C1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972940E-36F0-16CD-051C-761EF9F5F847}"/>
                  </a:ext>
                </a:extLst>
              </p:cNvPr>
              <p:cNvSpPr txBox="1"/>
              <p:nvPr/>
            </p:nvSpPr>
            <p:spPr>
              <a:xfrm>
                <a:off x="7609379" y="1419315"/>
                <a:ext cx="7352110" cy="3972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36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36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 a</a:t>
                </a:r>
                <a:r>
                  <a:rPr lang="en-US" altLang="zh-TW" sz="3600" kern="100" baseline="-25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36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cos</a:t>
                </a:r>
                <a:r>
                  <a:rPr lang="el-GR" altLang="zh-TW" sz="36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ϕ</a:t>
                </a:r>
                <a:r>
                  <a:rPr lang="en-US" altLang="zh-TW" sz="3600" kern="100" baseline="-25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36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+ a</a:t>
                </a:r>
                <a:r>
                  <a:rPr lang="en-US" altLang="zh-TW" sz="3600" kern="100" baseline="-25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36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cos</a:t>
                </a:r>
                <a:r>
                  <a:rPr lang="el-GR" altLang="zh-TW" sz="36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θ</a:t>
                </a:r>
                <a:r>
                  <a:rPr lang="en-US" altLang="zh-TW" sz="36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TW" sz="36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a</a:t>
                </a:r>
                <a:r>
                  <a:rPr lang="en-US" altLang="zh-TW" sz="3600" kern="100" baseline="-25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36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sin</a:t>
                </a:r>
                <a:r>
                  <a:rPr lang="el-GR" altLang="zh-TW" sz="36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ϕ</a:t>
                </a:r>
                <a:r>
                  <a:rPr lang="en-US" altLang="zh-TW" sz="3600" kern="100" baseline="-25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36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+ a</a:t>
                </a:r>
                <a:r>
                  <a:rPr lang="en-US" altLang="zh-TW" sz="3600" kern="100" baseline="-25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r>
                  <a:rPr lang="en-US" altLang="zh-TW" sz="36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sin</a:t>
                </a:r>
                <a:r>
                  <a:rPr lang="el-GR" altLang="zh-TW" sz="36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θ</a:t>
                </a:r>
                <a:r>
                  <a:rPr lang="en-US" altLang="zh-TW" sz="36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36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endParaRPr lang="zh-TW" altLang="zh-TW" sz="3600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36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</a:t>
                </a:r>
                <a:r>
                  <a:rPr lang="en-US" altLang="zh-TW" sz="3600" kern="1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r</a:t>
                </a:r>
                <a:r>
                  <a:rPr lang="en-US" altLang="zh-TW" sz="36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(a­</a:t>
                </a:r>
                <a:r>
                  <a:rPr lang="en-US" altLang="zh-TW" sz="3600" kern="1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36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0)</a:t>
                </a:r>
              </a:p>
              <a:p>
                <a:endParaRPr lang="en-US" altLang="zh-TW" sz="3600" kern="1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3600" i="1" kern="100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TW" sz="3600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3600" i="0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KO</m:t>
                            </m:r>
                            <m:r>
                              <m:rPr>
                                <m:nor/>
                              </m:rPr>
                              <a:rPr lang="en-US" altLang="zh-TW" sz="3600" i="0" kern="100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TW" sz="36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=  a</a:t>
                </a:r>
                <a:r>
                  <a:rPr lang="en-US" altLang="zh-TW" sz="3600" kern="1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en-US" altLang="zh-TW" sz="3600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TW" sz="3600" kern="1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972940E-36F0-16CD-051C-761EF9F5F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379" y="1419315"/>
                <a:ext cx="7352110" cy="3972947"/>
              </a:xfrm>
              <a:prstGeom prst="rect">
                <a:avLst/>
              </a:prstGeom>
              <a:blipFill>
                <a:blip r:embed="rId3"/>
                <a:stretch>
                  <a:fillRect l="-2488" t="-2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4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80"/>
    </mc:Choice>
    <mc:Fallback xmlns="">
      <p:transition spd="slow" advTm="3508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DD0F803-A143-2FA0-665D-03B91C199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6" b="20696"/>
          <a:stretch/>
        </p:blipFill>
        <p:spPr>
          <a:xfrm>
            <a:off x="-24004" y="1091530"/>
            <a:ext cx="7344997" cy="59474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57D113B-8F90-F2F8-F735-29BBACC6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位移方程式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epicycloid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6E41EB-44A6-F8BB-3A52-276EBEF97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70582" y="1825625"/>
                <a:ext cx="4483217" cy="4351338"/>
              </a:xfrm>
            </p:spPr>
            <p:txBody>
              <a:bodyPr/>
              <a:lstStyle/>
              <a:p>
                <a:endParaRPr lang="en-US" altLang="zh-TW" sz="1800" b="0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sz="2400" b="0" i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en-US" altLang="zh-TW" sz="2400" b="0" dirty="0">
                  <a:effectLst/>
                  <a:latin typeface="Menlo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Rc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Rr</m:t>
                    </m:r>
                    <m:r>
                      <a:rPr lang="zh-TW" alt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dirty="0">
                  <a:latin typeface="Menlo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TW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  <m:r>
                              <a:rPr lang="en-US" altLang="zh-TW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zh-TW" alt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b="0" dirty="0">
                  <a:effectLst/>
                  <a:latin typeface="Menlo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zh-TW" alt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b="0" dirty="0">
                  <a:effectLst/>
                  <a:latin typeface="Menlo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6E41EB-44A6-F8BB-3A52-276EBEF97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0582" y="1825625"/>
                <a:ext cx="4483217" cy="4351338"/>
              </a:xfrm>
              <a:blipFill>
                <a:blip r:embed="rId3"/>
                <a:stretch>
                  <a:fillRect l="-1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BF22B6-D36D-EF23-CFD8-8FA19418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3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00"/>
    </mc:Choice>
    <mc:Fallback xmlns="">
      <p:transition spd="slow" advTm="519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E2C5E-78A3-43D3-5A2B-9DFDC9CA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位移方程式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ADB9F8-7B7E-F508-9805-AAF165C1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F07870-2D80-73AD-FC2D-93EF92F55062}"/>
              </a:ext>
            </a:extLst>
          </p:cNvPr>
          <p:cNvSpPr txBox="1"/>
          <p:nvPr/>
        </p:nvSpPr>
        <p:spPr>
          <a:xfrm>
            <a:off x="1305767" y="1375954"/>
            <a:ext cx="958046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zh-TW" sz="36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endParaRPr lang="en-US" altLang="zh-TW" sz="3600" kern="100" baseline="-25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(a</a:t>
            </a:r>
            <a:r>
              <a:rPr lang="en-US" altLang="zh-TW" sz="36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</a:t>
            </a:r>
            <a:r>
              <a:rPr lang="el-GR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ϕ</a:t>
            </a:r>
            <a:r>
              <a:rPr lang="en-US" altLang="zh-TW" sz="36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a</a:t>
            </a:r>
            <a:r>
              <a:rPr lang="en-US" altLang="zh-TW" sz="3600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</a:t>
            </a:r>
            <a:r>
              <a:rPr lang="el-GR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θ</a:t>
            </a:r>
            <a:r>
              <a:rPr lang="en-US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− 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a­</a:t>
            </a:r>
            <a:r>
              <a:rPr lang="en-US" altLang="zh-TW" sz="36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3600" kern="100" baseline="30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(a</a:t>
            </a:r>
            <a:r>
              <a:rPr lang="en-US" altLang="zh-TW" sz="36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</a:t>
            </a:r>
            <a:r>
              <a:rPr lang="el-GR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ϕ</a:t>
            </a:r>
            <a:r>
              <a:rPr lang="en-US" altLang="zh-TW" sz="36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a</a:t>
            </a:r>
            <a:r>
              <a:rPr lang="en-US" altLang="zh-TW" sz="36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</a:t>
            </a:r>
            <a:r>
              <a:rPr lang="el-GR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θ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3600" kern="100" baseline="30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 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= </a:t>
            </a:r>
            <a:r>
              <a:rPr lang="en-US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3600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600" kern="100" baseline="30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zh-TW" altLang="zh-TW" sz="36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endParaRPr lang="en-US" altLang="zh-TW" sz="36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endParaRPr lang="en-US" altLang="zh-TW" sz="36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 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</a:t>
            </a:r>
            <a:r>
              <a:rPr lang="el-GR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θ</a:t>
            </a:r>
            <a:r>
              <a:rPr lang="en-US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G 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</a:t>
            </a:r>
            <a:r>
              <a:rPr lang="el-GR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θ</a:t>
            </a:r>
            <a:r>
              <a:rPr lang="en-US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H</a:t>
            </a:r>
            <a:endParaRPr lang="en-US" altLang="zh-TW" sz="36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endParaRPr lang="en-US" altLang="zh-TW" sz="36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73B807C1-3CD1-3EE2-503B-FE4C51E2F81F}"/>
              </a:ext>
            </a:extLst>
          </p:cNvPr>
          <p:cNvSpPr/>
          <p:nvPr/>
        </p:nvSpPr>
        <p:spPr>
          <a:xfrm>
            <a:off x="5921829" y="3431812"/>
            <a:ext cx="365760" cy="766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A560B3-C6F0-17EC-0BD6-32AF73BF038A}"/>
              </a:ext>
            </a:extLst>
          </p:cNvPr>
          <p:cNvSpPr/>
          <p:nvPr/>
        </p:nvSpPr>
        <p:spPr>
          <a:xfrm>
            <a:off x="1305767" y="2037806"/>
            <a:ext cx="9580466" cy="11495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4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1"/>
    </mc:Choice>
    <mc:Fallback xmlns="">
      <p:transition spd="slow" advTm="130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03FA6-AD51-DA3F-8542-87F160EA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位移方程式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7C3893-25E7-18FF-81CD-BABA0BA3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pt-BR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− </a:t>
            </a:r>
            <a:r>
              <a:rPr lang="es-ES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s-ES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  <a:r>
              <a:rPr lang="es-ES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sin(</a:t>
            </a:r>
            <a:r>
              <a:rPr lang="el-GR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ϕ</a:t>
            </a:r>
            <a:r>
              <a:rPr lang="en-US" altLang="zh-TW" sz="28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s-ES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altLang="zh-TW" sz="2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pt-BR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2a</a:t>
            </a:r>
            <a:r>
              <a:rPr lang="en-US" altLang="zh-TW" sz="28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pt-BR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zh-TW" altLang="en-US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pt-BR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− 2a</a:t>
            </a:r>
            <a:r>
              <a:rPr lang="en-US" altLang="zh-TW" sz="28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pt-BR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  <a:r>
              <a:rPr lang="pt-BR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cos(</a:t>
            </a:r>
            <a:r>
              <a:rPr lang="el-GR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ϕ</a:t>
            </a:r>
            <a:r>
              <a:rPr lang="en-US" altLang="zh-TW" sz="28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pt-BR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</a:t>
            </a:r>
            <a:r>
              <a:rPr lang="pt-BR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8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pt-BR" altLang="zh-TW" sz="2800" kern="100" baseline="30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pt-BR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pt-BR" altLang="zh-TW" sz="2800" kern="100" baseline="30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baseline="30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pt-BR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kern="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kern="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TW" kern="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TW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kern="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− 2a</a:t>
            </a:r>
            <a:r>
              <a:rPr lang="pt-BR" altLang="zh-TW" sz="28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pt-BR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  <a:r>
              <a:rPr lang="pt-BR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cos(</a:t>
            </a:r>
            <a:r>
              <a:rPr lang="el-GR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ϕ</a:t>
            </a:r>
            <a:r>
              <a:rPr lang="en-US" altLang="zh-TW" sz="2800" kern="100" baseline="-25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pt-BR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altLang="zh-TW" sz="2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CF0285-7961-874E-69CD-675CD0FA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683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67"/>
    </mc:Choice>
    <mc:Fallback xmlns="">
      <p:transition spd="slow" advTm="218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F42C4-9DE0-5DBB-791E-0053747D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21" y="371998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位移方程式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加入誤差項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875EFA7-0915-F733-6294-D49FBC9E5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721" y="1697561"/>
                <a:ext cx="11769754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 due only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TW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 i="1" kern="100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a:rPr lang="en-US" altLang="zh-TW" b="0" i="1" kern="100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TW" i="0" kern="1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0" kern="1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TW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 b="0" i="1" kern="100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f>
                      <m:fPr>
                        <m:ctrlP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b="0" i="0" kern="100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US" altLang="zh-TW" kern="1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i="0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kern="1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0" kern="1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i="0" kern="1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b="0" i="0" kern="100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altLang="zh-TW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l-GR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l-GR" altLang="zh-TW" i="0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zh-TW" altLang="en-US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zh-TW" altLang="en-US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l-GR" altLang="zh-TW" i="0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kern="1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 due only to </a:t>
                </a:r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 b="0" i="1" kern="100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i="1" kern="100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a:rPr lang="en-US" altLang="zh-TW" b="0" i="1" kern="100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i="0" kern="1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0" kern="1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TW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 b="0" i="1" kern="100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i="1" kern="100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l-GR" altLang="zh-TW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zh-TW" altLang="en-US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zh-TW" altLang="en-US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l-GR" altLang="zh-TW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 due only to</a:t>
                </a:r>
                <a14:m>
                  <m:oMath xmlns:m="http://schemas.openxmlformats.org/officeDocument/2006/math">
                    <m:r>
                      <a:rPr lang="en-US" altLang="zh-TW" b="0" i="0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TW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 b="0" i="1" kern="100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zh-TW" kern="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a:rPr lang="en-US" altLang="zh-TW" b="0" i="1" kern="100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TW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=2∆</m:t>
                    </m:r>
                    <m:r>
                      <m:rPr>
                        <m:sty m:val="p"/>
                      </m:rPr>
                      <a:rPr lang="en-US" altLang="zh-TW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 b="0" i="1" kern="100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i="1" kern="1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altLang="zh-TW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i="1" kern="1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l-GR" altLang="zh-TW" i="1" kern="100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l-GR" kern="100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US" altLang="zh-TW" kern="100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kern="1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TW" i="1" kern="1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i="1" kern="1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i="1" kern="1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altLang="zh-TW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l-GR" altLang="zh-TW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zh-TW" altLang="en-US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zh-TW" altLang="en-US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l-GR" altLang="zh-TW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b="0" kern="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b="0" kern="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 due only to </a:t>
                </a:r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 b="0" i="1" kern="100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altLang="zh-TW" kern="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a:rPr lang="en-US" altLang="zh-TW" b="0" i="1" kern="100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TW" i="0" kern="1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0" kern="1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TW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 b="0" i="1" kern="100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i="1" kern="100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US" altLang="zh-TW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i="1" kern="1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l-GR" altLang="zh-TW" i="1" kern="100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l-GR" kern="100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US" altLang="zh-TW" kern="100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kern="1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TW" i="1" kern="1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  <m:r>
                          <a:rPr lang="en-US" altLang="zh-TW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i="1" kern="1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i="1" kern="1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altLang="zh-TW" i="1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l-GR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l-GR" altLang="zh-TW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zh-TW" altLang="en-US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zh-TW" altLang="en-US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l-GR" altLang="zh-TW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875EFA7-0915-F733-6294-D49FBC9E5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721" y="1697561"/>
                <a:ext cx="11769754" cy="4351338"/>
              </a:xfrm>
              <a:blipFill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8B8F74-0C04-AEC8-B47B-6D78BD3D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46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5"/>
    </mc:Choice>
    <mc:Fallback xmlns="">
      <p:transition spd="slow" advTm="1059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FDFC5-5DC5-EC56-FEE5-1368BECF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位移方程式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加入誤差項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1E9B952-6552-9459-D0E3-ED56E6761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 due only to</a:t>
                </a:r>
                <a14:m>
                  <m:oMath xmlns:m="http://schemas.openxmlformats.org/officeDocument/2006/math">
                    <m:r>
                      <a:rPr lang="en-US" altLang="zh-TW" b="0" i="0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0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zh-TW" altLang="el-GR" i="0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0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m:rPr>
                        <m:sty m:val="p"/>
                      </m:rPr>
                      <a:rPr lang="el-GR" altLang="zh-TW" i="0" kern="1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el-GR" altLang="zh-TW" i="0" kern="1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2=2</m:t>
                    </m:r>
                    <m:r>
                      <a:rPr lang="en-US" altLang="zh-TW" i="0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l-GR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l-GR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TW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i="0" kern="1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TW" b="0" i="0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i="0" kern="100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func>
                          <m:funcPr>
                            <m:ctrlPr>
                              <a:rPr lang="en-US" altLang="zh-TW" b="0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b="0" kern="1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l-GR" altLang="zh-TW" kern="100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l-GR" i="0" kern="100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US" altLang="zh-TW" i="0" kern="100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TW" b="0" i="0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b="0" i="0" kern="100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TW" b="0" i="0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altLang="zh-TW" b="0" i="0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zh-TW" altLang="el-GR" i="0" kern="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altLang="zh-TW" b="0" i="0" kern="1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altLang="zh-TW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l-GR" i="0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i="0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0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l-GR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zh-TW" altLang="en-US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zh-TW" altLang="en-US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l-GR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 worst-case error :</a:t>
                </a:r>
                <a14:m>
                  <m:oMath xmlns:m="http://schemas.openxmlformats.org/officeDocument/2006/math">
                    <m:r>
                      <a:rPr lang="en-US" altLang="zh-TW" b="0" i="0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TW" i="0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m:rPr>
                        <m:sty m:val="p"/>
                      </m:rPr>
                      <a:rPr lang="en-US" altLang="zh-TW" b="0" i="0" kern="100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zh-TW" altLang="en-US" i="0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0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TW" altLang="en-US" i="0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  <m:r>
                          <a:rPr lang="en-US" altLang="zh-TW" i="0" kern="1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  <m:r>
                          <a:rPr lang="en-US" altLang="zh-TW" i="0" kern="1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TW" i="0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  <m:r>
                          <a:rPr lang="en-US" altLang="zh-TW" i="0" kern="1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i="0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  <m:r>
                          <a:rPr lang="en-US" altLang="zh-TW" i="0" kern="1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TW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TW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  <m:r>
                          <m:rPr>
                            <m:sty m:val="p"/>
                          </m:rPr>
                          <a:rPr lang="el-GR" altLang="zh-TW" i="0" kern="1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  <m:r>
                          <a:rPr lang="el-GR" altLang="zh-TW" i="0" kern="1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 maximum expected error: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0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m:rPr>
                        <m:sty m:val="p"/>
                      </m:rPr>
                      <a:rPr lang="en-US" altLang="zh-TW" b="0" i="0" kern="100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altLang="zh-TW" b="0" i="0" kern="100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altLang="zh-TW" b="0" i="0" kern="100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zh-TW" altLang="en-US" i="0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0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TW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TW" i="0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altLang="zh-TW" b="0" i="0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0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b="0" i="0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TW" i="0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altLang="zh-TW" b="0" i="0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i="0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0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TW" i="0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altLang="zh-TW" b="0" i="0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i="0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0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TW" i="0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altLang="zh-TW" b="0" i="0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i="0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0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TW" i="0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 kern="1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ϕ</m:t>
                            </m:r>
                            <m:r>
                              <a:rPr lang="en-US" altLang="zh-TW" b="0" i="0" kern="1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i="0" kern="1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zh-TW" altLang="en-US" baseline="300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1E9B952-6552-9459-D0E3-ED56E6761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BD7058-9C47-C9A8-E08C-A651C697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92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24"/>
    </mc:Choice>
    <mc:Fallback xmlns="">
      <p:transition spd="slow" advTm="2412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917ED-D4B7-9AF6-DF87-74945A73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公差表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9627B1-4D3F-8C21-28DC-B5861A77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E9AE49-3F14-2B5F-D693-A22AE505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1400" dirty="0"/>
              <a:t>JIS</a:t>
            </a:r>
            <a:r>
              <a:rPr lang="zh-TW" altLang="en-US" sz="1400" dirty="0"/>
              <a:t> </a:t>
            </a:r>
            <a:r>
              <a:rPr lang="en-US" altLang="zh-TW" sz="1400" dirty="0"/>
              <a:t>B</a:t>
            </a:r>
            <a:r>
              <a:rPr lang="zh-TW" altLang="en-US" sz="1400" dirty="0"/>
              <a:t> </a:t>
            </a:r>
            <a:r>
              <a:rPr lang="en-US" altLang="zh-TW" sz="1400" dirty="0"/>
              <a:t>0405,0419(1991)</a:t>
            </a:r>
            <a:endParaRPr lang="zh-TW" altLang="en-US" sz="1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773B33-C993-5652-5377-09F05812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96BA170-25B4-5F82-C44E-52FEAE03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614487"/>
            <a:ext cx="11515725" cy="36290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25A1006-16EB-49A2-6872-750011706FB7}"/>
              </a:ext>
            </a:extLst>
          </p:cNvPr>
          <p:cNvSpPr/>
          <p:nvPr/>
        </p:nvSpPr>
        <p:spPr>
          <a:xfrm>
            <a:off x="5816600" y="3022600"/>
            <a:ext cx="1092200" cy="1231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04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10017</TotalTime>
  <Words>354</Words>
  <Application>Microsoft Office PowerPoint</Application>
  <PresentationFormat>寬螢幕</PresentationFormat>
  <Paragraphs>82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Menlo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 Cycloid Reducer</vt:lpstr>
      <vt:lpstr>大綱</vt:lpstr>
      <vt:lpstr>位移方程式-epicycloid</vt:lpstr>
      <vt:lpstr>位移方程式 - epicycloid</vt:lpstr>
      <vt:lpstr>位移方程式</vt:lpstr>
      <vt:lpstr>位移方程式</vt:lpstr>
      <vt:lpstr>位移方程式-加入誤差項</vt:lpstr>
      <vt:lpstr>位移方程式-加入誤差項</vt:lpstr>
      <vt:lpstr>公差表</vt:lpstr>
      <vt:lpstr>實例 - epicycloid N = 15, Rr = 18, R = 120, E =5  </vt:lpstr>
      <vt:lpstr>實例 - epicycloid</vt:lpstr>
      <vt:lpstr>實例 - epicycloid</vt:lpstr>
      <vt:lpstr>實例 - epicycloid</vt:lpstr>
      <vt:lpstr>位移方程式 - hypocycloid</vt:lpstr>
      <vt:lpstr>實例  - hypocycloid  N = 15, Rr = 18, R = 120, E =5 </vt:lpstr>
      <vt:lpstr>實例  - hypocycloid </vt:lpstr>
      <vt:lpstr>實例  - hypocycloid </vt:lpstr>
      <vt:lpstr>實例  - hypocycloid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Cycloid Reducer</dc:title>
  <dc:creator>Ya 周</dc:creator>
  <cp:lastModifiedBy>Ya 周</cp:lastModifiedBy>
  <cp:revision>36</cp:revision>
  <dcterms:created xsi:type="dcterms:W3CDTF">2023-10-10T19:40:22Z</dcterms:created>
  <dcterms:modified xsi:type="dcterms:W3CDTF">2024-05-05T20:02:28Z</dcterms:modified>
</cp:coreProperties>
</file>